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58" r:id="rId4"/>
    <p:sldId id="259" r:id="rId5"/>
    <p:sldId id="260" r:id="rId6"/>
    <p:sldId id="263" r:id="rId7"/>
    <p:sldId id="264" r:id="rId8"/>
    <p:sldId id="268" r:id="rId9"/>
    <p:sldId id="283" r:id="rId10"/>
    <p:sldId id="280" r:id="rId11"/>
    <p:sldId id="265" r:id="rId12"/>
    <p:sldId id="281" r:id="rId13"/>
    <p:sldId id="279" r:id="rId14"/>
    <p:sldId id="267" r:id="rId15"/>
    <p:sldId id="284" r:id="rId16"/>
    <p:sldId id="276" r:id="rId17"/>
    <p:sldId id="277" r:id="rId18"/>
    <p:sldId id="262" r:id="rId19"/>
    <p:sldId id="282" r:id="rId20"/>
    <p:sldId id="285" r:id="rId21"/>
    <p:sldId id="286" r:id="rId22"/>
    <p:sldId id="273" r:id="rId23"/>
    <p:sldId id="274"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79"/>
    <p:restoredTop sz="84669"/>
  </p:normalViewPr>
  <p:slideViewPr>
    <p:cSldViewPr snapToGrid="0">
      <p:cViewPr varScale="1">
        <p:scale>
          <a:sx n="115" d="100"/>
          <a:sy n="115" d="100"/>
        </p:scale>
        <p:origin x="3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91DD5-2FE3-E444-96F8-81FE98631208}" type="datetimeFigureOut">
              <a:rPr lang="en-US" smtClean="0"/>
              <a:t>2/18/23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304AD-2B04-8F47-B241-50EC441111BE}" type="slidenum">
              <a:rPr lang="en-US" smtClean="0"/>
              <a:t>‹#›</a:t>
            </a:fld>
            <a:endParaRPr lang="en-US"/>
          </a:p>
        </p:txBody>
      </p:sp>
    </p:spTree>
    <p:extLst>
      <p:ext uri="{BB962C8B-B14F-4D97-AF65-F5344CB8AC3E}">
        <p14:creationId xmlns:p14="http://schemas.microsoft.com/office/powerpoint/2010/main" val="2245173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304AD-2B04-8F47-B241-50EC441111BE}" type="slidenum">
              <a:rPr lang="en-US" smtClean="0"/>
              <a:t>1</a:t>
            </a:fld>
            <a:endParaRPr lang="en-US"/>
          </a:p>
        </p:txBody>
      </p:sp>
    </p:spTree>
    <p:extLst>
      <p:ext uri="{BB962C8B-B14F-4D97-AF65-F5344CB8AC3E}">
        <p14:creationId xmlns:p14="http://schemas.microsoft.com/office/powerpoint/2010/main" val="2435641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00"/>
                </a:solidFill>
                <a:effectLst/>
                <a:latin typeface="Helvetica Neue" panose="02000503000000020004" pitchFamily="2" charset="0"/>
              </a:rPr>
              <a:t>Cerebrovascular disease (CVD) - condition that develops as a result of problems with the blood vessels supplying the brain. </a:t>
            </a:r>
          </a:p>
          <a:p>
            <a:endParaRPr lang="en-US" dirty="0"/>
          </a:p>
        </p:txBody>
      </p:sp>
      <p:sp>
        <p:nvSpPr>
          <p:cNvPr id="4" name="Slide Number Placeholder 3"/>
          <p:cNvSpPr>
            <a:spLocks noGrp="1"/>
          </p:cNvSpPr>
          <p:nvPr>
            <p:ph type="sldNum" sz="quarter" idx="5"/>
          </p:nvPr>
        </p:nvSpPr>
        <p:spPr/>
        <p:txBody>
          <a:bodyPr/>
          <a:lstStyle/>
          <a:p>
            <a:fld id="{D13304AD-2B04-8F47-B241-50EC441111BE}" type="slidenum">
              <a:rPr lang="en-US" smtClean="0"/>
              <a:t>3</a:t>
            </a:fld>
            <a:endParaRPr lang="en-US"/>
          </a:p>
        </p:txBody>
      </p:sp>
    </p:spTree>
    <p:extLst>
      <p:ext uri="{BB962C8B-B14F-4D97-AF65-F5344CB8AC3E}">
        <p14:creationId xmlns:p14="http://schemas.microsoft.com/office/powerpoint/2010/main" val="218169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130,000 is 2.4% of population</a:t>
            </a:r>
          </a:p>
        </p:txBody>
      </p:sp>
      <p:sp>
        <p:nvSpPr>
          <p:cNvPr id="4" name="Slide Number Placeholder 3"/>
          <p:cNvSpPr>
            <a:spLocks noGrp="1"/>
          </p:cNvSpPr>
          <p:nvPr>
            <p:ph type="sldNum" sz="quarter" idx="5"/>
          </p:nvPr>
        </p:nvSpPr>
        <p:spPr/>
        <p:txBody>
          <a:bodyPr/>
          <a:lstStyle/>
          <a:p>
            <a:fld id="{D13304AD-2B04-8F47-B241-50EC441111BE}" type="slidenum">
              <a:rPr lang="en-US" smtClean="0"/>
              <a:t>4</a:t>
            </a:fld>
            <a:endParaRPr lang="en-US"/>
          </a:p>
        </p:txBody>
      </p:sp>
    </p:spTree>
    <p:extLst>
      <p:ext uri="{BB962C8B-B14F-4D97-AF65-F5344CB8AC3E}">
        <p14:creationId xmlns:p14="http://schemas.microsoft.com/office/powerpoint/2010/main" val="33079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000000"/>
                </a:solidFill>
                <a:effectLst/>
                <a:latin typeface="Arial" panose="020B0604020202020204" pitchFamily="34" charset="0"/>
              </a:rPr>
              <a:t>One patient can have more than one discharge from hospital within a given time period. </a:t>
            </a:r>
          </a:p>
          <a:p>
            <a:r>
              <a:rPr lang="en-GB" dirty="0">
                <a:solidFill>
                  <a:srgbClr val="000000"/>
                </a:solidFill>
                <a:effectLst/>
                <a:latin typeface="Arial" panose="020B0604020202020204" pitchFamily="34" charset="0"/>
              </a:rPr>
              <a:t>Figures on discharges provide an indication of hospital usage for the diagnosis and treatment of cerebrovascular disease in either an inpatient or day case setting but exclude activity relating to outpatients. </a:t>
            </a:r>
            <a:endParaRPr lang="en-US" dirty="0"/>
          </a:p>
          <a:p>
            <a:endParaRPr lang="en-US" dirty="0"/>
          </a:p>
          <a:p>
            <a:r>
              <a:rPr lang="en-US" dirty="0"/>
              <a:t>Looked at incidences but it is not as relevant as I thought as it screens out anyone who has had any stroke related admission in the last 10 years. </a:t>
            </a:r>
          </a:p>
          <a:p>
            <a:r>
              <a:rPr lang="en-US" dirty="0"/>
              <a:t>Incidence data was sources from excel files related to the PHS Stroke report but these only sub-</a:t>
            </a:r>
            <a:r>
              <a:rPr lang="en-US" dirty="0" err="1"/>
              <a:t>categorised</a:t>
            </a:r>
            <a:r>
              <a:rPr lang="en-US"/>
              <a:t> cerebrovascular disease and stroke.</a:t>
            </a:r>
          </a:p>
          <a:p>
            <a:endParaRPr lang="en-US" dirty="0"/>
          </a:p>
        </p:txBody>
      </p:sp>
      <p:sp>
        <p:nvSpPr>
          <p:cNvPr id="4" name="Slide Number Placeholder 3"/>
          <p:cNvSpPr>
            <a:spLocks noGrp="1"/>
          </p:cNvSpPr>
          <p:nvPr>
            <p:ph type="sldNum" sz="quarter" idx="5"/>
          </p:nvPr>
        </p:nvSpPr>
        <p:spPr/>
        <p:txBody>
          <a:bodyPr/>
          <a:lstStyle/>
          <a:p>
            <a:fld id="{D13304AD-2B04-8F47-B241-50EC441111BE}" type="slidenum">
              <a:rPr lang="en-US" smtClean="0"/>
              <a:t>5</a:t>
            </a:fld>
            <a:endParaRPr lang="en-US"/>
          </a:p>
        </p:txBody>
      </p:sp>
    </p:spTree>
    <p:extLst>
      <p:ext uri="{BB962C8B-B14F-4D97-AF65-F5344CB8AC3E}">
        <p14:creationId xmlns:p14="http://schemas.microsoft.com/office/powerpoint/2010/main" val="838986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rialMT"/>
              </a:rPr>
              <a:t>Other CVD includes “sequelae of CVD” – perhaps this accounts for the high number of deaths</a:t>
            </a:r>
            <a:endParaRPr lang="en-GB" dirty="0"/>
          </a:p>
          <a:p>
            <a:endParaRPr lang="en-US" dirty="0"/>
          </a:p>
        </p:txBody>
      </p:sp>
      <p:sp>
        <p:nvSpPr>
          <p:cNvPr id="4" name="Slide Number Placeholder 3"/>
          <p:cNvSpPr>
            <a:spLocks noGrp="1"/>
          </p:cNvSpPr>
          <p:nvPr>
            <p:ph type="sldNum" sz="quarter" idx="5"/>
          </p:nvPr>
        </p:nvSpPr>
        <p:spPr/>
        <p:txBody>
          <a:bodyPr/>
          <a:lstStyle/>
          <a:p>
            <a:fld id="{D13304AD-2B04-8F47-B241-50EC441111BE}" type="slidenum">
              <a:rPr lang="en-US" smtClean="0"/>
              <a:t>6</a:t>
            </a:fld>
            <a:endParaRPr lang="en-US"/>
          </a:p>
        </p:txBody>
      </p:sp>
    </p:spTree>
    <p:extLst>
      <p:ext uri="{BB962C8B-B14F-4D97-AF65-F5344CB8AC3E}">
        <p14:creationId xmlns:p14="http://schemas.microsoft.com/office/powerpoint/2010/main" val="2560325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304AD-2B04-8F47-B241-50EC441111BE}" type="slidenum">
              <a:rPr lang="en-US" smtClean="0"/>
              <a:t>14</a:t>
            </a:fld>
            <a:endParaRPr lang="en-US"/>
          </a:p>
        </p:txBody>
      </p:sp>
    </p:spTree>
    <p:extLst>
      <p:ext uri="{BB962C8B-B14F-4D97-AF65-F5344CB8AC3E}">
        <p14:creationId xmlns:p14="http://schemas.microsoft.com/office/powerpoint/2010/main" val="420939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03FA79D-7864-F34D-9E45-3C3BEB9F6F77}" type="datetimeFigureOut">
              <a:rPr lang="en-US" smtClean="0"/>
              <a:t>2/18/23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391133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3FA79D-7864-F34D-9E45-3C3BEB9F6F77}" type="datetimeFigureOut">
              <a:rPr lang="en-US" smtClean="0"/>
              <a:t>2/18/23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308055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3FA79D-7864-F34D-9E45-3C3BEB9F6F77}" type="datetimeFigureOut">
              <a:rPr lang="en-US" smtClean="0"/>
              <a:t>2/18/23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308921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3FA79D-7864-F34D-9E45-3C3BEB9F6F77}" type="datetimeFigureOut">
              <a:rPr lang="en-US" smtClean="0"/>
              <a:t>2/18/23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151315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03FA79D-7864-F34D-9E45-3C3BEB9F6F77}" type="datetimeFigureOut">
              <a:rPr lang="en-US" smtClean="0"/>
              <a:t>2/18/23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1074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03FA79D-7864-F34D-9E45-3C3BEB9F6F77}" type="datetimeFigureOut">
              <a:rPr lang="en-US" smtClean="0"/>
              <a:t>2/18/23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268015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03FA79D-7864-F34D-9E45-3C3BEB9F6F77}" type="datetimeFigureOut">
              <a:rPr lang="en-US" smtClean="0"/>
              <a:t>2/18/23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329856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03FA79D-7864-F34D-9E45-3C3BEB9F6F77}" type="datetimeFigureOut">
              <a:rPr lang="en-US" smtClean="0"/>
              <a:t>2/18/23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286076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FA79D-7864-F34D-9E45-3C3BEB9F6F77}" type="datetimeFigureOut">
              <a:rPr lang="en-US" smtClean="0"/>
              <a:t>2/18/23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348387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03FA79D-7864-F34D-9E45-3C3BEB9F6F77}" type="datetimeFigureOut">
              <a:rPr lang="en-US" smtClean="0"/>
              <a:t>2/18/23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1626977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03FA79D-7864-F34D-9E45-3C3BEB9F6F77}" type="datetimeFigureOut">
              <a:rPr lang="en-US" smtClean="0"/>
              <a:t>2/18/23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513A4-0625-8047-9B80-042466CD8FD2}" type="slidenum">
              <a:rPr lang="en-US" smtClean="0"/>
              <a:t>‹#›</a:t>
            </a:fld>
            <a:endParaRPr lang="en-US"/>
          </a:p>
        </p:txBody>
      </p:sp>
    </p:spTree>
    <p:extLst>
      <p:ext uri="{BB962C8B-B14F-4D97-AF65-F5344CB8AC3E}">
        <p14:creationId xmlns:p14="http://schemas.microsoft.com/office/powerpoint/2010/main" val="411095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FA79D-7864-F34D-9E45-3C3BEB9F6F77}" type="datetimeFigureOut">
              <a:rPr lang="en-US" smtClean="0"/>
              <a:t>2/18/23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513A4-0625-8047-9B80-042466CD8FD2}" type="slidenum">
              <a:rPr lang="en-US" smtClean="0"/>
              <a:t>‹#›</a:t>
            </a:fld>
            <a:endParaRPr lang="en-US"/>
          </a:p>
        </p:txBody>
      </p:sp>
    </p:spTree>
    <p:extLst>
      <p:ext uri="{BB962C8B-B14F-4D97-AF65-F5344CB8AC3E}">
        <p14:creationId xmlns:p14="http://schemas.microsoft.com/office/powerpoint/2010/main" val="4201966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9.png"/><Relationship Id="rId4" Type="http://schemas.microsoft.com/office/2011/relationships/webextension" Target="../webextensions/webextension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tatisticsbyjim.com/regression/how-high-r-squared/" TargetMode="External"/><Relationship Id="rId2" Type="http://schemas.openxmlformats.org/officeDocument/2006/relationships/hyperlink" Target="https://quantifyinghealth.com/r-squared-stud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scotpho.org.uk/population-dynamics/deaths/data/most-frequent-cause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ahajournals.org/doi/10.1161/01.STR.0000105933.16654.B4"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03E2-02C8-F358-E6EA-24D72438F950}"/>
              </a:ext>
            </a:extLst>
          </p:cNvPr>
          <p:cNvSpPr>
            <a:spLocks noGrp="1"/>
          </p:cNvSpPr>
          <p:nvPr>
            <p:ph type="ctrTitle"/>
          </p:nvPr>
        </p:nvSpPr>
        <p:spPr/>
        <p:txBody>
          <a:bodyPr>
            <a:normAutofit/>
          </a:bodyPr>
          <a:lstStyle/>
          <a:p>
            <a:r>
              <a:rPr lang="en-US" dirty="0"/>
              <a:t>Cerebrovascular Disease in Scotland</a:t>
            </a:r>
            <a:br>
              <a:rPr lang="en-US" dirty="0"/>
            </a:br>
            <a:r>
              <a:rPr lang="en-US" sz="4000" dirty="0"/>
              <a:t>Statistics and Modeling </a:t>
            </a:r>
            <a:endParaRPr lang="en-US" dirty="0"/>
          </a:p>
        </p:txBody>
      </p:sp>
      <p:sp>
        <p:nvSpPr>
          <p:cNvPr id="3" name="Subtitle 2">
            <a:extLst>
              <a:ext uri="{FF2B5EF4-FFF2-40B4-BE49-F238E27FC236}">
                <a16:creationId xmlns:a16="http://schemas.microsoft.com/office/drawing/2014/main" id="{FB9698E6-BEC3-87C3-C0B0-6DAA0401ACC1}"/>
              </a:ext>
            </a:extLst>
          </p:cNvPr>
          <p:cNvSpPr>
            <a:spLocks noGrp="1"/>
          </p:cNvSpPr>
          <p:nvPr>
            <p:ph type="subTitle" idx="1"/>
          </p:nvPr>
        </p:nvSpPr>
        <p:spPr/>
        <p:txBody>
          <a:bodyPr/>
          <a:lstStyle/>
          <a:p>
            <a:r>
              <a:rPr lang="en-US" dirty="0"/>
              <a:t>Fiona Carson </a:t>
            </a:r>
          </a:p>
          <a:p>
            <a:r>
              <a:rPr lang="en-US" dirty="0"/>
              <a:t>February 2023</a:t>
            </a:r>
          </a:p>
        </p:txBody>
      </p:sp>
    </p:spTree>
    <p:extLst>
      <p:ext uri="{BB962C8B-B14F-4D97-AF65-F5344CB8AC3E}">
        <p14:creationId xmlns:p14="http://schemas.microsoft.com/office/powerpoint/2010/main" val="970286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8903-90A8-9616-628B-4D3A9492733C}"/>
              </a:ext>
            </a:extLst>
          </p:cNvPr>
          <p:cNvSpPr>
            <a:spLocks noGrp="1"/>
          </p:cNvSpPr>
          <p:nvPr>
            <p:ph type="title"/>
          </p:nvPr>
        </p:nvSpPr>
        <p:spPr/>
        <p:txBody>
          <a:bodyPr/>
          <a:lstStyle/>
          <a:p>
            <a:r>
              <a:rPr lang="en-US" dirty="0"/>
              <a:t>Mortality by sex</a:t>
            </a:r>
          </a:p>
        </p:txBody>
      </p:sp>
      <p:sp>
        <p:nvSpPr>
          <p:cNvPr id="3" name="Content Placeholder 2">
            <a:extLst>
              <a:ext uri="{FF2B5EF4-FFF2-40B4-BE49-F238E27FC236}">
                <a16:creationId xmlns:a16="http://schemas.microsoft.com/office/drawing/2014/main" id="{1B88B75E-7526-61A3-03B6-00E313E044B1}"/>
              </a:ext>
            </a:extLst>
          </p:cNvPr>
          <p:cNvSpPr>
            <a:spLocks noGrp="1"/>
          </p:cNvSpPr>
          <p:nvPr>
            <p:ph idx="1"/>
          </p:nvPr>
        </p:nvSpPr>
        <p:spPr/>
        <p:txBody>
          <a:bodyPr/>
          <a:lstStyle/>
          <a:p>
            <a:r>
              <a:rPr lang="en-US" dirty="0"/>
              <a:t>Shows pronounced spike in number of deaths for men in 2020. Not sure if this is interesting enough to spend time on. </a:t>
            </a:r>
          </a:p>
        </p:txBody>
      </p:sp>
      <p:pic>
        <p:nvPicPr>
          <p:cNvPr id="4" name="Picture 3">
            <a:extLst>
              <a:ext uri="{FF2B5EF4-FFF2-40B4-BE49-F238E27FC236}">
                <a16:creationId xmlns:a16="http://schemas.microsoft.com/office/drawing/2014/main" id="{FF8C2F8B-50E1-54C6-B24C-E4E93677A0CC}"/>
              </a:ext>
            </a:extLst>
          </p:cNvPr>
          <p:cNvPicPr>
            <a:picLocks noChangeAspect="1"/>
          </p:cNvPicPr>
          <p:nvPr/>
        </p:nvPicPr>
        <p:blipFill>
          <a:blip r:embed="rId2"/>
          <a:stretch>
            <a:fillRect/>
          </a:stretch>
        </p:blipFill>
        <p:spPr>
          <a:xfrm>
            <a:off x="2759528" y="2591576"/>
            <a:ext cx="6672943" cy="4125286"/>
          </a:xfrm>
          <a:prstGeom prst="rect">
            <a:avLst/>
          </a:prstGeom>
        </p:spPr>
      </p:pic>
    </p:spTree>
    <p:extLst>
      <p:ext uri="{BB962C8B-B14F-4D97-AF65-F5344CB8AC3E}">
        <p14:creationId xmlns:p14="http://schemas.microsoft.com/office/powerpoint/2010/main" val="307239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8767-B731-82AA-1031-98480273B4F8}"/>
              </a:ext>
            </a:extLst>
          </p:cNvPr>
          <p:cNvSpPr>
            <a:spLocks noGrp="1"/>
          </p:cNvSpPr>
          <p:nvPr>
            <p:ph type="title"/>
          </p:nvPr>
        </p:nvSpPr>
        <p:spPr/>
        <p:txBody>
          <a:bodyPr/>
          <a:lstStyle/>
          <a:p>
            <a:r>
              <a:rPr lang="en-GB" b="1" dirty="0">
                <a:solidFill>
                  <a:srgbClr val="000000"/>
                </a:solidFill>
                <a:effectLst/>
                <a:latin typeface="Helvetica Neue" panose="02000503000000020004" pitchFamily="2" charset="0"/>
              </a:rPr>
              <a:t>Health Board Information</a:t>
            </a:r>
            <a:endParaRPr lang="en-US" dirty="0"/>
          </a:p>
        </p:txBody>
      </p:sp>
      <p:sp>
        <p:nvSpPr>
          <p:cNvPr id="3" name="Content Placeholder 2">
            <a:extLst>
              <a:ext uri="{FF2B5EF4-FFF2-40B4-BE49-F238E27FC236}">
                <a16:creationId xmlns:a16="http://schemas.microsoft.com/office/drawing/2014/main" id="{57ED7C5E-FF61-13C5-5DB1-A152DA736EF8}"/>
              </a:ext>
            </a:extLst>
          </p:cNvPr>
          <p:cNvSpPr>
            <a:spLocks noGrp="1"/>
          </p:cNvSpPr>
          <p:nvPr>
            <p:ph idx="1"/>
          </p:nvPr>
        </p:nvSpPr>
        <p:spPr/>
        <p:txBody>
          <a:bodyPr/>
          <a:lstStyle/>
          <a:p>
            <a:pPr>
              <a:buFont typeface="Arial" panose="020B0604020202020204" pitchFamily="34" charset="0"/>
              <a:buChar char="•"/>
            </a:pPr>
            <a:r>
              <a:rPr lang="en-GB" dirty="0">
                <a:solidFill>
                  <a:srgbClr val="000000"/>
                </a:solidFill>
                <a:effectLst/>
                <a:latin typeface="Helvetica Neue" panose="02000503000000020004" pitchFamily="2" charset="0"/>
              </a:rPr>
              <a:t>Health board size</a:t>
            </a:r>
          </a:p>
          <a:p>
            <a:pPr>
              <a:buFont typeface="Arial" panose="020B0604020202020204" pitchFamily="34" charset="0"/>
              <a:buChar char="•"/>
            </a:pPr>
            <a:r>
              <a:rPr lang="en-GB" dirty="0">
                <a:solidFill>
                  <a:srgbClr val="000000"/>
                </a:solidFill>
                <a:effectLst/>
                <a:latin typeface="Helvetica Neue" panose="02000503000000020004" pitchFamily="2" charset="0"/>
              </a:rPr>
              <a:t>Health board population age distribution</a:t>
            </a:r>
          </a:p>
          <a:p>
            <a:endParaRPr lang="en-US" dirty="0"/>
          </a:p>
        </p:txBody>
      </p:sp>
      <p:pic>
        <p:nvPicPr>
          <p:cNvPr id="4" name="Picture 3">
            <a:extLst>
              <a:ext uri="{FF2B5EF4-FFF2-40B4-BE49-F238E27FC236}">
                <a16:creationId xmlns:a16="http://schemas.microsoft.com/office/drawing/2014/main" id="{1F31CB3E-80F8-C0B9-7ABC-CBA394EAA777}"/>
              </a:ext>
            </a:extLst>
          </p:cNvPr>
          <p:cNvPicPr>
            <a:picLocks noChangeAspect="1"/>
          </p:cNvPicPr>
          <p:nvPr/>
        </p:nvPicPr>
        <p:blipFill>
          <a:blip r:embed="rId2"/>
          <a:stretch>
            <a:fillRect/>
          </a:stretch>
        </p:blipFill>
        <p:spPr>
          <a:xfrm>
            <a:off x="134258" y="3062515"/>
            <a:ext cx="6137175" cy="3795486"/>
          </a:xfrm>
          <a:prstGeom prst="rect">
            <a:avLst/>
          </a:prstGeom>
        </p:spPr>
      </p:pic>
      <p:sp>
        <p:nvSpPr>
          <p:cNvPr id="5" name="Content Placeholder 2">
            <a:extLst>
              <a:ext uri="{FF2B5EF4-FFF2-40B4-BE49-F238E27FC236}">
                <a16:creationId xmlns:a16="http://schemas.microsoft.com/office/drawing/2014/main" id="{35F90E7F-C37E-0DC8-85EF-EECB6337A099}"/>
              </a:ext>
            </a:extLst>
          </p:cNvPr>
          <p:cNvSpPr txBox="1">
            <a:spLocks/>
          </p:cNvSpPr>
          <p:nvPr/>
        </p:nvSpPr>
        <p:spPr>
          <a:xfrm>
            <a:off x="6720115" y="3062515"/>
            <a:ext cx="4916714" cy="2900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000000"/>
                </a:solidFill>
                <a:latin typeface="Helvetica Neue" panose="02000503000000020004" pitchFamily="2" charset="0"/>
              </a:rPr>
              <a:t>Shetland smallest at 22190</a:t>
            </a:r>
          </a:p>
          <a:p>
            <a:r>
              <a:rPr lang="en-GB" dirty="0">
                <a:solidFill>
                  <a:srgbClr val="000000"/>
                </a:solidFill>
                <a:latin typeface="Helvetica Neue" panose="02000503000000020004" pitchFamily="2" charset="0"/>
              </a:rPr>
              <a:t>Glasgow largest 1174980</a:t>
            </a:r>
          </a:p>
          <a:p>
            <a:endParaRPr lang="en-GB" dirty="0">
              <a:solidFill>
                <a:srgbClr val="000000"/>
              </a:solidFill>
              <a:latin typeface="Helvetica Neue" panose="02000503000000020004" pitchFamily="2" charset="0"/>
            </a:endParaRPr>
          </a:p>
          <a:p>
            <a:r>
              <a:rPr lang="en-GB" dirty="0">
                <a:solidFill>
                  <a:srgbClr val="000000"/>
                </a:solidFill>
                <a:latin typeface="Helvetica Neue" panose="02000503000000020004" pitchFamily="2" charset="0"/>
              </a:rPr>
              <a:t>Shetland is &lt;2% size of </a:t>
            </a:r>
            <a:r>
              <a:rPr lang="en-GB" dirty="0" err="1">
                <a:solidFill>
                  <a:srgbClr val="000000"/>
                </a:solidFill>
                <a:latin typeface="Helvetica Neue" panose="02000503000000020004" pitchFamily="2" charset="0"/>
              </a:rPr>
              <a:t>glasgow</a:t>
            </a:r>
            <a:endParaRPr lang="en-GB" dirty="0">
              <a:solidFill>
                <a:srgbClr val="000000"/>
              </a:solidFill>
              <a:latin typeface="Helvetica Neue" panose="02000503000000020004" pitchFamily="2" charset="0"/>
            </a:endParaRPr>
          </a:p>
          <a:p>
            <a:endParaRPr lang="en-US" dirty="0"/>
          </a:p>
        </p:txBody>
      </p:sp>
    </p:spTree>
    <p:extLst>
      <p:ext uri="{BB962C8B-B14F-4D97-AF65-F5344CB8AC3E}">
        <p14:creationId xmlns:p14="http://schemas.microsoft.com/office/powerpoint/2010/main" val="36665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9A3C-6BFA-042B-D351-268F99B432C9}"/>
              </a:ext>
            </a:extLst>
          </p:cNvPr>
          <p:cNvSpPr>
            <a:spLocks noGrp="1"/>
          </p:cNvSpPr>
          <p:nvPr>
            <p:ph type="title"/>
          </p:nvPr>
        </p:nvSpPr>
        <p:spPr/>
        <p:txBody>
          <a:bodyPr/>
          <a:lstStyle/>
          <a:p>
            <a:r>
              <a:rPr lang="en-US" dirty="0"/>
              <a:t>Health Board Age Structure</a:t>
            </a:r>
          </a:p>
        </p:txBody>
      </p:sp>
      <p:sp>
        <p:nvSpPr>
          <p:cNvPr id="3" name="Content Placeholder 2">
            <a:extLst>
              <a:ext uri="{FF2B5EF4-FFF2-40B4-BE49-F238E27FC236}">
                <a16:creationId xmlns:a16="http://schemas.microsoft.com/office/drawing/2014/main" id="{65920628-874F-9147-E189-2461B1F6D52A}"/>
              </a:ext>
            </a:extLst>
          </p:cNvPr>
          <p:cNvSpPr>
            <a:spLocks noGrp="1"/>
          </p:cNvSpPr>
          <p:nvPr>
            <p:ph idx="1"/>
          </p:nvPr>
        </p:nvSpPr>
        <p:spPr/>
        <p:txBody>
          <a:bodyPr/>
          <a:lstStyle/>
          <a:p>
            <a:r>
              <a:rPr lang="en-US" dirty="0"/>
              <a:t>Could put in something about age structure but we are mostly reporting </a:t>
            </a:r>
            <a:r>
              <a:rPr lang="en-US" dirty="0" err="1"/>
              <a:t>easr</a:t>
            </a:r>
            <a:r>
              <a:rPr lang="en-US" dirty="0"/>
              <a:t> so is it really relevant??</a:t>
            </a:r>
          </a:p>
        </p:txBody>
      </p:sp>
      <p:pic>
        <p:nvPicPr>
          <p:cNvPr id="4" name="Content Placeholder 8" descr="Table&#10;&#10;Description automatically generated">
            <a:extLst>
              <a:ext uri="{FF2B5EF4-FFF2-40B4-BE49-F238E27FC236}">
                <a16:creationId xmlns:a16="http://schemas.microsoft.com/office/drawing/2014/main" id="{354A39C0-451D-826D-32A3-20C160A87270}"/>
              </a:ext>
            </a:extLst>
          </p:cNvPr>
          <p:cNvPicPr>
            <a:picLocks noChangeAspect="1"/>
          </p:cNvPicPr>
          <p:nvPr/>
        </p:nvPicPr>
        <p:blipFill>
          <a:blip r:embed="rId2"/>
          <a:stretch>
            <a:fillRect/>
          </a:stretch>
        </p:blipFill>
        <p:spPr>
          <a:xfrm>
            <a:off x="4064110" y="3232819"/>
            <a:ext cx="5776307" cy="2490790"/>
          </a:xfrm>
          <a:prstGeom prst="rect">
            <a:avLst/>
          </a:prstGeom>
        </p:spPr>
      </p:pic>
      <p:sp>
        <p:nvSpPr>
          <p:cNvPr id="5" name="TextBox 4">
            <a:extLst>
              <a:ext uri="{FF2B5EF4-FFF2-40B4-BE49-F238E27FC236}">
                <a16:creationId xmlns:a16="http://schemas.microsoft.com/office/drawing/2014/main" id="{E601BFEF-DE9D-5C68-AE5D-BC5456E3DD5C}"/>
              </a:ext>
            </a:extLst>
          </p:cNvPr>
          <p:cNvSpPr txBox="1"/>
          <p:nvPr/>
        </p:nvSpPr>
        <p:spPr>
          <a:xfrm>
            <a:off x="670587" y="4750628"/>
            <a:ext cx="3556102" cy="369332"/>
          </a:xfrm>
          <a:prstGeom prst="rect">
            <a:avLst/>
          </a:prstGeom>
          <a:noFill/>
        </p:spPr>
        <p:txBody>
          <a:bodyPr wrap="none" rtlCol="0">
            <a:spAutoFit/>
          </a:bodyPr>
          <a:lstStyle/>
          <a:p>
            <a:r>
              <a:rPr lang="en-US" dirty="0"/>
              <a:t>Possible to create something similar</a:t>
            </a:r>
          </a:p>
        </p:txBody>
      </p:sp>
    </p:spTree>
    <p:extLst>
      <p:ext uri="{BB962C8B-B14F-4D97-AF65-F5344CB8AC3E}">
        <p14:creationId xmlns:p14="http://schemas.microsoft.com/office/powerpoint/2010/main" val="3992747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56C9-06FE-487E-84FA-B9F4BA48E89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AC11E6E-DD03-95FA-6FE0-945DE751C147}"/>
              </a:ext>
            </a:extLst>
          </p:cNvPr>
          <p:cNvSpPr>
            <a:spLocks noGrp="1"/>
          </p:cNvSpPr>
          <p:nvPr>
            <p:ph idx="1"/>
          </p:nvPr>
        </p:nvSpPr>
        <p:spPr/>
        <p:txBody>
          <a:bodyPr/>
          <a:lstStyle/>
          <a:p>
            <a:r>
              <a:rPr lang="en-US" dirty="0"/>
              <a:t>Looked at </a:t>
            </a:r>
            <a:r>
              <a:rPr lang="en-US" dirty="0" err="1"/>
              <a:t>dischrages</a:t>
            </a:r>
            <a:r>
              <a:rPr lang="en-US" dirty="0"/>
              <a:t> and deaths by sex and health board but nothing interesting popped up</a:t>
            </a:r>
          </a:p>
          <a:p>
            <a:r>
              <a:rPr lang="en-US" dirty="0"/>
              <a:t>Could do statistics on this – is the increase in borders significant??</a:t>
            </a:r>
          </a:p>
        </p:txBody>
      </p:sp>
      <p:pic>
        <p:nvPicPr>
          <p:cNvPr id="4" name="Picture 3">
            <a:extLst>
              <a:ext uri="{FF2B5EF4-FFF2-40B4-BE49-F238E27FC236}">
                <a16:creationId xmlns:a16="http://schemas.microsoft.com/office/drawing/2014/main" id="{5413856C-590A-E3EC-9B7E-61F91EF57FF6}"/>
              </a:ext>
            </a:extLst>
          </p:cNvPr>
          <p:cNvPicPr>
            <a:picLocks noChangeAspect="1"/>
          </p:cNvPicPr>
          <p:nvPr/>
        </p:nvPicPr>
        <p:blipFill>
          <a:blip r:embed="rId2"/>
          <a:stretch>
            <a:fillRect/>
          </a:stretch>
        </p:blipFill>
        <p:spPr>
          <a:xfrm>
            <a:off x="6667500" y="3494065"/>
            <a:ext cx="5257800" cy="3250429"/>
          </a:xfrm>
          <a:prstGeom prst="rect">
            <a:avLst/>
          </a:prstGeom>
        </p:spPr>
      </p:pic>
      <p:pic>
        <p:nvPicPr>
          <p:cNvPr id="5" name="Picture 4">
            <a:extLst>
              <a:ext uri="{FF2B5EF4-FFF2-40B4-BE49-F238E27FC236}">
                <a16:creationId xmlns:a16="http://schemas.microsoft.com/office/drawing/2014/main" id="{B54C06F7-5B87-BF7F-B883-778891C33366}"/>
              </a:ext>
            </a:extLst>
          </p:cNvPr>
          <p:cNvPicPr>
            <a:picLocks noChangeAspect="1"/>
          </p:cNvPicPr>
          <p:nvPr/>
        </p:nvPicPr>
        <p:blipFill>
          <a:blip r:embed="rId3"/>
          <a:stretch>
            <a:fillRect/>
          </a:stretch>
        </p:blipFill>
        <p:spPr>
          <a:xfrm>
            <a:off x="476250" y="3383810"/>
            <a:ext cx="5619750" cy="3474190"/>
          </a:xfrm>
          <a:prstGeom prst="rect">
            <a:avLst/>
          </a:prstGeom>
        </p:spPr>
      </p:pic>
    </p:spTree>
    <p:extLst>
      <p:ext uri="{BB962C8B-B14F-4D97-AF65-F5344CB8AC3E}">
        <p14:creationId xmlns:p14="http://schemas.microsoft.com/office/powerpoint/2010/main" val="2816143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94F8D-8B4F-5258-1FD3-83243484580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B8F4BF2-C4DF-C0A5-A0CD-BFD435B81094}"/>
              </a:ext>
            </a:extLst>
          </p:cNvPr>
          <p:cNvPicPr>
            <a:picLocks noChangeAspect="1"/>
          </p:cNvPicPr>
          <p:nvPr/>
        </p:nvPicPr>
        <p:blipFill>
          <a:blip r:embed="rId3"/>
          <a:stretch>
            <a:fillRect/>
          </a:stretch>
        </p:blipFill>
        <p:spPr>
          <a:xfrm>
            <a:off x="169017" y="1244635"/>
            <a:ext cx="3429274" cy="5295900"/>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Web Viewer">
                <a:extLst>
                  <a:ext uri="{FF2B5EF4-FFF2-40B4-BE49-F238E27FC236}">
                    <a16:creationId xmlns:a16="http://schemas.microsoft.com/office/drawing/2014/main" id="{A21D16DE-E302-2A57-DE88-253C83B15F62}"/>
                  </a:ext>
                </a:extLst>
              </p:cNvPr>
              <p:cNvGraphicFramePr>
                <a:graphicFrameLocks noGrp="1"/>
              </p:cNvGraphicFramePr>
              <p:nvPr>
                <p:extLst>
                  <p:ext uri="{D42A27DB-BD31-4B8C-83A1-F6EECF244321}">
                    <p14:modId xmlns:p14="http://schemas.microsoft.com/office/powerpoint/2010/main" val="158119953"/>
                  </p:ext>
                </p:extLst>
              </p:nvPr>
            </p:nvGraphicFramePr>
            <p:xfrm>
              <a:off x="2664960" y="6577009"/>
              <a:ext cx="5336040" cy="4855797"/>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Add-in 5" title="Web Viewer">
                <a:extLst>
                  <a:ext uri="{FF2B5EF4-FFF2-40B4-BE49-F238E27FC236}">
                    <a16:creationId xmlns:a16="http://schemas.microsoft.com/office/drawing/2014/main" id="{A21D16DE-E302-2A57-DE88-253C83B15F62}"/>
                  </a:ext>
                </a:extLst>
              </p:cNvPr>
              <p:cNvPicPr>
                <a:picLocks noGrp="1" noRot="1" noChangeAspect="1" noMove="1" noResize="1" noEditPoints="1" noAdjustHandles="1" noChangeArrowheads="1" noChangeShapeType="1"/>
              </p:cNvPicPr>
              <p:nvPr/>
            </p:nvPicPr>
            <p:blipFill>
              <a:blip r:embed="rId5"/>
              <a:stretch>
                <a:fillRect/>
              </a:stretch>
            </p:blipFill>
            <p:spPr>
              <a:xfrm>
                <a:off x="2664960" y="6577009"/>
                <a:ext cx="5336040" cy="4855797"/>
              </a:xfrm>
              <a:prstGeom prst="rect">
                <a:avLst/>
              </a:prstGeom>
            </p:spPr>
          </p:pic>
        </mc:Fallback>
      </mc:AlternateContent>
      <p:pic>
        <p:nvPicPr>
          <p:cNvPr id="7" name="Content Placeholder 8" descr="Table&#10;&#10;Description automatically generated">
            <a:extLst>
              <a:ext uri="{FF2B5EF4-FFF2-40B4-BE49-F238E27FC236}">
                <a16:creationId xmlns:a16="http://schemas.microsoft.com/office/drawing/2014/main" id="{1AC924B7-5A8A-A2E6-9E43-5F4A811A1EFD}"/>
              </a:ext>
            </a:extLst>
          </p:cNvPr>
          <p:cNvPicPr>
            <a:picLocks noChangeAspect="1"/>
          </p:cNvPicPr>
          <p:nvPr/>
        </p:nvPicPr>
        <p:blipFill>
          <a:blip r:embed="rId6"/>
          <a:stretch>
            <a:fillRect/>
          </a:stretch>
        </p:blipFill>
        <p:spPr>
          <a:xfrm>
            <a:off x="5897164" y="-759537"/>
            <a:ext cx="5776307" cy="2490790"/>
          </a:xfrm>
          <a:prstGeom prst="rect">
            <a:avLst/>
          </a:prstGeom>
        </p:spPr>
      </p:pic>
      <p:sp>
        <p:nvSpPr>
          <p:cNvPr id="8" name="TextBox 7">
            <a:extLst>
              <a:ext uri="{FF2B5EF4-FFF2-40B4-BE49-F238E27FC236}">
                <a16:creationId xmlns:a16="http://schemas.microsoft.com/office/drawing/2014/main" id="{58DEB509-F758-084B-DB45-5A2C0FD7521D}"/>
              </a:ext>
            </a:extLst>
          </p:cNvPr>
          <p:cNvSpPr txBox="1"/>
          <p:nvPr/>
        </p:nvSpPr>
        <p:spPr>
          <a:xfrm>
            <a:off x="6910323" y="0"/>
            <a:ext cx="3556102" cy="369332"/>
          </a:xfrm>
          <a:prstGeom prst="rect">
            <a:avLst/>
          </a:prstGeom>
          <a:noFill/>
        </p:spPr>
        <p:txBody>
          <a:bodyPr wrap="none" rtlCol="0">
            <a:spAutoFit/>
          </a:bodyPr>
          <a:lstStyle/>
          <a:p>
            <a:r>
              <a:rPr lang="en-US" dirty="0"/>
              <a:t>Possible to create something similar</a:t>
            </a:r>
          </a:p>
        </p:txBody>
      </p:sp>
      <p:pic>
        <p:nvPicPr>
          <p:cNvPr id="9" name="Picture 8">
            <a:extLst>
              <a:ext uri="{FF2B5EF4-FFF2-40B4-BE49-F238E27FC236}">
                <a16:creationId xmlns:a16="http://schemas.microsoft.com/office/drawing/2014/main" id="{8F647E59-A32E-7AAA-DE5C-BE6A009CCFBE}"/>
              </a:ext>
            </a:extLst>
          </p:cNvPr>
          <p:cNvPicPr>
            <a:picLocks noChangeAspect="1"/>
          </p:cNvPicPr>
          <p:nvPr/>
        </p:nvPicPr>
        <p:blipFill>
          <a:blip r:embed="rId7"/>
          <a:stretch>
            <a:fillRect/>
          </a:stretch>
        </p:blipFill>
        <p:spPr>
          <a:xfrm>
            <a:off x="3745258" y="1825625"/>
            <a:ext cx="7772400" cy="4804982"/>
          </a:xfrm>
          <a:prstGeom prst="rect">
            <a:avLst/>
          </a:prstGeom>
        </p:spPr>
      </p:pic>
      <p:sp>
        <p:nvSpPr>
          <p:cNvPr id="10" name="TextBox 9">
            <a:extLst>
              <a:ext uri="{FF2B5EF4-FFF2-40B4-BE49-F238E27FC236}">
                <a16:creationId xmlns:a16="http://schemas.microsoft.com/office/drawing/2014/main" id="{4931F748-4A9A-7F2B-89CB-C66CD055E778}"/>
              </a:ext>
            </a:extLst>
          </p:cNvPr>
          <p:cNvSpPr txBox="1"/>
          <p:nvPr/>
        </p:nvSpPr>
        <p:spPr>
          <a:xfrm>
            <a:off x="5332980" y="1670722"/>
            <a:ext cx="4596956" cy="923330"/>
          </a:xfrm>
          <a:prstGeom prst="rect">
            <a:avLst/>
          </a:prstGeom>
          <a:noFill/>
        </p:spPr>
        <p:txBody>
          <a:bodyPr wrap="square" rtlCol="0">
            <a:spAutoFit/>
          </a:bodyPr>
          <a:lstStyle/>
          <a:p>
            <a:r>
              <a:rPr lang="en-US" dirty="0"/>
              <a:t>I think there is a rough relationship here where the darker </a:t>
            </a:r>
            <a:r>
              <a:rPr lang="en-US" dirty="0" err="1"/>
              <a:t>colours</a:t>
            </a:r>
            <a:r>
              <a:rPr lang="en-US" dirty="0"/>
              <a:t> are the ones going up and lighter are going down</a:t>
            </a:r>
          </a:p>
        </p:txBody>
      </p:sp>
      <p:sp>
        <p:nvSpPr>
          <p:cNvPr id="11" name="Title 1">
            <a:extLst>
              <a:ext uri="{FF2B5EF4-FFF2-40B4-BE49-F238E27FC236}">
                <a16:creationId xmlns:a16="http://schemas.microsoft.com/office/drawing/2014/main" id="{DAEDAC77-5F5B-B4D0-2C70-76BB9335736D}"/>
              </a:ext>
            </a:extLst>
          </p:cNvPr>
          <p:cNvSpPr txBox="1">
            <a:spLocks/>
          </p:cNvSpPr>
          <p:nvPr/>
        </p:nvSpPr>
        <p:spPr>
          <a:xfrm>
            <a:off x="518529" y="-1817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solidFill>
                  <a:srgbClr val="000000"/>
                </a:solidFill>
                <a:latin typeface="Helvetica Neue" panose="02000503000000020004" pitchFamily="2" charset="0"/>
              </a:rPr>
              <a:t>Discharges or Deaths by Health Board</a:t>
            </a:r>
            <a:endParaRPr lang="en-US" dirty="0"/>
          </a:p>
        </p:txBody>
      </p:sp>
    </p:spTree>
    <p:extLst>
      <p:ext uri="{BB962C8B-B14F-4D97-AF65-F5344CB8AC3E}">
        <p14:creationId xmlns:p14="http://schemas.microsoft.com/office/powerpoint/2010/main" val="141528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0B3B-A913-E847-C0F4-9BE63ACDC3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52A780-5BCF-CA84-2450-3C9F2275F70F}"/>
              </a:ext>
            </a:extLst>
          </p:cNvPr>
          <p:cNvSpPr>
            <a:spLocks noGrp="1"/>
          </p:cNvSpPr>
          <p:nvPr>
            <p:ph idx="1"/>
          </p:nvPr>
        </p:nvSpPr>
        <p:spPr/>
        <p:txBody>
          <a:bodyPr/>
          <a:lstStyle/>
          <a:p>
            <a:r>
              <a:rPr lang="en-US" dirty="0"/>
              <a:t>Anything we can do to look at national average and compare which health boards and regions are higher or lower?</a:t>
            </a:r>
          </a:p>
        </p:txBody>
      </p:sp>
    </p:spTree>
    <p:extLst>
      <p:ext uri="{BB962C8B-B14F-4D97-AF65-F5344CB8AC3E}">
        <p14:creationId xmlns:p14="http://schemas.microsoft.com/office/powerpoint/2010/main" val="582665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AEAE-2898-FF3C-5C36-FBD1952691BF}"/>
              </a:ext>
            </a:extLst>
          </p:cNvPr>
          <p:cNvSpPr>
            <a:spLocks noGrp="1"/>
          </p:cNvSpPr>
          <p:nvPr>
            <p:ph type="title"/>
          </p:nvPr>
        </p:nvSpPr>
        <p:spPr/>
        <p:txBody>
          <a:bodyPr/>
          <a:lstStyle/>
          <a:p>
            <a:r>
              <a:rPr lang="en-US" dirty="0"/>
              <a:t>Council Areas</a:t>
            </a:r>
          </a:p>
        </p:txBody>
      </p:sp>
      <p:sp>
        <p:nvSpPr>
          <p:cNvPr id="3" name="Content Placeholder 2">
            <a:extLst>
              <a:ext uri="{FF2B5EF4-FFF2-40B4-BE49-F238E27FC236}">
                <a16:creationId xmlns:a16="http://schemas.microsoft.com/office/drawing/2014/main" id="{086AACFA-17FB-8C1C-E108-4CEBE20BF90D}"/>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483AA61B-BDA9-D0D9-54F0-94DCF6768CDF}"/>
              </a:ext>
            </a:extLst>
          </p:cNvPr>
          <p:cNvSpPr txBox="1"/>
          <p:nvPr/>
        </p:nvSpPr>
        <p:spPr>
          <a:xfrm>
            <a:off x="1814809" y="112994"/>
            <a:ext cx="7793648" cy="369332"/>
          </a:xfrm>
          <a:prstGeom prst="rect">
            <a:avLst/>
          </a:prstGeom>
          <a:noFill/>
        </p:spPr>
        <p:txBody>
          <a:bodyPr wrap="square">
            <a:spAutoFit/>
          </a:bodyPr>
          <a:lstStyle/>
          <a:p>
            <a:r>
              <a:rPr lang="en-US" dirty="0"/>
              <a:t>Also have .csv with leading death rates by council area</a:t>
            </a:r>
          </a:p>
        </p:txBody>
      </p:sp>
    </p:spTree>
    <p:extLst>
      <p:ext uri="{BB962C8B-B14F-4D97-AF65-F5344CB8AC3E}">
        <p14:creationId xmlns:p14="http://schemas.microsoft.com/office/powerpoint/2010/main" val="3650087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D1F9-792B-7CBD-295E-69BB4206FA79}"/>
              </a:ext>
            </a:extLst>
          </p:cNvPr>
          <p:cNvSpPr>
            <a:spLocks noGrp="1"/>
          </p:cNvSpPr>
          <p:nvPr>
            <p:ph type="title"/>
          </p:nvPr>
        </p:nvSpPr>
        <p:spPr/>
        <p:txBody>
          <a:bodyPr/>
          <a:lstStyle/>
          <a:p>
            <a:r>
              <a:rPr lang="en-US" dirty="0"/>
              <a:t>Overall Headline - Mortality Rates</a:t>
            </a:r>
          </a:p>
        </p:txBody>
      </p:sp>
      <p:sp>
        <p:nvSpPr>
          <p:cNvPr id="3" name="Content Placeholder 2">
            <a:extLst>
              <a:ext uri="{FF2B5EF4-FFF2-40B4-BE49-F238E27FC236}">
                <a16:creationId xmlns:a16="http://schemas.microsoft.com/office/drawing/2014/main" id="{E8693F66-13E4-D719-6F44-5EA63544A573}"/>
              </a:ext>
            </a:extLst>
          </p:cNvPr>
          <p:cNvSpPr>
            <a:spLocks noGrp="1"/>
          </p:cNvSpPr>
          <p:nvPr>
            <p:ph idx="1"/>
          </p:nvPr>
        </p:nvSpPr>
        <p:spPr/>
        <p:txBody>
          <a:bodyPr/>
          <a:lstStyle/>
          <a:p>
            <a:r>
              <a:rPr lang="en-US" dirty="0"/>
              <a:t>Mortality rates are coming down </a:t>
            </a:r>
          </a:p>
        </p:txBody>
      </p:sp>
      <p:pic>
        <p:nvPicPr>
          <p:cNvPr id="4" name="Picture 3">
            <a:extLst>
              <a:ext uri="{FF2B5EF4-FFF2-40B4-BE49-F238E27FC236}">
                <a16:creationId xmlns:a16="http://schemas.microsoft.com/office/drawing/2014/main" id="{82ED1266-601B-9D61-2272-1BC96311F2D4}"/>
              </a:ext>
            </a:extLst>
          </p:cNvPr>
          <p:cNvPicPr>
            <a:picLocks noChangeAspect="1"/>
          </p:cNvPicPr>
          <p:nvPr/>
        </p:nvPicPr>
        <p:blipFill>
          <a:blip r:embed="rId2"/>
          <a:stretch>
            <a:fillRect/>
          </a:stretch>
        </p:blipFill>
        <p:spPr>
          <a:xfrm>
            <a:off x="1563915" y="2489971"/>
            <a:ext cx="5961743" cy="3686992"/>
          </a:xfrm>
          <a:prstGeom prst="rect">
            <a:avLst/>
          </a:prstGeom>
        </p:spPr>
      </p:pic>
    </p:spTree>
    <p:extLst>
      <p:ext uri="{BB962C8B-B14F-4D97-AF65-F5344CB8AC3E}">
        <p14:creationId xmlns:p14="http://schemas.microsoft.com/office/powerpoint/2010/main" val="1138841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0BB8-D619-0061-E30A-A29848C97692}"/>
              </a:ext>
            </a:extLst>
          </p:cNvPr>
          <p:cNvSpPr>
            <a:spLocks noGrp="1"/>
          </p:cNvSpPr>
          <p:nvPr>
            <p:ph type="title"/>
          </p:nvPr>
        </p:nvSpPr>
        <p:spPr/>
        <p:txBody>
          <a:bodyPr/>
          <a:lstStyle/>
          <a:p>
            <a:r>
              <a:rPr lang="en-US" dirty="0"/>
              <a:t>The Journey to a ‘Beautiful’ Model</a:t>
            </a:r>
          </a:p>
        </p:txBody>
      </p:sp>
      <p:sp>
        <p:nvSpPr>
          <p:cNvPr id="3" name="Content Placeholder 2">
            <a:extLst>
              <a:ext uri="{FF2B5EF4-FFF2-40B4-BE49-F238E27FC236}">
                <a16:creationId xmlns:a16="http://schemas.microsoft.com/office/drawing/2014/main" id="{04BE55EE-D00A-D092-BEA4-53B552DE5DC6}"/>
              </a:ext>
            </a:extLst>
          </p:cNvPr>
          <p:cNvSpPr>
            <a:spLocks noGrp="1"/>
          </p:cNvSpPr>
          <p:nvPr>
            <p:ph idx="1"/>
          </p:nvPr>
        </p:nvSpPr>
        <p:spPr/>
        <p:txBody>
          <a:bodyPr/>
          <a:lstStyle/>
          <a:p>
            <a:pPr>
              <a:buFont typeface="Arial" panose="020B0604020202020204" pitchFamily="34" charset="0"/>
              <a:buChar char="•"/>
            </a:pPr>
            <a:r>
              <a:rPr lang="en-GB" dirty="0">
                <a:solidFill>
                  <a:srgbClr val="000000"/>
                </a:solidFill>
                <a:effectLst/>
                <a:latin typeface="Helvetica Neue" panose="02000503000000020004" pitchFamily="2" charset="0"/>
              </a:rPr>
              <a:t>Multiple linear regression - R2 = 31%</a:t>
            </a:r>
          </a:p>
          <a:p>
            <a:pPr lvl="1"/>
            <a:r>
              <a:rPr lang="en-GB" dirty="0">
                <a:solidFill>
                  <a:srgbClr val="000000"/>
                </a:solidFill>
                <a:effectLst/>
                <a:latin typeface="Helvetica Neue" panose="02000503000000020004" pitchFamily="2" charset="0"/>
              </a:rPr>
              <a:t>Model built using just the health board and year is promising. This was built on totals of the discharges for each health board though and some boards show no significance so does this mean we can estimate them?</a:t>
            </a:r>
          </a:p>
          <a:p>
            <a:pPr lvl="1"/>
            <a:endParaRPr lang="en-GB" dirty="0">
              <a:solidFill>
                <a:srgbClr val="000000"/>
              </a:solidFill>
              <a:effectLst/>
              <a:latin typeface="Helvetica Neue" panose="02000503000000020004" pitchFamily="2" charset="0"/>
            </a:endParaRPr>
          </a:p>
          <a:p>
            <a:pPr>
              <a:buFont typeface="Arial" panose="020B0604020202020204" pitchFamily="34" charset="0"/>
              <a:buChar char="•"/>
            </a:pPr>
            <a:r>
              <a:rPr lang="en-GB" dirty="0">
                <a:solidFill>
                  <a:srgbClr val="000000"/>
                </a:solidFill>
                <a:effectLst/>
                <a:latin typeface="Helvetica Neue" panose="02000503000000020004" pitchFamily="2" charset="0"/>
              </a:rPr>
              <a:t>Random forest - R2 = 97% but useless prediction</a:t>
            </a:r>
          </a:p>
          <a:p>
            <a:pPr>
              <a:buFont typeface="Arial" panose="020B0604020202020204" pitchFamily="34" charset="0"/>
              <a:buChar char="•"/>
            </a:pPr>
            <a:r>
              <a:rPr lang="en-GB" dirty="0">
                <a:solidFill>
                  <a:srgbClr val="000000"/>
                </a:solidFill>
                <a:effectLst/>
                <a:latin typeface="Helvetica Neue" panose="02000503000000020004" pitchFamily="2" charset="0"/>
              </a:rPr>
              <a:t>ARIMA</a:t>
            </a:r>
          </a:p>
          <a:p>
            <a:pPr>
              <a:buFont typeface="Arial" panose="020B0604020202020204" pitchFamily="34" charset="0"/>
              <a:buChar char="•"/>
            </a:pPr>
            <a:r>
              <a:rPr lang="en-GB" dirty="0">
                <a:solidFill>
                  <a:srgbClr val="000000"/>
                </a:solidFill>
                <a:effectLst/>
                <a:latin typeface="Helvetica Neue" panose="02000503000000020004" pitchFamily="2" charset="0"/>
              </a:rPr>
              <a:t>Neural networks</a:t>
            </a:r>
          </a:p>
          <a:p>
            <a:endParaRPr lang="en-US" dirty="0"/>
          </a:p>
        </p:txBody>
      </p:sp>
    </p:spTree>
    <p:extLst>
      <p:ext uri="{BB962C8B-B14F-4D97-AF65-F5344CB8AC3E}">
        <p14:creationId xmlns:p14="http://schemas.microsoft.com/office/powerpoint/2010/main" val="253531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7D0-CD88-8D07-EA7A-37CFB3720B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384A0-67D2-BC46-241E-49C51BCFCCCA}"/>
              </a:ext>
            </a:extLst>
          </p:cNvPr>
          <p:cNvSpPr>
            <a:spLocks noGrp="1"/>
          </p:cNvSpPr>
          <p:nvPr>
            <p:ph idx="1"/>
          </p:nvPr>
        </p:nvSpPr>
        <p:spPr/>
        <p:txBody>
          <a:bodyPr>
            <a:normAutofit/>
          </a:bodyPr>
          <a:lstStyle/>
          <a:p>
            <a:r>
              <a:rPr lang="en-US" sz="2000" dirty="0"/>
              <a:t>What do we want to model – if we use raw values we need to account for future changes in age structures of the population . This would have been interesting but maybe not necessary given we have </a:t>
            </a:r>
            <a:r>
              <a:rPr lang="en-US" sz="2000" dirty="0" err="1"/>
              <a:t>easr</a:t>
            </a:r>
            <a:r>
              <a:rPr lang="en-US" sz="2000" dirty="0"/>
              <a:t> numbers. </a:t>
            </a:r>
          </a:p>
          <a:p>
            <a:r>
              <a:rPr lang="en-US" sz="2000" dirty="0"/>
              <a:t>But I think using EASR numbers means you can’t predict levels by health board because everything is standardized – or maybe </a:t>
            </a:r>
            <a:r>
              <a:rPr lang="en-US" sz="2000" dirty="0" err="1"/>
              <a:t>easr</a:t>
            </a:r>
            <a:r>
              <a:rPr lang="en-US" sz="2000" dirty="0"/>
              <a:t> revels true differences??</a:t>
            </a:r>
          </a:p>
          <a:p>
            <a:r>
              <a:rPr lang="en-US" sz="2000" dirty="0"/>
              <a:t>Options for modelling –</a:t>
            </a:r>
          </a:p>
          <a:p>
            <a:r>
              <a:rPr lang="en-US" sz="2000" dirty="0"/>
              <a:t>Numbers at council level were too low to form pattern</a:t>
            </a:r>
          </a:p>
          <a:p>
            <a:r>
              <a:rPr lang="en-US" sz="2000" dirty="0"/>
              <a:t>Predicting future values is going to be influenced by change in age structure but not if we use </a:t>
            </a:r>
            <a:r>
              <a:rPr lang="en-US" sz="2000" dirty="0" err="1"/>
              <a:t>easr</a:t>
            </a:r>
            <a:r>
              <a:rPr lang="en-US" sz="2000" dirty="0"/>
              <a:t> values – then they can be converted back (I think – check this_</a:t>
            </a:r>
          </a:p>
          <a:p>
            <a:r>
              <a:rPr lang="en-US" sz="2000" dirty="0"/>
              <a:t>Lets try 2 models – </a:t>
            </a:r>
            <a:r>
              <a:rPr lang="en-US" sz="2000" dirty="0" err="1"/>
              <a:t>acitivty-hb-easr</a:t>
            </a:r>
            <a:r>
              <a:rPr lang="en-US" sz="2000" dirty="0"/>
              <a:t> and mortality-</a:t>
            </a:r>
            <a:r>
              <a:rPr lang="en-US" sz="2000" dirty="0" err="1"/>
              <a:t>hb</a:t>
            </a:r>
            <a:r>
              <a:rPr lang="en-US" sz="2000" dirty="0"/>
              <a:t>-</a:t>
            </a:r>
            <a:r>
              <a:rPr lang="en-US" sz="2000" dirty="0" err="1"/>
              <a:t>easr</a:t>
            </a:r>
            <a:endParaRPr lang="en-US" sz="2000" dirty="0"/>
          </a:p>
          <a:p>
            <a:endParaRPr lang="en-US" sz="2000" dirty="0"/>
          </a:p>
        </p:txBody>
      </p:sp>
      <p:sp>
        <p:nvSpPr>
          <p:cNvPr id="4" name="TextBox 3">
            <a:extLst>
              <a:ext uri="{FF2B5EF4-FFF2-40B4-BE49-F238E27FC236}">
                <a16:creationId xmlns:a16="http://schemas.microsoft.com/office/drawing/2014/main" id="{7B7FA0CA-7D1B-985E-899E-9335EBEF1201}"/>
              </a:ext>
            </a:extLst>
          </p:cNvPr>
          <p:cNvSpPr txBox="1"/>
          <p:nvPr/>
        </p:nvSpPr>
        <p:spPr>
          <a:xfrm>
            <a:off x="6096000" y="3631962"/>
            <a:ext cx="3502177" cy="369332"/>
          </a:xfrm>
          <a:prstGeom prst="rect">
            <a:avLst/>
          </a:prstGeom>
          <a:noFill/>
        </p:spPr>
        <p:txBody>
          <a:bodyPr wrap="none" rtlCol="0">
            <a:spAutoFit/>
          </a:bodyPr>
          <a:lstStyle/>
          <a:p>
            <a:r>
              <a:rPr lang="en-US" dirty="0"/>
              <a:t>Raw Values  |  Crude Rates  |  EASR</a:t>
            </a:r>
          </a:p>
        </p:txBody>
      </p:sp>
      <p:cxnSp>
        <p:nvCxnSpPr>
          <p:cNvPr id="6" name="Straight Arrow Connector 5">
            <a:extLst>
              <a:ext uri="{FF2B5EF4-FFF2-40B4-BE49-F238E27FC236}">
                <a16:creationId xmlns:a16="http://schemas.microsoft.com/office/drawing/2014/main" id="{DC33E501-1BC2-EA14-D7AD-D926930D1442}"/>
              </a:ext>
            </a:extLst>
          </p:cNvPr>
          <p:cNvCxnSpPr>
            <a:stCxn id="4" idx="2"/>
          </p:cNvCxnSpPr>
          <p:nvPr/>
        </p:nvCxnSpPr>
        <p:spPr>
          <a:xfrm flipH="1">
            <a:off x="6995886" y="4001294"/>
            <a:ext cx="851203" cy="556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4EF9384-B575-0D56-85BB-236CAFE866A7}"/>
              </a:ext>
            </a:extLst>
          </p:cNvPr>
          <p:cNvCxnSpPr>
            <a:cxnSpLocks/>
          </p:cNvCxnSpPr>
          <p:nvPr/>
        </p:nvCxnSpPr>
        <p:spPr>
          <a:xfrm>
            <a:off x="7849207" y="4018759"/>
            <a:ext cx="897768" cy="53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F8C95F-D7CF-E65A-8AA8-42806348DC10}"/>
              </a:ext>
            </a:extLst>
          </p:cNvPr>
          <p:cNvSpPr txBox="1"/>
          <p:nvPr/>
        </p:nvSpPr>
        <p:spPr>
          <a:xfrm>
            <a:off x="5566229" y="4507755"/>
            <a:ext cx="2260299" cy="369332"/>
          </a:xfrm>
          <a:prstGeom prst="rect">
            <a:avLst/>
          </a:prstGeom>
          <a:noFill/>
        </p:spPr>
        <p:txBody>
          <a:bodyPr wrap="none" rtlCol="0">
            <a:spAutoFit/>
          </a:bodyPr>
          <a:lstStyle/>
          <a:p>
            <a:r>
              <a:rPr lang="en-US" dirty="0"/>
              <a:t>Number of Discharges</a:t>
            </a:r>
          </a:p>
        </p:txBody>
      </p:sp>
      <p:sp>
        <p:nvSpPr>
          <p:cNvPr id="11" name="TextBox 10">
            <a:extLst>
              <a:ext uri="{FF2B5EF4-FFF2-40B4-BE49-F238E27FC236}">
                <a16:creationId xmlns:a16="http://schemas.microsoft.com/office/drawing/2014/main" id="{C01E4908-BD97-AAC6-4046-53598DD195F5}"/>
              </a:ext>
            </a:extLst>
          </p:cNvPr>
          <p:cNvSpPr txBox="1"/>
          <p:nvPr/>
        </p:nvSpPr>
        <p:spPr>
          <a:xfrm>
            <a:off x="8645150" y="4563388"/>
            <a:ext cx="1910588" cy="369332"/>
          </a:xfrm>
          <a:prstGeom prst="rect">
            <a:avLst/>
          </a:prstGeom>
          <a:noFill/>
        </p:spPr>
        <p:txBody>
          <a:bodyPr wrap="none" rtlCol="0">
            <a:spAutoFit/>
          </a:bodyPr>
          <a:lstStyle/>
          <a:p>
            <a:r>
              <a:rPr lang="en-US" dirty="0"/>
              <a:t>Number of Deaths</a:t>
            </a:r>
          </a:p>
        </p:txBody>
      </p:sp>
      <p:cxnSp>
        <p:nvCxnSpPr>
          <p:cNvPr id="12" name="Straight Arrow Connector 11">
            <a:extLst>
              <a:ext uri="{FF2B5EF4-FFF2-40B4-BE49-F238E27FC236}">
                <a16:creationId xmlns:a16="http://schemas.microsoft.com/office/drawing/2014/main" id="{4126844D-53F5-D8D9-CA64-393843C65B8D}"/>
              </a:ext>
            </a:extLst>
          </p:cNvPr>
          <p:cNvCxnSpPr>
            <a:cxnSpLocks/>
            <a:endCxn id="16" idx="0"/>
          </p:cNvCxnSpPr>
          <p:nvPr/>
        </p:nvCxnSpPr>
        <p:spPr>
          <a:xfrm flipH="1">
            <a:off x="5766952" y="4970833"/>
            <a:ext cx="754649" cy="682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04E804F-9DAE-99A8-070E-AC60E6793B1B}"/>
              </a:ext>
            </a:extLst>
          </p:cNvPr>
          <p:cNvCxnSpPr>
            <a:cxnSpLocks/>
          </p:cNvCxnSpPr>
          <p:nvPr/>
        </p:nvCxnSpPr>
        <p:spPr>
          <a:xfrm>
            <a:off x="6523719" y="4988298"/>
            <a:ext cx="897768" cy="53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58C4610-1F19-10DE-B400-C29D3FAAE4E9}"/>
              </a:ext>
            </a:extLst>
          </p:cNvPr>
          <p:cNvCxnSpPr/>
          <p:nvPr/>
        </p:nvCxnSpPr>
        <p:spPr>
          <a:xfrm flipH="1">
            <a:off x="8775620" y="4998649"/>
            <a:ext cx="851203" cy="556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D958DC-6071-7396-7CBF-625DCB4B9230}"/>
              </a:ext>
            </a:extLst>
          </p:cNvPr>
          <p:cNvCxnSpPr>
            <a:cxnSpLocks/>
          </p:cNvCxnSpPr>
          <p:nvPr/>
        </p:nvCxnSpPr>
        <p:spPr>
          <a:xfrm>
            <a:off x="9628941" y="5016114"/>
            <a:ext cx="897768" cy="53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D55129-3B09-FB44-F205-74C8C5F506C8}"/>
              </a:ext>
            </a:extLst>
          </p:cNvPr>
          <p:cNvSpPr txBox="1"/>
          <p:nvPr/>
        </p:nvSpPr>
        <p:spPr>
          <a:xfrm>
            <a:off x="5059033" y="5653028"/>
            <a:ext cx="1415837" cy="369332"/>
          </a:xfrm>
          <a:prstGeom prst="rect">
            <a:avLst/>
          </a:prstGeom>
          <a:noFill/>
        </p:spPr>
        <p:txBody>
          <a:bodyPr wrap="none" rtlCol="0">
            <a:spAutoFit/>
          </a:bodyPr>
          <a:lstStyle/>
          <a:p>
            <a:r>
              <a:rPr lang="en-US" dirty="0"/>
              <a:t>Health Board</a:t>
            </a:r>
          </a:p>
        </p:txBody>
      </p:sp>
      <p:sp>
        <p:nvSpPr>
          <p:cNvPr id="17" name="TextBox 16">
            <a:extLst>
              <a:ext uri="{FF2B5EF4-FFF2-40B4-BE49-F238E27FC236}">
                <a16:creationId xmlns:a16="http://schemas.microsoft.com/office/drawing/2014/main" id="{DDA10BA2-0C54-7A7C-3941-95963E4A4B59}"/>
              </a:ext>
            </a:extLst>
          </p:cNvPr>
          <p:cNvSpPr txBox="1"/>
          <p:nvPr/>
        </p:nvSpPr>
        <p:spPr>
          <a:xfrm>
            <a:off x="8123244" y="5640531"/>
            <a:ext cx="1415837" cy="369332"/>
          </a:xfrm>
          <a:prstGeom prst="rect">
            <a:avLst/>
          </a:prstGeom>
          <a:noFill/>
        </p:spPr>
        <p:txBody>
          <a:bodyPr wrap="none" rtlCol="0">
            <a:spAutoFit/>
          </a:bodyPr>
          <a:lstStyle/>
          <a:p>
            <a:r>
              <a:rPr lang="en-US" dirty="0"/>
              <a:t>Health Board</a:t>
            </a:r>
          </a:p>
        </p:txBody>
      </p:sp>
      <p:sp>
        <p:nvSpPr>
          <p:cNvPr id="18" name="TextBox 17">
            <a:extLst>
              <a:ext uri="{FF2B5EF4-FFF2-40B4-BE49-F238E27FC236}">
                <a16:creationId xmlns:a16="http://schemas.microsoft.com/office/drawing/2014/main" id="{8F0B956A-3E35-0D69-0A9D-141982A9FB76}"/>
              </a:ext>
            </a:extLst>
          </p:cNvPr>
          <p:cNvSpPr txBox="1"/>
          <p:nvPr/>
        </p:nvSpPr>
        <p:spPr>
          <a:xfrm>
            <a:off x="6873752" y="5678571"/>
            <a:ext cx="877163" cy="369332"/>
          </a:xfrm>
          <a:prstGeom prst="rect">
            <a:avLst/>
          </a:prstGeom>
          <a:noFill/>
        </p:spPr>
        <p:txBody>
          <a:bodyPr wrap="none" rtlCol="0">
            <a:spAutoFit/>
          </a:bodyPr>
          <a:lstStyle/>
          <a:p>
            <a:r>
              <a:rPr lang="en-US" dirty="0"/>
              <a:t>Council</a:t>
            </a:r>
          </a:p>
        </p:txBody>
      </p:sp>
      <p:sp>
        <p:nvSpPr>
          <p:cNvPr id="19" name="TextBox 18">
            <a:extLst>
              <a:ext uri="{FF2B5EF4-FFF2-40B4-BE49-F238E27FC236}">
                <a16:creationId xmlns:a16="http://schemas.microsoft.com/office/drawing/2014/main" id="{E15EC775-ED37-C086-6DB0-DAF30EB93F8F}"/>
              </a:ext>
            </a:extLst>
          </p:cNvPr>
          <p:cNvSpPr txBox="1"/>
          <p:nvPr/>
        </p:nvSpPr>
        <p:spPr>
          <a:xfrm>
            <a:off x="10283738" y="5681236"/>
            <a:ext cx="877163" cy="369332"/>
          </a:xfrm>
          <a:prstGeom prst="rect">
            <a:avLst/>
          </a:prstGeom>
          <a:noFill/>
        </p:spPr>
        <p:txBody>
          <a:bodyPr wrap="none" rtlCol="0">
            <a:spAutoFit/>
          </a:bodyPr>
          <a:lstStyle/>
          <a:p>
            <a:r>
              <a:rPr lang="en-US" dirty="0"/>
              <a:t>Council</a:t>
            </a:r>
          </a:p>
        </p:txBody>
      </p:sp>
    </p:spTree>
    <p:extLst>
      <p:ext uri="{BB962C8B-B14F-4D97-AF65-F5344CB8AC3E}">
        <p14:creationId xmlns:p14="http://schemas.microsoft.com/office/powerpoint/2010/main" val="335194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E958-225E-0695-CA93-E86B2FC5FE6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FAD02CCA-0F7D-4404-5C17-77EB542D3D87}"/>
              </a:ext>
            </a:extLst>
          </p:cNvPr>
          <p:cNvSpPr>
            <a:spLocks noGrp="1"/>
          </p:cNvSpPr>
          <p:nvPr>
            <p:ph idx="1"/>
          </p:nvPr>
        </p:nvSpPr>
        <p:spPr/>
        <p:txBody>
          <a:bodyPr>
            <a:normAutofit/>
          </a:bodyPr>
          <a:lstStyle/>
          <a:p>
            <a:r>
              <a:rPr lang="en-US" dirty="0"/>
              <a:t>Introduction</a:t>
            </a:r>
          </a:p>
          <a:p>
            <a:pPr lvl="1"/>
            <a:r>
              <a:rPr lang="en-US" dirty="0"/>
              <a:t>Cerebrovascular disease (CVD)</a:t>
            </a:r>
          </a:p>
          <a:p>
            <a:pPr lvl="1"/>
            <a:r>
              <a:rPr lang="en-US" dirty="0"/>
              <a:t>Relevant statistics</a:t>
            </a:r>
          </a:p>
          <a:p>
            <a:pPr lvl="1"/>
            <a:r>
              <a:rPr lang="en-US" dirty="0"/>
              <a:t>Data</a:t>
            </a:r>
          </a:p>
          <a:p>
            <a:r>
              <a:rPr lang="en-US" dirty="0"/>
              <a:t>Types of CVD – discharge and mortality data</a:t>
            </a:r>
          </a:p>
          <a:p>
            <a:pPr lvl="1"/>
            <a:r>
              <a:rPr lang="en-US" dirty="0"/>
              <a:t>Age</a:t>
            </a:r>
          </a:p>
          <a:p>
            <a:pPr lvl="1"/>
            <a:r>
              <a:rPr lang="en-US" dirty="0"/>
              <a:t>Sex</a:t>
            </a:r>
          </a:p>
          <a:p>
            <a:pPr lvl="1"/>
            <a:r>
              <a:rPr lang="en-US" dirty="0"/>
              <a:t>Geographic area</a:t>
            </a:r>
          </a:p>
          <a:p>
            <a:r>
              <a:rPr lang="en-US" dirty="0"/>
              <a:t>Can we predict future CVD rates?</a:t>
            </a:r>
          </a:p>
        </p:txBody>
      </p:sp>
      <p:sp>
        <p:nvSpPr>
          <p:cNvPr id="5" name="TextBox 4">
            <a:extLst>
              <a:ext uri="{FF2B5EF4-FFF2-40B4-BE49-F238E27FC236}">
                <a16:creationId xmlns:a16="http://schemas.microsoft.com/office/drawing/2014/main" id="{4356EACA-6B0E-D623-42C0-F013690A5F3D}"/>
              </a:ext>
            </a:extLst>
          </p:cNvPr>
          <p:cNvSpPr txBox="1"/>
          <p:nvPr/>
        </p:nvSpPr>
        <p:spPr>
          <a:xfrm>
            <a:off x="8483600" y="2025134"/>
            <a:ext cx="2146300" cy="1200329"/>
          </a:xfrm>
          <a:prstGeom prst="rect">
            <a:avLst/>
          </a:prstGeom>
          <a:noFill/>
        </p:spPr>
        <p:txBody>
          <a:bodyPr wrap="square">
            <a:spAutoFit/>
          </a:bodyPr>
          <a:lstStyle/>
          <a:p>
            <a:pPr>
              <a:buFont typeface="Arial" panose="020B0604020202020204" pitchFamily="34" charset="0"/>
              <a:buChar char="•"/>
            </a:pPr>
            <a:r>
              <a:rPr lang="en-GB" dirty="0">
                <a:solidFill>
                  <a:srgbClr val="FF0000"/>
                </a:solidFill>
                <a:effectLst/>
                <a:latin typeface="Helvetica Neue" panose="02000503000000020004" pitchFamily="2" charset="0"/>
              </a:rPr>
              <a:t>Could put logos for R packages used on relevant page</a:t>
            </a:r>
          </a:p>
        </p:txBody>
      </p:sp>
    </p:spTree>
    <p:extLst>
      <p:ext uri="{BB962C8B-B14F-4D97-AF65-F5344CB8AC3E}">
        <p14:creationId xmlns:p14="http://schemas.microsoft.com/office/powerpoint/2010/main" val="2482390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0C02-F241-3D99-517C-B2E952A60D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3F0CCE-BE5F-3A4D-91FE-EA89664126FE}"/>
              </a:ext>
            </a:extLst>
          </p:cNvPr>
          <p:cNvSpPr>
            <a:spLocks noGrp="1"/>
          </p:cNvSpPr>
          <p:nvPr>
            <p:ph idx="1"/>
          </p:nvPr>
        </p:nvSpPr>
        <p:spPr/>
        <p:txBody>
          <a:bodyPr/>
          <a:lstStyle/>
          <a:p>
            <a:r>
              <a:rPr lang="en-US" dirty="0"/>
              <a:t>Built 2 models </a:t>
            </a:r>
          </a:p>
          <a:p>
            <a:pPr lvl="1"/>
            <a:r>
              <a:rPr lang="en-US" dirty="0"/>
              <a:t>discharges – health board – </a:t>
            </a:r>
            <a:r>
              <a:rPr lang="en-US" dirty="0" err="1"/>
              <a:t>easr</a:t>
            </a:r>
            <a:endParaRPr lang="en-US" dirty="0"/>
          </a:p>
          <a:p>
            <a:pPr lvl="1"/>
            <a:r>
              <a:rPr lang="en-US" dirty="0"/>
              <a:t>deaths – health board – </a:t>
            </a:r>
            <a:r>
              <a:rPr lang="en-US" dirty="0" err="1"/>
              <a:t>easr</a:t>
            </a:r>
            <a:endParaRPr lang="en-US" dirty="0"/>
          </a:p>
          <a:p>
            <a:r>
              <a:rPr lang="en-US" dirty="0"/>
              <a:t>Test-train split – didn’t do because of the nature of the data – only have one row per year per “category”. Tried holding back later years but predictions were bad because of covid effects.</a:t>
            </a:r>
          </a:p>
          <a:p>
            <a:r>
              <a:rPr lang="en-US" dirty="0"/>
              <a:t>What if we train model on years before covid – up to 2019?</a:t>
            </a:r>
          </a:p>
          <a:p>
            <a:r>
              <a:rPr lang="en-US" dirty="0"/>
              <a:t>Logged discharge and deaths</a:t>
            </a:r>
          </a:p>
          <a:p>
            <a:r>
              <a:rPr lang="en-US" dirty="0"/>
              <a:t>Added interactions – took R2 from 0.63 to 0.79</a:t>
            </a:r>
          </a:p>
        </p:txBody>
      </p:sp>
    </p:spTree>
    <p:extLst>
      <p:ext uri="{BB962C8B-B14F-4D97-AF65-F5344CB8AC3E}">
        <p14:creationId xmlns:p14="http://schemas.microsoft.com/office/powerpoint/2010/main" val="1279066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5866-364D-83BD-E25C-09C9AEE71D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08B355-BA17-440C-E080-C65ECA8F59EF}"/>
              </a:ext>
            </a:extLst>
          </p:cNvPr>
          <p:cNvSpPr>
            <a:spLocks noGrp="1"/>
          </p:cNvSpPr>
          <p:nvPr>
            <p:ph idx="1"/>
          </p:nvPr>
        </p:nvSpPr>
        <p:spPr/>
        <p:txBody>
          <a:bodyPr/>
          <a:lstStyle/>
          <a:p>
            <a:r>
              <a:rPr lang="en-US" dirty="0"/>
              <a:t>Add AIC graph</a:t>
            </a:r>
          </a:p>
        </p:txBody>
      </p:sp>
    </p:spTree>
    <p:extLst>
      <p:ext uri="{BB962C8B-B14F-4D97-AF65-F5344CB8AC3E}">
        <p14:creationId xmlns:p14="http://schemas.microsoft.com/office/powerpoint/2010/main" val="1514891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89AA-D654-56D2-E1C9-591F3A7F2414}"/>
              </a:ext>
            </a:extLst>
          </p:cNvPr>
          <p:cNvSpPr>
            <a:spLocks noGrp="1"/>
          </p:cNvSpPr>
          <p:nvPr>
            <p:ph type="title"/>
          </p:nvPr>
        </p:nvSpPr>
        <p:spPr/>
        <p:txBody>
          <a:bodyPr/>
          <a:lstStyle/>
          <a:p>
            <a:r>
              <a:rPr lang="en-US" dirty="0"/>
              <a:t>R2</a:t>
            </a:r>
          </a:p>
        </p:txBody>
      </p:sp>
      <p:sp>
        <p:nvSpPr>
          <p:cNvPr id="3" name="Content Placeholder 2">
            <a:extLst>
              <a:ext uri="{FF2B5EF4-FFF2-40B4-BE49-F238E27FC236}">
                <a16:creationId xmlns:a16="http://schemas.microsoft.com/office/drawing/2014/main" id="{665CCC5B-BDBF-0706-EA0A-9786972B2782}"/>
              </a:ext>
            </a:extLst>
          </p:cNvPr>
          <p:cNvSpPr>
            <a:spLocks noGrp="1"/>
          </p:cNvSpPr>
          <p:nvPr>
            <p:ph idx="1"/>
          </p:nvPr>
        </p:nvSpPr>
        <p:spPr/>
        <p:txBody>
          <a:bodyPr>
            <a:normAutofit fontScale="40000" lnSpcReduction="20000"/>
          </a:bodyPr>
          <a:lstStyle/>
          <a:p>
            <a:pPr>
              <a:buFont typeface="Arial" panose="020B0604020202020204" pitchFamily="34" charset="0"/>
              <a:buChar char="•"/>
            </a:pPr>
            <a:r>
              <a:rPr lang="en-GB" u="sng" dirty="0">
                <a:solidFill>
                  <a:srgbClr val="000000"/>
                </a:solidFill>
                <a:effectLst/>
                <a:latin typeface="Helvetica Neue" panose="02000503000000020004" pitchFamily="2" charset="0"/>
                <a:hlinkClick r:id="rId2"/>
              </a:rPr>
              <a:t>https://quantifyinghealth.com/r-squared-study/</a:t>
            </a:r>
            <a:endParaRPr lang="en-GB" dirty="0">
              <a:solidFill>
                <a:srgbClr val="000000"/>
              </a:solidFill>
              <a:effectLst/>
              <a:latin typeface="Helvetica Neue" panose="02000503000000020004" pitchFamily="2" charset="0"/>
            </a:endParaRPr>
          </a:p>
          <a:p>
            <a:r>
              <a:rPr lang="en-GB" dirty="0" err="1">
                <a:solidFill>
                  <a:srgbClr val="262626"/>
                </a:solidFill>
                <a:effectLst/>
                <a:latin typeface="Helvetica" pitchFamily="2" charset="0"/>
              </a:rPr>
              <a:t>analyzed</a:t>
            </a:r>
            <a:r>
              <a:rPr lang="en-GB" dirty="0">
                <a:solidFill>
                  <a:srgbClr val="262626"/>
                </a:solidFill>
                <a:effectLst/>
                <a:latin typeface="Helvetica" pitchFamily="2" charset="0"/>
              </a:rPr>
              <a:t> the content of 43,110 randomly chosen research papers from PubMed to learn more about R-squared.</a:t>
            </a:r>
          </a:p>
          <a:p>
            <a:r>
              <a:rPr lang="en-GB" b="1" dirty="0">
                <a:solidFill>
                  <a:srgbClr val="262626"/>
                </a:solidFill>
                <a:effectLst/>
                <a:latin typeface="Helvetica" pitchFamily="2" charset="0"/>
              </a:rPr>
              <a:t>The average value of R-squared in medical research is 0.499</a:t>
            </a:r>
            <a:r>
              <a:rPr lang="en-GB" dirty="0">
                <a:solidFill>
                  <a:srgbClr val="262626"/>
                </a:solidFill>
                <a:effectLst/>
                <a:latin typeface="Helvetica" pitchFamily="2" charset="0"/>
              </a:rPr>
              <a:t>, which means that the average linear regression model explains 49.9% of the outcome variance.</a:t>
            </a:r>
          </a:p>
          <a:p>
            <a:br>
              <a:rPr lang="en-GB" dirty="0">
                <a:solidFill>
                  <a:srgbClr val="262626"/>
                </a:solidFill>
                <a:effectLst/>
                <a:latin typeface="Helvetica" pitchFamily="2" charset="0"/>
              </a:rPr>
            </a:br>
            <a:endParaRPr lang="en-GB" dirty="0">
              <a:solidFill>
                <a:srgbClr val="262626"/>
              </a:solidFill>
              <a:effectLst/>
              <a:latin typeface="Helvetica" pitchFamily="2" charset="0"/>
            </a:endParaRPr>
          </a:p>
          <a:p>
            <a:r>
              <a:rPr lang="en-GB" i="1" dirty="0">
                <a:solidFill>
                  <a:srgbClr val="000000"/>
                </a:solidFill>
                <a:effectLst/>
                <a:latin typeface="Helvetica" pitchFamily="2" charset="0"/>
              </a:rPr>
              <a:t>In typical applications in biology, psychology, marketing, and other domains, we would expect only a very small proportion of the variance in the response to be explained by the predictor, and an R2 value well below 0.1 might be more realistic!</a:t>
            </a:r>
            <a:endParaRPr lang="en-GB" dirty="0">
              <a:solidFill>
                <a:srgbClr val="000000"/>
              </a:solidFill>
              <a:effectLst/>
              <a:latin typeface="Helvetica" pitchFamily="2" charset="0"/>
            </a:endParaRPr>
          </a:p>
          <a:p>
            <a:r>
              <a:rPr lang="en-GB" i="1" dirty="0">
                <a:solidFill>
                  <a:srgbClr val="000000"/>
                </a:solidFill>
                <a:effectLst/>
                <a:latin typeface="Helvetica" pitchFamily="2" charset="0"/>
              </a:rPr>
              <a:t>An Introduction to Statistical Learning by Gareth James et al.</a:t>
            </a:r>
            <a:endParaRPr lang="en-GB" dirty="0">
              <a:solidFill>
                <a:srgbClr val="000000"/>
              </a:solidFill>
              <a:effectLst/>
              <a:latin typeface="Helvetica" pitchFamily="2" charset="0"/>
            </a:endParaRPr>
          </a:p>
          <a:p>
            <a:br>
              <a:rPr lang="en-GB" dirty="0">
                <a:solidFill>
                  <a:srgbClr val="000000"/>
                </a:solidFill>
                <a:effectLst/>
                <a:latin typeface="Helvetica" pitchFamily="2" charset="0"/>
              </a:rPr>
            </a:br>
            <a:endParaRPr lang="en-GB" dirty="0">
              <a:solidFill>
                <a:srgbClr val="000000"/>
              </a:solidFill>
              <a:effectLst/>
              <a:latin typeface="Helvetica" pitchFamily="2" charset="0"/>
            </a:endParaRPr>
          </a:p>
          <a:p>
            <a:r>
              <a:rPr lang="en-GB" i="1" u="sng" dirty="0">
                <a:solidFill>
                  <a:srgbClr val="000000"/>
                </a:solidFill>
                <a:effectLst/>
                <a:latin typeface="Helvetica" pitchFamily="2" charset="0"/>
                <a:hlinkClick r:id="rId3"/>
              </a:rPr>
              <a:t>https://statisticsbyjim.com/regression/how-high-r-squared/</a:t>
            </a:r>
            <a:endParaRPr lang="en-GB" dirty="0">
              <a:solidFill>
                <a:srgbClr val="000000"/>
              </a:solidFill>
              <a:effectLst/>
              <a:latin typeface="Helvetica" pitchFamily="2" charset="0"/>
            </a:endParaRPr>
          </a:p>
          <a:p>
            <a:r>
              <a:rPr lang="en-GB" dirty="0">
                <a:solidFill>
                  <a:srgbClr val="636360"/>
                </a:solidFill>
                <a:effectLst/>
                <a:latin typeface="Helvetica Light" panose="020B0403020202020204" pitchFamily="34" charset="0"/>
              </a:rPr>
              <a:t>Any study that attempts to predict human </a:t>
            </a:r>
            <a:r>
              <a:rPr lang="en-GB" dirty="0" err="1">
                <a:solidFill>
                  <a:srgbClr val="636360"/>
                </a:solidFill>
                <a:effectLst/>
                <a:latin typeface="Helvetica Light" panose="020B0403020202020204" pitchFamily="34" charset="0"/>
              </a:rPr>
              <a:t>behavior</a:t>
            </a:r>
            <a:r>
              <a:rPr lang="en-GB" dirty="0">
                <a:solidFill>
                  <a:srgbClr val="636360"/>
                </a:solidFill>
                <a:effectLst/>
                <a:latin typeface="Helvetica Light" panose="020B0403020202020204" pitchFamily="34" charset="0"/>
              </a:rPr>
              <a:t> will tend to have R-squared values less than 50%. </a:t>
            </a:r>
          </a:p>
          <a:p>
            <a:br>
              <a:rPr lang="en-GB" dirty="0">
                <a:solidFill>
                  <a:srgbClr val="636360"/>
                </a:solidFill>
                <a:effectLst/>
                <a:latin typeface="Helvetica Light" panose="020B0403020202020204" pitchFamily="34" charset="0"/>
              </a:rPr>
            </a:br>
            <a:endParaRPr lang="en-GB" dirty="0">
              <a:solidFill>
                <a:srgbClr val="636360"/>
              </a:solidFill>
              <a:effectLst/>
              <a:latin typeface="Helvetica Light" panose="020B0403020202020204" pitchFamily="34" charset="0"/>
            </a:endParaRPr>
          </a:p>
          <a:p>
            <a:r>
              <a:rPr lang="en-GB" dirty="0">
                <a:solidFill>
                  <a:srgbClr val="636360"/>
                </a:solidFill>
                <a:effectLst/>
                <a:latin typeface="Helvetica Light" panose="020B0403020202020204" pitchFamily="34" charset="0"/>
              </a:rPr>
              <a:t>However, if you </a:t>
            </a:r>
            <a:r>
              <a:rPr lang="en-GB" dirty="0" err="1">
                <a:solidFill>
                  <a:srgbClr val="636360"/>
                </a:solidFill>
                <a:effectLst/>
                <a:latin typeface="Helvetica Light" panose="020B0403020202020204" pitchFamily="34" charset="0"/>
              </a:rPr>
              <a:t>analyze</a:t>
            </a:r>
            <a:r>
              <a:rPr lang="en-GB" dirty="0">
                <a:solidFill>
                  <a:srgbClr val="636360"/>
                </a:solidFill>
                <a:effectLst/>
                <a:latin typeface="Helvetica Light" panose="020B0403020202020204" pitchFamily="34" charset="0"/>
              </a:rPr>
              <a:t> a physical process and have very good measurements, you might expect R-squared values over 90%. </a:t>
            </a:r>
          </a:p>
          <a:p>
            <a:br>
              <a:rPr lang="en-GB" dirty="0">
                <a:solidFill>
                  <a:srgbClr val="636360"/>
                </a:solidFill>
                <a:effectLst/>
                <a:latin typeface="Helvetica Light" panose="020B0403020202020204" pitchFamily="34" charset="0"/>
              </a:rPr>
            </a:br>
            <a:endParaRPr lang="en-GB" dirty="0">
              <a:solidFill>
                <a:srgbClr val="636360"/>
              </a:solidFill>
              <a:effectLst/>
              <a:latin typeface="Helvetica Light" panose="020B0403020202020204" pitchFamily="34" charset="0"/>
            </a:endParaRPr>
          </a:p>
          <a:p>
            <a:r>
              <a:rPr lang="en-GB" dirty="0">
                <a:solidFill>
                  <a:srgbClr val="636360"/>
                </a:solidFill>
                <a:effectLst/>
                <a:latin typeface="Helvetica Light" panose="020B0403020202020204" pitchFamily="34" charset="0"/>
              </a:rPr>
              <a:t>Use prediction intervals to access precision</a:t>
            </a:r>
          </a:p>
          <a:p>
            <a:r>
              <a:rPr lang="en-GB" u="sng" dirty="0">
                <a:solidFill>
                  <a:srgbClr val="636360"/>
                </a:solidFill>
                <a:effectLst/>
                <a:latin typeface="Helvetica Light" panose="020B0403020202020204" pitchFamily="34" charset="0"/>
                <a:hlinkClick r:id="rId3"/>
              </a:rPr>
              <a:t>https://statisticsbyjim.com/regression/how-high-r-squared/</a:t>
            </a:r>
            <a:endParaRPr lang="en-GB" dirty="0">
              <a:solidFill>
                <a:srgbClr val="636360"/>
              </a:solidFill>
              <a:effectLst/>
              <a:latin typeface="Helvetica Light" panose="020B0403020202020204" pitchFamily="34" charset="0"/>
            </a:endParaRPr>
          </a:p>
          <a:p>
            <a:endParaRPr lang="en-US" dirty="0"/>
          </a:p>
        </p:txBody>
      </p:sp>
    </p:spTree>
    <p:extLst>
      <p:ext uri="{BB962C8B-B14F-4D97-AF65-F5344CB8AC3E}">
        <p14:creationId xmlns:p14="http://schemas.microsoft.com/office/powerpoint/2010/main" val="3979207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6F71-C6DB-6DAF-03EB-682B3ED28ED6}"/>
              </a:ext>
            </a:extLst>
          </p:cNvPr>
          <p:cNvSpPr>
            <a:spLocks noGrp="1"/>
          </p:cNvSpPr>
          <p:nvPr>
            <p:ph type="title"/>
          </p:nvPr>
        </p:nvSpPr>
        <p:spPr/>
        <p:txBody>
          <a:bodyPr/>
          <a:lstStyle/>
          <a:p>
            <a:r>
              <a:rPr lang="en-GB" b="1" dirty="0">
                <a:solidFill>
                  <a:srgbClr val="000000"/>
                </a:solidFill>
                <a:effectLst/>
                <a:latin typeface="Helvetica Neue" panose="02000503000000020004" pitchFamily="2" charset="0"/>
              </a:rPr>
              <a:t>Future Work</a:t>
            </a:r>
            <a:endParaRPr lang="en-US" dirty="0"/>
          </a:p>
        </p:txBody>
      </p:sp>
      <p:sp>
        <p:nvSpPr>
          <p:cNvPr id="3" name="Content Placeholder 2">
            <a:extLst>
              <a:ext uri="{FF2B5EF4-FFF2-40B4-BE49-F238E27FC236}">
                <a16:creationId xmlns:a16="http://schemas.microsoft.com/office/drawing/2014/main" id="{5C9E9053-8E84-D6CB-7816-BAEA41C974ED}"/>
              </a:ext>
            </a:extLst>
          </p:cNvPr>
          <p:cNvSpPr>
            <a:spLocks noGrp="1"/>
          </p:cNvSpPr>
          <p:nvPr>
            <p:ph idx="1"/>
          </p:nvPr>
        </p:nvSpPr>
        <p:spPr/>
        <p:txBody>
          <a:bodyPr/>
          <a:lstStyle/>
          <a:p>
            <a:pPr>
              <a:buFont typeface="Arial" panose="020B0604020202020204" pitchFamily="34" charset="0"/>
              <a:buChar char="•"/>
            </a:pPr>
            <a:r>
              <a:rPr lang="en-GB" dirty="0">
                <a:solidFill>
                  <a:srgbClr val="000000"/>
                </a:solidFill>
                <a:effectLst/>
                <a:latin typeface="Helvetica Neue" panose="02000503000000020004" pitchFamily="2" charset="0"/>
              </a:rPr>
              <a:t>Look at stroke risk factors and build model</a:t>
            </a:r>
          </a:p>
          <a:p>
            <a:pPr>
              <a:buFont typeface="Arial" panose="020B0604020202020204" pitchFamily="34" charset="0"/>
              <a:buChar char="•"/>
            </a:pPr>
            <a:r>
              <a:rPr lang="en-GB" dirty="0">
                <a:solidFill>
                  <a:srgbClr val="000000"/>
                </a:solidFill>
                <a:effectLst/>
                <a:latin typeface="Helvetica Neue" panose="02000503000000020004" pitchFamily="2" charset="0"/>
              </a:rPr>
              <a:t>Relate rates to deprivation levels in certain areas</a:t>
            </a:r>
          </a:p>
          <a:p>
            <a:endParaRPr lang="en-US" dirty="0"/>
          </a:p>
        </p:txBody>
      </p:sp>
    </p:spTree>
    <p:extLst>
      <p:ext uri="{BB962C8B-B14F-4D97-AF65-F5344CB8AC3E}">
        <p14:creationId xmlns:p14="http://schemas.microsoft.com/office/powerpoint/2010/main" val="4058243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ree charts that show where the coronavirus death rate is heading">
            <a:extLst>
              <a:ext uri="{FF2B5EF4-FFF2-40B4-BE49-F238E27FC236}">
                <a16:creationId xmlns:a16="http://schemas.microsoft.com/office/drawing/2014/main" id="{F0C5B51D-A90C-D502-F299-2EBE3CBFA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81" y="871716"/>
            <a:ext cx="9056120" cy="57685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56CD95-4A4D-3904-A8F1-C30974F9CB69}"/>
              </a:ext>
            </a:extLst>
          </p:cNvPr>
          <p:cNvSpPr txBox="1"/>
          <p:nvPr/>
        </p:nvSpPr>
        <p:spPr>
          <a:xfrm>
            <a:off x="9144001" y="2261551"/>
            <a:ext cx="3758803" cy="1815882"/>
          </a:xfrm>
          <a:prstGeom prst="rect">
            <a:avLst/>
          </a:prstGeom>
          <a:noFill/>
        </p:spPr>
        <p:txBody>
          <a:bodyPr wrap="square">
            <a:spAutoFit/>
          </a:bodyPr>
          <a:lstStyle/>
          <a:p>
            <a:r>
              <a:rPr lang="en-US" sz="1400" dirty="0"/>
              <a:t>https://</a:t>
            </a:r>
            <a:r>
              <a:rPr lang="en-US" sz="1400" dirty="0" err="1"/>
              <a:t>www.google.com</a:t>
            </a:r>
            <a:r>
              <a:rPr lang="en-US" sz="1400" dirty="0"/>
              <a:t>/</a:t>
            </a:r>
            <a:r>
              <a:rPr lang="en-US" sz="1400" dirty="0" err="1"/>
              <a:t>url?sa</a:t>
            </a:r>
            <a:r>
              <a:rPr lang="en-US" sz="1400" dirty="0"/>
              <a:t>=</a:t>
            </a:r>
            <a:r>
              <a:rPr lang="en-US" sz="1400" dirty="0" err="1"/>
              <a:t>i&amp;url</a:t>
            </a:r>
            <a:r>
              <a:rPr lang="en-US" sz="1400" dirty="0"/>
              <a:t>=https%3A%2F%2Ftheconversation.com%2Fthree-charts-that-show-where-the-coronavirus-death-rate-is-heading-137103&amp;psig=AOvVaw0_3uQRiHl9VkVurSQsCgd8&amp;ust=1676730548894000&amp;source=</a:t>
            </a:r>
            <a:r>
              <a:rPr lang="en-US" sz="1400" dirty="0" err="1"/>
              <a:t>images&amp;cd</a:t>
            </a:r>
            <a:r>
              <a:rPr lang="en-US" sz="1400" dirty="0"/>
              <a:t>=</a:t>
            </a:r>
            <a:r>
              <a:rPr lang="en-US" sz="1400" dirty="0" err="1"/>
              <a:t>vfe&amp;ved</a:t>
            </a:r>
            <a:r>
              <a:rPr lang="en-US" sz="1400" dirty="0"/>
              <a:t>=0CA8QjRxqFwoTCLDm5ZfinP0CFQAAAAAdAAAAABAE</a:t>
            </a:r>
          </a:p>
        </p:txBody>
      </p:sp>
    </p:spTree>
    <p:extLst>
      <p:ext uri="{BB962C8B-B14F-4D97-AF65-F5344CB8AC3E}">
        <p14:creationId xmlns:p14="http://schemas.microsoft.com/office/powerpoint/2010/main" val="1158849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8901-AADC-4733-2967-3C7B19F22781}"/>
              </a:ext>
            </a:extLst>
          </p:cNvPr>
          <p:cNvSpPr>
            <a:spLocks noGrp="1"/>
          </p:cNvSpPr>
          <p:nvPr>
            <p:ph type="title"/>
          </p:nvPr>
        </p:nvSpPr>
        <p:spPr/>
        <p:txBody>
          <a:bodyPr/>
          <a:lstStyle/>
          <a:p>
            <a:r>
              <a:rPr lang="en-US" dirty="0"/>
              <a:t>Introduction – Cerebrovascular Disease</a:t>
            </a:r>
          </a:p>
        </p:txBody>
      </p:sp>
      <p:sp>
        <p:nvSpPr>
          <p:cNvPr id="3" name="Content Placeholder 2">
            <a:extLst>
              <a:ext uri="{FF2B5EF4-FFF2-40B4-BE49-F238E27FC236}">
                <a16:creationId xmlns:a16="http://schemas.microsoft.com/office/drawing/2014/main" id="{FD287A4E-5609-EF17-B778-76D8EEAA1184}"/>
              </a:ext>
            </a:extLst>
          </p:cNvPr>
          <p:cNvSpPr>
            <a:spLocks noGrp="1"/>
          </p:cNvSpPr>
          <p:nvPr>
            <p:ph idx="1"/>
          </p:nvPr>
        </p:nvSpPr>
        <p:spPr>
          <a:xfrm>
            <a:off x="838200" y="1825625"/>
            <a:ext cx="8224716" cy="4353182"/>
          </a:xfrm>
        </p:spPr>
        <p:txBody>
          <a:bodyPr>
            <a:normAutofit fontScale="85000" lnSpcReduction="10000"/>
          </a:bodyPr>
          <a:lstStyle/>
          <a:p>
            <a:pPr>
              <a:lnSpc>
                <a:spcPct val="120000"/>
              </a:lnSpc>
              <a:buFont typeface="Arial" panose="020B0604020202020204" pitchFamily="34" charset="0"/>
              <a:buChar char="•"/>
            </a:pPr>
            <a:r>
              <a:rPr lang="en-GB" dirty="0">
                <a:solidFill>
                  <a:srgbClr val="000000"/>
                </a:solidFill>
                <a:effectLst/>
                <a:latin typeface="Helvetica Neue" panose="02000503000000020004" pitchFamily="2" charset="0"/>
              </a:rPr>
              <a:t>Result of problems with the blood vessels supplying the brain</a:t>
            </a:r>
          </a:p>
          <a:p>
            <a:pPr>
              <a:lnSpc>
                <a:spcPct val="120000"/>
              </a:lnSpc>
              <a:buFont typeface="Arial" panose="020B0604020202020204" pitchFamily="34" charset="0"/>
              <a:buChar char="•"/>
            </a:pPr>
            <a:r>
              <a:rPr lang="en-GB" dirty="0">
                <a:solidFill>
                  <a:srgbClr val="000000"/>
                </a:solidFill>
                <a:latin typeface="Helvetica Neue" panose="02000503000000020004" pitchFamily="2" charset="0"/>
              </a:rPr>
              <a:t>T</a:t>
            </a:r>
            <a:r>
              <a:rPr lang="en-GB" dirty="0">
                <a:solidFill>
                  <a:srgbClr val="000000"/>
                </a:solidFill>
                <a:effectLst/>
                <a:latin typeface="Helvetica Neue" panose="02000503000000020004" pitchFamily="2" charset="0"/>
              </a:rPr>
              <a:t>ypes of CVD in the PHS data</a:t>
            </a:r>
          </a:p>
          <a:p>
            <a:pPr marL="742950" lvl="1" indent="-285750">
              <a:lnSpc>
                <a:spcPct val="120000"/>
              </a:lnSpc>
              <a:buFont typeface="Arial" panose="020B0604020202020204" pitchFamily="34" charset="0"/>
              <a:buChar char="•"/>
            </a:pPr>
            <a:r>
              <a:rPr lang="en-GB" b="1" dirty="0">
                <a:solidFill>
                  <a:srgbClr val="000000"/>
                </a:solidFill>
                <a:effectLst/>
                <a:latin typeface="Helvetica Neue" panose="02000503000000020004" pitchFamily="2" charset="0"/>
              </a:rPr>
              <a:t>Stroke</a:t>
            </a:r>
            <a:r>
              <a:rPr lang="en-GB" dirty="0">
                <a:solidFill>
                  <a:srgbClr val="000000"/>
                </a:solidFill>
                <a:effectLst/>
                <a:latin typeface="Helvetica Neue" panose="02000503000000020004" pitchFamily="2" charset="0"/>
              </a:rPr>
              <a:t> - area of brain is deprived of blood supply because of a blockage usually by fatty deposits or a blood clot</a:t>
            </a:r>
          </a:p>
          <a:p>
            <a:pPr marL="742950" lvl="1" indent="-285750">
              <a:lnSpc>
                <a:spcPct val="120000"/>
              </a:lnSpc>
              <a:buFont typeface="Arial" panose="020B0604020202020204" pitchFamily="34" charset="0"/>
              <a:buChar char="•"/>
            </a:pPr>
            <a:r>
              <a:rPr lang="en-GB" b="1" dirty="0">
                <a:solidFill>
                  <a:srgbClr val="000000"/>
                </a:solidFill>
                <a:effectLst/>
                <a:latin typeface="Helvetica Neue" panose="02000503000000020004" pitchFamily="2" charset="0"/>
              </a:rPr>
              <a:t>Transient ischaemic attach (TIA) </a:t>
            </a:r>
            <a:r>
              <a:rPr lang="en-GB" dirty="0">
                <a:solidFill>
                  <a:srgbClr val="000000"/>
                </a:solidFill>
                <a:effectLst/>
                <a:latin typeface="Helvetica Neue" panose="02000503000000020004" pitchFamily="2" charset="0"/>
              </a:rPr>
              <a:t>- temporary form of stroke (“mini-stroke”), symptoms generally last less than 24 hours</a:t>
            </a:r>
          </a:p>
          <a:p>
            <a:pPr marL="742950" lvl="1" indent="-285750">
              <a:lnSpc>
                <a:spcPct val="120000"/>
              </a:lnSpc>
              <a:buFont typeface="Arial" panose="020B0604020202020204" pitchFamily="34" charset="0"/>
              <a:buChar char="•"/>
            </a:pPr>
            <a:r>
              <a:rPr lang="en-GB" b="1" dirty="0">
                <a:solidFill>
                  <a:srgbClr val="000000"/>
                </a:solidFill>
                <a:effectLst/>
                <a:latin typeface="Helvetica Neue" panose="02000503000000020004" pitchFamily="2" charset="0"/>
              </a:rPr>
              <a:t>Subarachnoid haemorrhage </a:t>
            </a:r>
            <a:r>
              <a:rPr lang="en-GB" dirty="0">
                <a:solidFill>
                  <a:srgbClr val="000000"/>
                </a:solidFill>
                <a:effectLst/>
                <a:latin typeface="Helvetica Neue" panose="02000503000000020004" pitchFamily="2" charset="0"/>
              </a:rPr>
              <a:t>- a leak of blood caused by the rupture of a blood vessel beneath the membrane covering the brain (type of brain haemorrhage)</a:t>
            </a:r>
          </a:p>
          <a:p>
            <a:pPr marL="742950" lvl="1" indent="-285750">
              <a:lnSpc>
                <a:spcPct val="120000"/>
              </a:lnSpc>
              <a:buFont typeface="Arial" panose="020B0604020202020204" pitchFamily="34" charset="0"/>
              <a:buChar char="•"/>
            </a:pPr>
            <a:r>
              <a:rPr lang="en-GB" b="1" dirty="0">
                <a:solidFill>
                  <a:srgbClr val="000000"/>
                </a:solidFill>
                <a:latin typeface="Helvetica Neue" panose="02000503000000020004" pitchFamily="2" charset="0"/>
              </a:rPr>
              <a:t>Other CVD </a:t>
            </a:r>
            <a:r>
              <a:rPr lang="en-GB" dirty="0">
                <a:solidFill>
                  <a:srgbClr val="000000"/>
                </a:solidFill>
                <a:latin typeface="Helvetica Neue" panose="02000503000000020004" pitchFamily="2" charset="0"/>
              </a:rPr>
              <a:t>– incidences which don’t fall into above categories</a:t>
            </a:r>
            <a:endParaRPr lang="en-GB" dirty="0">
              <a:solidFill>
                <a:srgbClr val="000000"/>
              </a:solidFill>
              <a:effectLst/>
              <a:latin typeface="Helvetica Neue" panose="02000503000000020004" pitchFamily="2" charset="0"/>
            </a:endParaRPr>
          </a:p>
        </p:txBody>
      </p:sp>
      <p:pic>
        <p:nvPicPr>
          <p:cNvPr id="7" name="Picture 6">
            <a:extLst>
              <a:ext uri="{FF2B5EF4-FFF2-40B4-BE49-F238E27FC236}">
                <a16:creationId xmlns:a16="http://schemas.microsoft.com/office/drawing/2014/main" id="{8AD64512-D952-5D6C-99DF-7AE1FC0788FC}"/>
              </a:ext>
            </a:extLst>
          </p:cNvPr>
          <p:cNvPicPr>
            <a:picLocks noChangeAspect="1"/>
          </p:cNvPicPr>
          <p:nvPr/>
        </p:nvPicPr>
        <p:blipFill>
          <a:blip r:embed="rId3"/>
          <a:stretch>
            <a:fillRect/>
          </a:stretch>
        </p:blipFill>
        <p:spPr>
          <a:xfrm>
            <a:off x="9062916" y="1251000"/>
            <a:ext cx="3048000" cy="1740501"/>
          </a:xfrm>
          <a:prstGeom prst="rect">
            <a:avLst/>
          </a:prstGeom>
        </p:spPr>
      </p:pic>
      <p:pic>
        <p:nvPicPr>
          <p:cNvPr id="9" name="Picture 8" descr="A picture containing text, businesscard, vector graphics&#10;&#10;Description automatically generated">
            <a:extLst>
              <a:ext uri="{FF2B5EF4-FFF2-40B4-BE49-F238E27FC236}">
                <a16:creationId xmlns:a16="http://schemas.microsoft.com/office/drawing/2014/main" id="{F388D3E3-04FE-2B02-8195-FC7B767E9703}"/>
              </a:ext>
            </a:extLst>
          </p:cNvPr>
          <p:cNvPicPr>
            <a:picLocks noChangeAspect="1"/>
          </p:cNvPicPr>
          <p:nvPr/>
        </p:nvPicPr>
        <p:blipFill>
          <a:blip r:embed="rId4"/>
          <a:stretch>
            <a:fillRect/>
          </a:stretch>
        </p:blipFill>
        <p:spPr>
          <a:xfrm>
            <a:off x="9050704" y="4877996"/>
            <a:ext cx="3141296" cy="1971186"/>
          </a:xfrm>
          <a:prstGeom prst="rect">
            <a:avLst/>
          </a:prstGeom>
        </p:spPr>
      </p:pic>
      <p:pic>
        <p:nvPicPr>
          <p:cNvPr id="11" name="Picture 10" descr="Diagram&#10;&#10;Description automatically generated with medium confidence">
            <a:extLst>
              <a:ext uri="{FF2B5EF4-FFF2-40B4-BE49-F238E27FC236}">
                <a16:creationId xmlns:a16="http://schemas.microsoft.com/office/drawing/2014/main" id="{89423964-DDB1-47C0-6A66-0A4DF68E6EA1}"/>
              </a:ext>
            </a:extLst>
          </p:cNvPr>
          <p:cNvPicPr>
            <a:picLocks noChangeAspect="1"/>
          </p:cNvPicPr>
          <p:nvPr/>
        </p:nvPicPr>
        <p:blipFill>
          <a:blip r:embed="rId5"/>
          <a:stretch>
            <a:fillRect/>
          </a:stretch>
        </p:blipFill>
        <p:spPr>
          <a:xfrm>
            <a:off x="9062916" y="2995651"/>
            <a:ext cx="3048000" cy="1836874"/>
          </a:xfrm>
          <a:prstGeom prst="rect">
            <a:avLst/>
          </a:prstGeom>
        </p:spPr>
      </p:pic>
      <p:sp>
        <p:nvSpPr>
          <p:cNvPr id="12" name="TextBox 11">
            <a:extLst>
              <a:ext uri="{FF2B5EF4-FFF2-40B4-BE49-F238E27FC236}">
                <a16:creationId xmlns:a16="http://schemas.microsoft.com/office/drawing/2014/main" id="{75D27A02-E8B6-EDD3-2DC6-84CF107E797B}"/>
              </a:ext>
            </a:extLst>
          </p:cNvPr>
          <p:cNvSpPr txBox="1"/>
          <p:nvPr/>
        </p:nvSpPr>
        <p:spPr>
          <a:xfrm>
            <a:off x="10788581" y="2391897"/>
            <a:ext cx="1130438" cy="369332"/>
          </a:xfrm>
          <a:prstGeom prst="rect">
            <a:avLst/>
          </a:prstGeom>
          <a:noFill/>
        </p:spPr>
        <p:txBody>
          <a:bodyPr wrap="none" rtlCol="0">
            <a:spAutoFit/>
          </a:bodyPr>
          <a:lstStyle/>
          <a:p>
            <a:r>
              <a:rPr lang="en-US" dirty="0"/>
              <a:t>Blood clot</a:t>
            </a:r>
          </a:p>
        </p:txBody>
      </p:sp>
      <p:sp>
        <p:nvSpPr>
          <p:cNvPr id="13" name="TextBox 12">
            <a:extLst>
              <a:ext uri="{FF2B5EF4-FFF2-40B4-BE49-F238E27FC236}">
                <a16:creationId xmlns:a16="http://schemas.microsoft.com/office/drawing/2014/main" id="{DAF2E9CC-0056-DA93-C3D6-5AA61CA948F1}"/>
              </a:ext>
            </a:extLst>
          </p:cNvPr>
          <p:cNvSpPr txBox="1"/>
          <p:nvPr/>
        </p:nvSpPr>
        <p:spPr>
          <a:xfrm>
            <a:off x="10788581" y="4278392"/>
            <a:ext cx="1490729" cy="369332"/>
          </a:xfrm>
          <a:prstGeom prst="rect">
            <a:avLst/>
          </a:prstGeom>
          <a:noFill/>
        </p:spPr>
        <p:txBody>
          <a:bodyPr wrap="none" rtlCol="0">
            <a:spAutoFit/>
          </a:bodyPr>
          <a:lstStyle/>
          <a:p>
            <a:r>
              <a:rPr lang="en-US" dirty="0"/>
              <a:t>Fatty deposits</a:t>
            </a:r>
          </a:p>
        </p:txBody>
      </p:sp>
      <p:sp>
        <p:nvSpPr>
          <p:cNvPr id="14" name="TextBox 13">
            <a:extLst>
              <a:ext uri="{FF2B5EF4-FFF2-40B4-BE49-F238E27FC236}">
                <a16:creationId xmlns:a16="http://schemas.microsoft.com/office/drawing/2014/main" id="{930DB3D5-98AC-1B4D-141B-034352E82BEC}"/>
              </a:ext>
            </a:extLst>
          </p:cNvPr>
          <p:cNvSpPr txBox="1"/>
          <p:nvPr/>
        </p:nvSpPr>
        <p:spPr>
          <a:xfrm>
            <a:off x="10697082" y="6181726"/>
            <a:ext cx="1582228" cy="369332"/>
          </a:xfrm>
          <a:prstGeom prst="rect">
            <a:avLst/>
          </a:prstGeom>
          <a:noFill/>
        </p:spPr>
        <p:txBody>
          <a:bodyPr wrap="none" rtlCol="0">
            <a:spAutoFit/>
          </a:bodyPr>
          <a:lstStyle/>
          <a:p>
            <a:r>
              <a:rPr lang="en-US" dirty="0" err="1"/>
              <a:t>Haemorrahage</a:t>
            </a:r>
            <a:endParaRPr lang="en-US" dirty="0"/>
          </a:p>
        </p:txBody>
      </p:sp>
    </p:spTree>
    <p:extLst>
      <p:ext uri="{BB962C8B-B14F-4D97-AF65-F5344CB8AC3E}">
        <p14:creationId xmlns:p14="http://schemas.microsoft.com/office/powerpoint/2010/main" val="389577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29A8-18FA-372E-C6E9-5674E847D683}"/>
              </a:ext>
            </a:extLst>
          </p:cNvPr>
          <p:cNvSpPr>
            <a:spLocks noGrp="1"/>
          </p:cNvSpPr>
          <p:nvPr>
            <p:ph type="title"/>
          </p:nvPr>
        </p:nvSpPr>
        <p:spPr/>
        <p:txBody>
          <a:bodyPr/>
          <a:lstStyle/>
          <a:p>
            <a:r>
              <a:rPr lang="en-US" dirty="0"/>
              <a:t>Introduction – CVD in Scotland</a:t>
            </a:r>
          </a:p>
        </p:txBody>
      </p:sp>
      <p:pic>
        <p:nvPicPr>
          <p:cNvPr id="4" name="Picture 3">
            <a:extLst>
              <a:ext uri="{FF2B5EF4-FFF2-40B4-BE49-F238E27FC236}">
                <a16:creationId xmlns:a16="http://schemas.microsoft.com/office/drawing/2014/main" id="{86B006F0-A770-F122-B9EA-58C1D2192C7B}"/>
              </a:ext>
            </a:extLst>
          </p:cNvPr>
          <p:cNvPicPr>
            <a:picLocks noChangeAspect="1"/>
          </p:cNvPicPr>
          <p:nvPr/>
        </p:nvPicPr>
        <p:blipFill>
          <a:blip r:embed="rId3"/>
          <a:stretch>
            <a:fillRect/>
          </a:stretch>
        </p:blipFill>
        <p:spPr>
          <a:xfrm>
            <a:off x="6994764" y="1837786"/>
            <a:ext cx="4512541" cy="3471185"/>
          </a:xfrm>
          <a:prstGeom prst="rect">
            <a:avLst/>
          </a:prstGeom>
        </p:spPr>
      </p:pic>
      <p:sp>
        <p:nvSpPr>
          <p:cNvPr id="6" name="TextBox 5">
            <a:extLst>
              <a:ext uri="{FF2B5EF4-FFF2-40B4-BE49-F238E27FC236}">
                <a16:creationId xmlns:a16="http://schemas.microsoft.com/office/drawing/2014/main" id="{84C9D585-E10E-9872-F38D-A58056ECED3A}"/>
              </a:ext>
            </a:extLst>
          </p:cNvPr>
          <p:cNvSpPr txBox="1"/>
          <p:nvPr/>
        </p:nvSpPr>
        <p:spPr>
          <a:xfrm>
            <a:off x="733196" y="6353330"/>
            <a:ext cx="9839999" cy="523220"/>
          </a:xfrm>
          <a:prstGeom prst="rect">
            <a:avLst/>
          </a:prstGeom>
          <a:noFill/>
        </p:spPr>
        <p:txBody>
          <a:bodyPr wrap="square">
            <a:spAutoFit/>
          </a:bodyPr>
          <a:lstStyle/>
          <a:p>
            <a:r>
              <a:rPr lang="en-US" sz="1400" dirty="0"/>
              <a:t>References: 	</a:t>
            </a:r>
            <a:r>
              <a:rPr lang="en-US" sz="1400" dirty="0">
                <a:hlinkClick r:id="rId4"/>
              </a:rPr>
              <a:t>https://www.scotpho.org.uk/population-dynamics/deaths/data/most-frequent-causes/</a:t>
            </a:r>
            <a:endParaRPr lang="en-US" sz="1400" dirty="0"/>
          </a:p>
          <a:p>
            <a:r>
              <a:rPr lang="en-US" sz="1400" dirty="0"/>
              <a:t>			British Heart Foundation - Global Heart &amp; Circulatory Disease Factsheet Feb 2023</a:t>
            </a:r>
          </a:p>
        </p:txBody>
      </p:sp>
      <p:sp>
        <p:nvSpPr>
          <p:cNvPr id="12" name="TextBox 11">
            <a:extLst>
              <a:ext uri="{FF2B5EF4-FFF2-40B4-BE49-F238E27FC236}">
                <a16:creationId xmlns:a16="http://schemas.microsoft.com/office/drawing/2014/main" id="{EEC6E5CE-AD23-6023-E8EF-C7076B3883BF}"/>
              </a:ext>
            </a:extLst>
          </p:cNvPr>
          <p:cNvSpPr txBox="1"/>
          <p:nvPr/>
        </p:nvSpPr>
        <p:spPr>
          <a:xfrm>
            <a:off x="6096000" y="5346039"/>
            <a:ext cx="4545076" cy="1200329"/>
          </a:xfrm>
          <a:prstGeom prst="rect">
            <a:avLst/>
          </a:prstGeom>
          <a:noFill/>
        </p:spPr>
        <p:txBody>
          <a:bodyPr wrap="square">
            <a:spAutoFit/>
          </a:bodyPr>
          <a:lstStyle/>
          <a:p>
            <a:r>
              <a:rPr lang="en-US" dirty="0">
                <a:solidFill>
                  <a:srgbClr val="FF0000"/>
                </a:solidFill>
              </a:rPr>
              <a:t>Also have .csv with leading death rates by council area – could show some of most deprived council areas have it as higher cause of death</a:t>
            </a:r>
          </a:p>
        </p:txBody>
      </p:sp>
      <p:sp>
        <p:nvSpPr>
          <p:cNvPr id="5" name="Content Placeholder 4">
            <a:extLst>
              <a:ext uri="{FF2B5EF4-FFF2-40B4-BE49-F238E27FC236}">
                <a16:creationId xmlns:a16="http://schemas.microsoft.com/office/drawing/2014/main" id="{B5F6217F-3F8E-E7B1-30E7-F27D1F2CDAB0}"/>
              </a:ext>
            </a:extLst>
          </p:cNvPr>
          <p:cNvSpPr>
            <a:spLocks noGrp="1"/>
          </p:cNvSpPr>
          <p:nvPr>
            <p:ph idx="1"/>
          </p:nvPr>
        </p:nvSpPr>
        <p:spPr>
          <a:xfrm>
            <a:off x="838200" y="1825625"/>
            <a:ext cx="5399314" cy="4351338"/>
          </a:xfrm>
        </p:spPr>
        <p:txBody>
          <a:bodyPr/>
          <a:lstStyle/>
          <a:p>
            <a:r>
              <a:rPr lang="en-US" dirty="0"/>
              <a:t>130,000 people living in Scotland have survived a stroke or TIA </a:t>
            </a:r>
          </a:p>
          <a:p>
            <a:r>
              <a:rPr lang="en-US" dirty="0"/>
              <a:t>&gt;50% of stroke survivors are under 75</a:t>
            </a:r>
          </a:p>
          <a:p>
            <a:r>
              <a:rPr lang="en-US" dirty="0"/>
              <a:t>Prevalence rates for stroke in most deprived areas of Scotland are more than twice those in the least deprived areas </a:t>
            </a:r>
          </a:p>
          <a:p>
            <a:endParaRPr lang="en-US" dirty="0"/>
          </a:p>
        </p:txBody>
      </p:sp>
    </p:spTree>
    <p:extLst>
      <p:ext uri="{BB962C8B-B14F-4D97-AF65-F5344CB8AC3E}">
        <p14:creationId xmlns:p14="http://schemas.microsoft.com/office/powerpoint/2010/main" val="133313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528D-A650-3A50-B720-D3E63ACFCEA6}"/>
              </a:ext>
            </a:extLst>
          </p:cNvPr>
          <p:cNvSpPr>
            <a:spLocks noGrp="1"/>
          </p:cNvSpPr>
          <p:nvPr>
            <p:ph type="title"/>
          </p:nvPr>
        </p:nvSpPr>
        <p:spPr/>
        <p:txBody>
          <a:bodyPr/>
          <a:lstStyle/>
          <a:p>
            <a:r>
              <a:rPr lang="en-US" dirty="0"/>
              <a:t>Introduction – CVD Data</a:t>
            </a:r>
          </a:p>
        </p:txBody>
      </p:sp>
      <p:sp>
        <p:nvSpPr>
          <p:cNvPr id="3" name="Content Placeholder 2">
            <a:extLst>
              <a:ext uri="{FF2B5EF4-FFF2-40B4-BE49-F238E27FC236}">
                <a16:creationId xmlns:a16="http://schemas.microsoft.com/office/drawing/2014/main" id="{586CE60E-B5B4-16FD-E5F3-DE7DE5371F7E}"/>
              </a:ext>
            </a:extLst>
          </p:cNvPr>
          <p:cNvSpPr>
            <a:spLocks noGrp="1"/>
          </p:cNvSpPr>
          <p:nvPr>
            <p:ph idx="1"/>
          </p:nvPr>
        </p:nvSpPr>
        <p:spPr>
          <a:xfrm>
            <a:off x="838201" y="1825625"/>
            <a:ext cx="6242514" cy="4351338"/>
          </a:xfrm>
        </p:spPr>
        <p:txBody>
          <a:bodyPr>
            <a:normAutofit/>
          </a:bodyPr>
          <a:lstStyle/>
          <a:p>
            <a:pPr marL="0" indent="0">
              <a:lnSpc>
                <a:spcPct val="100000"/>
              </a:lnSpc>
              <a:buNone/>
            </a:pPr>
            <a:r>
              <a:rPr lang="en-GB" dirty="0">
                <a:solidFill>
                  <a:srgbClr val="000000"/>
                </a:solidFill>
                <a:effectLst/>
                <a:latin typeface="Helvetica Neue" panose="02000503000000020004" pitchFamily="2" charset="0"/>
              </a:rPr>
              <a:t>Data from PHS Scotland</a:t>
            </a:r>
          </a:p>
          <a:p>
            <a:pPr lvl="1">
              <a:lnSpc>
                <a:spcPct val="100000"/>
              </a:lnSpc>
            </a:pPr>
            <a:r>
              <a:rPr lang="en-GB" dirty="0">
                <a:solidFill>
                  <a:srgbClr val="000000"/>
                </a:solidFill>
                <a:latin typeface="Helvetica Neue" panose="02000503000000020004" pitchFamily="2" charset="0"/>
              </a:rPr>
              <a:t>Discharges</a:t>
            </a:r>
          </a:p>
          <a:p>
            <a:pPr lvl="1">
              <a:lnSpc>
                <a:spcPct val="100000"/>
              </a:lnSpc>
            </a:pPr>
            <a:r>
              <a:rPr lang="en-GB" dirty="0">
                <a:solidFill>
                  <a:srgbClr val="000000"/>
                </a:solidFill>
                <a:effectLst/>
                <a:latin typeface="Helvetica Neue" panose="02000503000000020004" pitchFamily="2" charset="0"/>
              </a:rPr>
              <a:t>Mortality</a:t>
            </a:r>
          </a:p>
          <a:p>
            <a:pPr>
              <a:lnSpc>
                <a:spcPct val="100000"/>
              </a:lnSpc>
            </a:pPr>
            <a:endParaRPr lang="en-GB" dirty="0">
              <a:solidFill>
                <a:srgbClr val="000000"/>
              </a:solidFill>
              <a:latin typeface="Helvetica Neue" panose="02000503000000020004" pitchFamily="2" charset="0"/>
            </a:endParaRPr>
          </a:p>
          <a:p>
            <a:pPr>
              <a:lnSpc>
                <a:spcPct val="100000"/>
              </a:lnSpc>
            </a:pPr>
            <a:r>
              <a:rPr lang="en-GB" sz="2000" b="1" dirty="0">
                <a:solidFill>
                  <a:srgbClr val="000000"/>
                </a:solidFill>
                <a:effectLst/>
                <a:latin typeface="Helvetica Neue" panose="02000503000000020004" pitchFamily="2" charset="0"/>
              </a:rPr>
              <a:t>Raw data </a:t>
            </a:r>
            <a:r>
              <a:rPr lang="en-GB" sz="2000" dirty="0">
                <a:solidFill>
                  <a:srgbClr val="000000"/>
                </a:solidFill>
                <a:effectLst/>
                <a:latin typeface="Helvetica Neue" panose="02000503000000020004" pitchFamily="2" charset="0"/>
              </a:rPr>
              <a:t>– number of discharges</a:t>
            </a:r>
          </a:p>
          <a:p>
            <a:pPr>
              <a:lnSpc>
                <a:spcPct val="100000"/>
              </a:lnSpc>
            </a:pPr>
            <a:r>
              <a:rPr lang="en-GB" sz="2000" b="1" dirty="0">
                <a:solidFill>
                  <a:srgbClr val="000000"/>
                </a:solidFill>
                <a:effectLst/>
                <a:latin typeface="Helvetica Neue" panose="02000503000000020004" pitchFamily="2" charset="0"/>
              </a:rPr>
              <a:t>Crude rates </a:t>
            </a:r>
            <a:r>
              <a:rPr lang="en-GB" sz="2000" dirty="0">
                <a:solidFill>
                  <a:srgbClr val="000000"/>
                </a:solidFill>
                <a:effectLst/>
                <a:latin typeface="Helvetica Neue" panose="02000503000000020004" pitchFamily="2" charset="0"/>
              </a:rPr>
              <a:t>– discharges per 100,000 population</a:t>
            </a:r>
          </a:p>
          <a:p>
            <a:pPr>
              <a:lnSpc>
                <a:spcPct val="100000"/>
              </a:lnSpc>
            </a:pPr>
            <a:r>
              <a:rPr lang="en-GB" sz="2000" b="1" dirty="0">
                <a:solidFill>
                  <a:srgbClr val="000000"/>
                </a:solidFill>
                <a:effectLst/>
                <a:latin typeface="Helvetica Neue" panose="02000503000000020004" pitchFamily="2" charset="0"/>
              </a:rPr>
              <a:t>EASR</a:t>
            </a:r>
            <a:r>
              <a:rPr lang="en-GB" sz="2000" dirty="0">
                <a:solidFill>
                  <a:srgbClr val="000000"/>
                </a:solidFill>
                <a:effectLst/>
                <a:latin typeface="Helvetica Neue" panose="02000503000000020004" pitchFamily="2" charset="0"/>
              </a:rPr>
              <a:t> – discharges adjusted to European Standard Population to account for age and sex differences in differen</a:t>
            </a:r>
            <a:r>
              <a:rPr lang="en-GB" sz="2000" dirty="0">
                <a:solidFill>
                  <a:srgbClr val="000000"/>
                </a:solidFill>
                <a:latin typeface="Helvetica Neue" panose="02000503000000020004" pitchFamily="2" charset="0"/>
              </a:rPr>
              <a:t>t places</a:t>
            </a:r>
            <a:endParaRPr lang="en-GB" sz="2000" dirty="0">
              <a:solidFill>
                <a:srgbClr val="000000"/>
              </a:solidFill>
              <a:effectLst/>
              <a:latin typeface="Helvetica Neue" panose="02000503000000020004" pitchFamily="2" charset="0"/>
            </a:endParaRPr>
          </a:p>
          <a:p>
            <a:endParaRPr lang="en-US" dirty="0"/>
          </a:p>
        </p:txBody>
      </p:sp>
      <p:sp>
        <p:nvSpPr>
          <p:cNvPr id="6" name="TextBox 5">
            <a:extLst>
              <a:ext uri="{FF2B5EF4-FFF2-40B4-BE49-F238E27FC236}">
                <a16:creationId xmlns:a16="http://schemas.microsoft.com/office/drawing/2014/main" id="{CF60F840-1A02-E015-FFF3-7AA95B0F22E6}"/>
              </a:ext>
            </a:extLst>
          </p:cNvPr>
          <p:cNvSpPr txBox="1"/>
          <p:nvPr/>
        </p:nvSpPr>
        <p:spPr>
          <a:xfrm>
            <a:off x="3265714" y="2194386"/>
            <a:ext cx="729343" cy="1107996"/>
          </a:xfrm>
          <a:prstGeom prst="rect">
            <a:avLst/>
          </a:prstGeom>
          <a:noFill/>
        </p:spPr>
        <p:txBody>
          <a:bodyPr wrap="square" rtlCol="0">
            <a:spAutoFit/>
          </a:bodyPr>
          <a:lstStyle/>
          <a:p>
            <a:r>
              <a:rPr lang="en-US" sz="6600" dirty="0">
                <a:latin typeface="+mj-lt"/>
                <a:cs typeface="Arial" panose="020B0604020202020204" pitchFamily="34" charset="0"/>
              </a:rPr>
              <a:t>}	</a:t>
            </a:r>
          </a:p>
        </p:txBody>
      </p:sp>
      <p:sp>
        <p:nvSpPr>
          <p:cNvPr id="7" name="TextBox 6">
            <a:extLst>
              <a:ext uri="{FF2B5EF4-FFF2-40B4-BE49-F238E27FC236}">
                <a16:creationId xmlns:a16="http://schemas.microsoft.com/office/drawing/2014/main" id="{380AF678-D829-64E6-383B-5456F82C19FC}"/>
              </a:ext>
            </a:extLst>
          </p:cNvPr>
          <p:cNvSpPr txBox="1"/>
          <p:nvPr/>
        </p:nvSpPr>
        <p:spPr>
          <a:xfrm>
            <a:off x="3706585" y="2548329"/>
            <a:ext cx="3374129" cy="400110"/>
          </a:xfrm>
          <a:prstGeom prst="rect">
            <a:avLst/>
          </a:prstGeom>
          <a:noFill/>
        </p:spPr>
        <p:txBody>
          <a:bodyPr wrap="none" rtlCol="0">
            <a:spAutoFit/>
          </a:bodyPr>
          <a:lstStyle/>
          <a:p>
            <a:r>
              <a:rPr lang="en-US" sz="2000" dirty="0"/>
              <a:t>Health Board and Council Area</a:t>
            </a:r>
          </a:p>
        </p:txBody>
      </p:sp>
      <p:sp>
        <p:nvSpPr>
          <p:cNvPr id="8" name="TextBox 7">
            <a:extLst>
              <a:ext uri="{FF2B5EF4-FFF2-40B4-BE49-F238E27FC236}">
                <a16:creationId xmlns:a16="http://schemas.microsoft.com/office/drawing/2014/main" id="{463E9005-4902-1FBD-71CA-09ED7A4F345E}"/>
              </a:ext>
            </a:extLst>
          </p:cNvPr>
          <p:cNvSpPr txBox="1"/>
          <p:nvPr/>
        </p:nvSpPr>
        <p:spPr>
          <a:xfrm>
            <a:off x="7855933" y="1625000"/>
            <a:ext cx="819455" cy="1938992"/>
          </a:xfrm>
          <a:prstGeom prst="rect">
            <a:avLst/>
          </a:prstGeom>
          <a:noFill/>
        </p:spPr>
        <p:txBody>
          <a:bodyPr wrap="square" rtlCol="0">
            <a:spAutoFit/>
          </a:bodyPr>
          <a:lstStyle/>
          <a:p>
            <a:r>
              <a:rPr lang="en-US" sz="2000" dirty="0"/>
              <a:t>2009  </a:t>
            </a:r>
          </a:p>
          <a:p>
            <a:endParaRPr lang="en-US" sz="2000" dirty="0"/>
          </a:p>
          <a:p>
            <a:endParaRPr lang="en-US" sz="2000" dirty="0"/>
          </a:p>
          <a:p>
            <a:r>
              <a:rPr lang="en-US" sz="2000" dirty="0"/>
              <a:t>2018</a:t>
            </a:r>
          </a:p>
          <a:p>
            <a:endParaRPr lang="en-US" sz="2000" dirty="0"/>
          </a:p>
          <a:p>
            <a:r>
              <a:rPr lang="en-US" sz="2000" dirty="0"/>
              <a:t>2021</a:t>
            </a:r>
          </a:p>
        </p:txBody>
      </p:sp>
      <p:cxnSp>
        <p:nvCxnSpPr>
          <p:cNvPr id="10" name="Straight Arrow Connector 9">
            <a:extLst>
              <a:ext uri="{FF2B5EF4-FFF2-40B4-BE49-F238E27FC236}">
                <a16:creationId xmlns:a16="http://schemas.microsoft.com/office/drawing/2014/main" id="{18BCB00F-DEDC-B962-4EFF-E35BD122DCB2}"/>
              </a:ext>
            </a:extLst>
          </p:cNvPr>
          <p:cNvCxnSpPr>
            <a:cxnSpLocks/>
          </p:cNvCxnSpPr>
          <p:nvPr/>
        </p:nvCxnSpPr>
        <p:spPr>
          <a:xfrm>
            <a:off x="8184544" y="1998291"/>
            <a:ext cx="0" cy="5500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BF84F7D-F0AA-6817-E023-E2D923D31E4E}"/>
              </a:ext>
            </a:extLst>
          </p:cNvPr>
          <p:cNvCxnSpPr>
            <a:cxnSpLocks/>
          </p:cNvCxnSpPr>
          <p:nvPr/>
        </p:nvCxnSpPr>
        <p:spPr>
          <a:xfrm>
            <a:off x="8184544" y="2867560"/>
            <a:ext cx="0" cy="3530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Explosion 1 13">
            <a:extLst>
              <a:ext uri="{FF2B5EF4-FFF2-40B4-BE49-F238E27FC236}">
                <a16:creationId xmlns:a16="http://schemas.microsoft.com/office/drawing/2014/main" id="{0604DAE7-9A1D-3C29-59BC-91F6F8AB2BD0}"/>
              </a:ext>
            </a:extLst>
          </p:cNvPr>
          <p:cNvSpPr/>
          <p:nvPr/>
        </p:nvSpPr>
        <p:spPr>
          <a:xfrm>
            <a:off x="8840713" y="1042198"/>
            <a:ext cx="3188001" cy="2683778"/>
          </a:xfrm>
          <a:prstGeom prst="irregularSeal1">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Includes the “COVID years”!!</a:t>
            </a:r>
          </a:p>
        </p:txBody>
      </p:sp>
      <p:sp>
        <p:nvSpPr>
          <p:cNvPr id="15" name="TextBox 14">
            <a:extLst>
              <a:ext uri="{FF2B5EF4-FFF2-40B4-BE49-F238E27FC236}">
                <a16:creationId xmlns:a16="http://schemas.microsoft.com/office/drawing/2014/main" id="{0BF184D4-B98F-2EA9-A757-4D86C9195FD2}"/>
              </a:ext>
            </a:extLst>
          </p:cNvPr>
          <p:cNvSpPr txBox="1"/>
          <p:nvPr/>
        </p:nvSpPr>
        <p:spPr>
          <a:xfrm>
            <a:off x="7157803" y="4045207"/>
            <a:ext cx="4936223" cy="2246769"/>
          </a:xfrm>
          <a:prstGeom prst="rect">
            <a:avLst/>
          </a:prstGeom>
          <a:noFill/>
          <a:ln>
            <a:solidFill>
              <a:schemeClr val="bg1">
                <a:lumMod val="65000"/>
              </a:schemeClr>
            </a:solidFill>
          </a:ln>
        </p:spPr>
        <p:txBody>
          <a:bodyPr wrap="none" rtlCol="0">
            <a:spAutoFit/>
          </a:bodyPr>
          <a:lstStyle/>
          <a:p>
            <a:r>
              <a:rPr lang="en-US" sz="2000" b="1" dirty="0"/>
              <a:t>Discharges</a:t>
            </a:r>
          </a:p>
          <a:p>
            <a:r>
              <a:rPr lang="en-US" sz="2000" dirty="0"/>
              <a:t>Complicated statistic</a:t>
            </a:r>
          </a:p>
          <a:p>
            <a:r>
              <a:rPr lang="en-US" sz="2000" dirty="0"/>
              <a:t>	</a:t>
            </a:r>
          </a:p>
          <a:p>
            <a:r>
              <a:rPr lang="en-US" sz="2000" dirty="0"/>
              <a:t>	less people dying, more being discharged</a:t>
            </a:r>
          </a:p>
          <a:p>
            <a:endParaRPr lang="en-US" sz="2000" dirty="0"/>
          </a:p>
          <a:p>
            <a:r>
              <a:rPr lang="en-US" sz="2000" dirty="0"/>
              <a:t>	more people suffering CVD</a:t>
            </a:r>
          </a:p>
          <a:p>
            <a:endParaRPr lang="en-US" sz="2000" dirty="0"/>
          </a:p>
        </p:txBody>
      </p:sp>
      <p:sp>
        <p:nvSpPr>
          <p:cNvPr id="16" name="Up Arrow 15">
            <a:extLst>
              <a:ext uri="{FF2B5EF4-FFF2-40B4-BE49-F238E27FC236}">
                <a16:creationId xmlns:a16="http://schemas.microsoft.com/office/drawing/2014/main" id="{92F8E1F6-3215-28A8-AECE-3FEE9B4FC7A4}"/>
              </a:ext>
            </a:extLst>
          </p:cNvPr>
          <p:cNvSpPr/>
          <p:nvPr/>
        </p:nvSpPr>
        <p:spPr>
          <a:xfrm>
            <a:off x="7237372" y="4835495"/>
            <a:ext cx="328611" cy="471114"/>
          </a:xfrm>
          <a:prstGeom prst="upArrow">
            <a:avLst/>
          </a:prstGeom>
          <a:solidFill>
            <a:schemeClr val="accent6"/>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A0B8C51C-F62F-B937-F59A-908D202A2FDD}"/>
              </a:ext>
            </a:extLst>
          </p:cNvPr>
          <p:cNvSpPr/>
          <p:nvPr/>
        </p:nvSpPr>
        <p:spPr>
          <a:xfrm>
            <a:off x="7245118" y="5563735"/>
            <a:ext cx="328611" cy="471114"/>
          </a:xfrm>
          <a:prstGeom prst="upArrow">
            <a:avLst/>
          </a:prstGeom>
          <a:solidFill>
            <a:srgbClr val="FF00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084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ACD0-5A4F-4512-894F-052191126EE7}"/>
              </a:ext>
            </a:extLst>
          </p:cNvPr>
          <p:cNvSpPr>
            <a:spLocks noGrp="1"/>
          </p:cNvSpPr>
          <p:nvPr>
            <p:ph type="title"/>
          </p:nvPr>
        </p:nvSpPr>
        <p:spPr/>
        <p:txBody>
          <a:bodyPr/>
          <a:lstStyle/>
          <a:p>
            <a:r>
              <a:rPr lang="en-GB" b="1" dirty="0">
                <a:solidFill>
                  <a:srgbClr val="000000"/>
                </a:solidFill>
                <a:effectLst/>
                <a:latin typeface="Helvetica Neue" panose="02000503000000020004" pitchFamily="2" charset="0"/>
              </a:rPr>
              <a:t>Most Common Type of CVD</a:t>
            </a:r>
            <a:endParaRPr lang="en-US" dirty="0"/>
          </a:p>
        </p:txBody>
      </p:sp>
      <p:sp>
        <p:nvSpPr>
          <p:cNvPr id="3" name="Content Placeholder 2">
            <a:extLst>
              <a:ext uri="{FF2B5EF4-FFF2-40B4-BE49-F238E27FC236}">
                <a16:creationId xmlns:a16="http://schemas.microsoft.com/office/drawing/2014/main" id="{7A6BE604-7CFB-B0EB-E0F9-1FFABF6B6E1B}"/>
              </a:ext>
            </a:extLst>
          </p:cNvPr>
          <p:cNvSpPr>
            <a:spLocks noGrp="1"/>
          </p:cNvSpPr>
          <p:nvPr>
            <p:ph idx="1"/>
          </p:nvPr>
        </p:nvSpPr>
        <p:spPr/>
        <p:txBody>
          <a:bodyPr>
            <a:normAutofit/>
          </a:bodyPr>
          <a:lstStyle/>
          <a:p>
            <a:pPr>
              <a:buFont typeface="Arial" panose="020B0604020202020204" pitchFamily="34" charset="0"/>
              <a:buChar char="•"/>
            </a:pPr>
            <a:r>
              <a:rPr lang="en-GB" sz="2000" dirty="0">
                <a:solidFill>
                  <a:srgbClr val="000000"/>
                </a:solidFill>
                <a:effectLst/>
                <a:latin typeface="Helvetica Neue" panose="02000503000000020004" pitchFamily="2" charset="0"/>
              </a:rPr>
              <a:t>3826 deaths in Scotland in 2021 where CVD was underlying cause</a:t>
            </a:r>
          </a:p>
          <a:p>
            <a:pPr>
              <a:buFont typeface="Arial" panose="020B0604020202020204" pitchFamily="34" charset="0"/>
              <a:buChar char="•"/>
            </a:pPr>
            <a:r>
              <a:rPr lang="en-GB" sz="2000" dirty="0">
                <a:solidFill>
                  <a:srgbClr val="000000"/>
                </a:solidFill>
                <a:latin typeface="Helvetica Neue" panose="02000503000000020004" pitchFamily="2" charset="0"/>
              </a:rPr>
              <a:t>TIAs are included in ‘Other CVD’ for mortality data</a:t>
            </a:r>
          </a:p>
          <a:p>
            <a:pPr>
              <a:buFont typeface="Arial" panose="020B0604020202020204" pitchFamily="34" charset="0"/>
              <a:buChar char="•"/>
            </a:pPr>
            <a:r>
              <a:rPr lang="en-GB" sz="2000" dirty="0">
                <a:solidFill>
                  <a:srgbClr val="000000"/>
                </a:solidFill>
                <a:effectLst/>
                <a:latin typeface="Helvetica Neue" panose="02000503000000020004" pitchFamily="2" charset="0"/>
              </a:rPr>
              <a:t>The raw values have been used (no population or age standardisation)</a:t>
            </a:r>
          </a:p>
        </p:txBody>
      </p:sp>
      <p:pic>
        <p:nvPicPr>
          <p:cNvPr id="1036" name="Picture 12">
            <a:extLst>
              <a:ext uri="{FF2B5EF4-FFF2-40B4-BE49-F238E27FC236}">
                <a16:creationId xmlns:a16="http://schemas.microsoft.com/office/drawing/2014/main" id="{F56AF8FB-BFBC-9C28-E51E-B00C7FD04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922" y="-1388561"/>
            <a:ext cx="2903328" cy="35073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2567600-E89E-546D-3091-D46B0E94207E}"/>
              </a:ext>
            </a:extLst>
          </p:cNvPr>
          <p:cNvSpPr txBox="1"/>
          <p:nvPr/>
        </p:nvSpPr>
        <p:spPr>
          <a:xfrm>
            <a:off x="6096000" y="-256338"/>
            <a:ext cx="3038332" cy="369332"/>
          </a:xfrm>
          <a:prstGeom prst="rect">
            <a:avLst/>
          </a:prstGeom>
          <a:noFill/>
        </p:spPr>
        <p:txBody>
          <a:bodyPr wrap="none" rtlCol="0">
            <a:spAutoFit/>
          </a:bodyPr>
          <a:lstStyle/>
          <a:p>
            <a:r>
              <a:rPr lang="en-US" dirty="0"/>
              <a:t>Interesting way to display data</a:t>
            </a:r>
          </a:p>
        </p:txBody>
      </p:sp>
      <p:pic>
        <p:nvPicPr>
          <p:cNvPr id="15" name="Picture 14">
            <a:extLst>
              <a:ext uri="{FF2B5EF4-FFF2-40B4-BE49-F238E27FC236}">
                <a16:creationId xmlns:a16="http://schemas.microsoft.com/office/drawing/2014/main" id="{CC0E6551-5CFA-83FB-DED1-97ACDC835899}"/>
              </a:ext>
            </a:extLst>
          </p:cNvPr>
          <p:cNvPicPr>
            <a:picLocks noChangeAspect="1"/>
          </p:cNvPicPr>
          <p:nvPr/>
        </p:nvPicPr>
        <p:blipFill>
          <a:blip r:embed="rId4"/>
          <a:stretch>
            <a:fillRect/>
          </a:stretch>
        </p:blipFill>
        <p:spPr>
          <a:xfrm>
            <a:off x="6335922" y="3375930"/>
            <a:ext cx="5104971" cy="3157129"/>
          </a:xfrm>
          <a:prstGeom prst="rect">
            <a:avLst/>
          </a:prstGeom>
        </p:spPr>
      </p:pic>
      <p:pic>
        <p:nvPicPr>
          <p:cNvPr id="17" name="Picture 16">
            <a:extLst>
              <a:ext uri="{FF2B5EF4-FFF2-40B4-BE49-F238E27FC236}">
                <a16:creationId xmlns:a16="http://schemas.microsoft.com/office/drawing/2014/main" id="{579CF231-6F3F-8A74-5CC3-C6B4EAB6F2B5}"/>
              </a:ext>
            </a:extLst>
          </p:cNvPr>
          <p:cNvPicPr>
            <a:picLocks noChangeAspect="1"/>
          </p:cNvPicPr>
          <p:nvPr/>
        </p:nvPicPr>
        <p:blipFill>
          <a:blip r:embed="rId5"/>
          <a:stretch>
            <a:fillRect/>
          </a:stretch>
        </p:blipFill>
        <p:spPr>
          <a:xfrm>
            <a:off x="558800" y="3416138"/>
            <a:ext cx="5004749" cy="3095147"/>
          </a:xfrm>
          <a:prstGeom prst="rect">
            <a:avLst/>
          </a:prstGeom>
        </p:spPr>
      </p:pic>
    </p:spTree>
    <p:extLst>
      <p:ext uri="{BB962C8B-B14F-4D97-AF65-F5344CB8AC3E}">
        <p14:creationId xmlns:p14="http://schemas.microsoft.com/office/powerpoint/2010/main" val="219108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0F30-1E40-7D2E-0187-AC50635D97DE}"/>
              </a:ext>
            </a:extLst>
          </p:cNvPr>
          <p:cNvSpPr>
            <a:spLocks noGrp="1"/>
          </p:cNvSpPr>
          <p:nvPr>
            <p:ph type="title"/>
          </p:nvPr>
        </p:nvSpPr>
        <p:spPr/>
        <p:txBody>
          <a:bodyPr>
            <a:normAutofit/>
          </a:bodyPr>
          <a:lstStyle/>
          <a:p>
            <a:r>
              <a:rPr lang="en-GB" b="1" dirty="0">
                <a:solidFill>
                  <a:srgbClr val="000000"/>
                </a:solidFill>
                <a:latin typeface="Helvetica Neue" panose="02000503000000020004" pitchFamily="2" charset="0"/>
              </a:rPr>
              <a:t>Type of CVD by Age</a:t>
            </a:r>
            <a:endParaRPr lang="en-US" dirty="0"/>
          </a:p>
        </p:txBody>
      </p:sp>
      <p:sp>
        <p:nvSpPr>
          <p:cNvPr id="3" name="Content Placeholder 2">
            <a:extLst>
              <a:ext uri="{FF2B5EF4-FFF2-40B4-BE49-F238E27FC236}">
                <a16:creationId xmlns:a16="http://schemas.microsoft.com/office/drawing/2014/main" id="{C3A4C43B-1BBC-B23C-2167-3E848685FDAC}"/>
              </a:ext>
            </a:extLst>
          </p:cNvPr>
          <p:cNvSpPr>
            <a:spLocks noGrp="1"/>
          </p:cNvSpPr>
          <p:nvPr>
            <p:ph idx="1"/>
          </p:nvPr>
        </p:nvSpPr>
        <p:spPr/>
        <p:txBody>
          <a:bodyPr>
            <a:normAutofit/>
          </a:bodyPr>
          <a:lstStyle/>
          <a:p>
            <a:r>
              <a:rPr lang="en-GB" sz="2000" dirty="0">
                <a:solidFill>
                  <a:srgbClr val="000000"/>
                </a:solidFill>
                <a:effectLst/>
                <a:latin typeface="Helvetica Neue" panose="02000503000000020004" pitchFamily="2" charset="0"/>
              </a:rPr>
              <a:t>Number of discharges is a complicated statistic - want it to be going up as it means people aren’t dying but more discharges also means more incidents in the first place. </a:t>
            </a:r>
          </a:p>
          <a:p>
            <a:r>
              <a:rPr lang="en-GB" sz="2000" dirty="0">
                <a:solidFill>
                  <a:srgbClr val="000000"/>
                </a:solidFill>
                <a:latin typeface="Helvetica Neue" panose="02000503000000020004" pitchFamily="2" charset="0"/>
              </a:rPr>
              <a:t>Looked at incidence data – shows same pattern</a:t>
            </a:r>
          </a:p>
          <a:p>
            <a:r>
              <a:rPr lang="en-GB" sz="2000" dirty="0">
                <a:solidFill>
                  <a:srgbClr val="000000"/>
                </a:solidFill>
                <a:latin typeface="Helvetica Neue" panose="02000503000000020004" pitchFamily="2" charset="0"/>
              </a:rPr>
              <a:t>Now we are looking at EASR data</a:t>
            </a:r>
          </a:p>
          <a:p>
            <a:endParaRPr lang="en-GB" sz="2000" dirty="0">
              <a:solidFill>
                <a:srgbClr val="000000"/>
              </a:solidFill>
              <a:effectLst/>
              <a:latin typeface="Helvetica Neue" panose="02000503000000020004" pitchFamily="2" charset="0"/>
            </a:endParaRPr>
          </a:p>
          <a:p>
            <a:endParaRPr lang="en-US" sz="2000" dirty="0"/>
          </a:p>
        </p:txBody>
      </p:sp>
      <p:pic>
        <p:nvPicPr>
          <p:cNvPr id="10" name="Picture 9">
            <a:extLst>
              <a:ext uri="{FF2B5EF4-FFF2-40B4-BE49-F238E27FC236}">
                <a16:creationId xmlns:a16="http://schemas.microsoft.com/office/drawing/2014/main" id="{5ED87970-0A8B-6E47-08D7-375567D260B3}"/>
              </a:ext>
            </a:extLst>
          </p:cNvPr>
          <p:cNvPicPr>
            <a:picLocks noChangeAspect="1"/>
          </p:cNvPicPr>
          <p:nvPr/>
        </p:nvPicPr>
        <p:blipFill>
          <a:blip r:embed="rId2"/>
          <a:stretch>
            <a:fillRect/>
          </a:stretch>
        </p:blipFill>
        <p:spPr>
          <a:xfrm>
            <a:off x="132793" y="3340650"/>
            <a:ext cx="5687438" cy="3517350"/>
          </a:xfrm>
          <a:prstGeom prst="rect">
            <a:avLst/>
          </a:prstGeom>
        </p:spPr>
      </p:pic>
      <p:pic>
        <p:nvPicPr>
          <p:cNvPr id="11" name="Picture 10">
            <a:extLst>
              <a:ext uri="{FF2B5EF4-FFF2-40B4-BE49-F238E27FC236}">
                <a16:creationId xmlns:a16="http://schemas.microsoft.com/office/drawing/2014/main" id="{1A329167-AD12-90EF-D37A-D2910B2A2751}"/>
              </a:ext>
            </a:extLst>
          </p:cNvPr>
          <p:cNvPicPr>
            <a:picLocks noChangeAspect="1"/>
          </p:cNvPicPr>
          <p:nvPr/>
        </p:nvPicPr>
        <p:blipFill>
          <a:blip r:embed="rId3"/>
          <a:stretch>
            <a:fillRect/>
          </a:stretch>
        </p:blipFill>
        <p:spPr>
          <a:xfrm>
            <a:off x="6197600" y="3340650"/>
            <a:ext cx="5729514" cy="3543372"/>
          </a:xfrm>
          <a:prstGeom prst="rect">
            <a:avLst/>
          </a:prstGeom>
        </p:spPr>
      </p:pic>
    </p:spTree>
    <p:extLst>
      <p:ext uri="{BB962C8B-B14F-4D97-AF65-F5344CB8AC3E}">
        <p14:creationId xmlns:p14="http://schemas.microsoft.com/office/powerpoint/2010/main" val="1514205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9144-053C-AB6C-16A0-84BEEF7909A8}"/>
              </a:ext>
            </a:extLst>
          </p:cNvPr>
          <p:cNvSpPr>
            <a:spLocks noGrp="1"/>
          </p:cNvSpPr>
          <p:nvPr>
            <p:ph type="title"/>
          </p:nvPr>
        </p:nvSpPr>
        <p:spPr/>
        <p:txBody>
          <a:bodyPr>
            <a:normAutofit/>
          </a:bodyPr>
          <a:lstStyle/>
          <a:p>
            <a:r>
              <a:rPr lang="en-GB" b="1" dirty="0">
                <a:solidFill>
                  <a:srgbClr val="000000"/>
                </a:solidFill>
                <a:latin typeface="Helvetica Neue" panose="02000503000000020004" pitchFamily="2" charset="0"/>
              </a:rPr>
              <a:t>Type of CVD by Sex</a:t>
            </a:r>
            <a:endParaRPr lang="en-US" dirty="0"/>
          </a:p>
        </p:txBody>
      </p:sp>
      <p:sp>
        <p:nvSpPr>
          <p:cNvPr id="3" name="Content Placeholder 2">
            <a:extLst>
              <a:ext uri="{FF2B5EF4-FFF2-40B4-BE49-F238E27FC236}">
                <a16:creationId xmlns:a16="http://schemas.microsoft.com/office/drawing/2014/main" id="{5F59C925-D74E-9C44-C0E0-23A1B00D36E3}"/>
              </a:ext>
            </a:extLst>
          </p:cNvPr>
          <p:cNvSpPr>
            <a:spLocks noGrp="1"/>
          </p:cNvSpPr>
          <p:nvPr>
            <p:ph idx="1"/>
          </p:nvPr>
        </p:nvSpPr>
        <p:spPr/>
        <p:txBody>
          <a:bodyPr/>
          <a:lstStyle/>
          <a:p>
            <a:endParaRPr lang="en-US"/>
          </a:p>
        </p:txBody>
      </p:sp>
      <p:sp>
        <p:nvSpPr>
          <p:cNvPr id="8" name="TextBox 7">
            <a:extLst>
              <a:ext uri="{FF2B5EF4-FFF2-40B4-BE49-F238E27FC236}">
                <a16:creationId xmlns:a16="http://schemas.microsoft.com/office/drawing/2014/main" id="{A7C37F0F-E656-2F3C-C7F7-03E2870A65AF}"/>
              </a:ext>
            </a:extLst>
          </p:cNvPr>
          <p:cNvSpPr txBox="1"/>
          <p:nvPr/>
        </p:nvSpPr>
        <p:spPr>
          <a:xfrm>
            <a:off x="-404586" y="0"/>
            <a:ext cx="6096000" cy="2031325"/>
          </a:xfrm>
          <a:prstGeom prst="rect">
            <a:avLst/>
          </a:prstGeom>
          <a:noFill/>
        </p:spPr>
        <p:txBody>
          <a:bodyPr wrap="square">
            <a:spAutoFit/>
          </a:bodyPr>
          <a:lstStyle/>
          <a:p>
            <a:pPr algn="ctr"/>
            <a:r>
              <a:rPr lang="en-GB" u="sng" dirty="0">
                <a:solidFill>
                  <a:srgbClr val="4C4C4C"/>
                </a:solidFill>
                <a:effectLst/>
                <a:latin typeface="Helvetica Neue" panose="02000503000000020004" pitchFamily="2" charset="0"/>
                <a:hlinkClick r:id="rId2"/>
              </a:rPr>
              <a:t>https://www.ahajournals.org/doi/10.1161/01.STR.0000105933.16654.B4</a:t>
            </a:r>
            <a:endParaRPr lang="en-GB" dirty="0">
              <a:solidFill>
                <a:srgbClr val="4C4C4C"/>
              </a:solidFill>
              <a:effectLst/>
              <a:latin typeface="Helvetica Neue" panose="02000503000000020004" pitchFamily="2" charset="0"/>
            </a:endParaRPr>
          </a:p>
          <a:p>
            <a:pPr algn="ctr"/>
            <a:r>
              <a:rPr lang="en-GB" dirty="0">
                <a:solidFill>
                  <a:srgbClr val="4C4C4C"/>
                </a:solidFill>
                <a:effectLst/>
                <a:latin typeface="Helvetica Neue" panose="02000503000000020004" pitchFamily="2" charset="0"/>
              </a:rPr>
              <a:t>SAH - only type of stroke with female predominance - suggesting reproductive factors may pay a role in ethology.</a:t>
            </a:r>
          </a:p>
          <a:p>
            <a:pPr algn="ctr"/>
            <a:r>
              <a:rPr lang="en-GB" dirty="0">
                <a:solidFill>
                  <a:srgbClr val="4C4C4C"/>
                </a:solidFill>
                <a:effectLst/>
                <a:latin typeface="Helvetica Neue" panose="02000503000000020004" pitchFamily="2" charset="0"/>
              </a:rPr>
              <a:t>-primarily affects those &lt; 60 </a:t>
            </a:r>
            <a:r>
              <a:rPr lang="en-GB" dirty="0" err="1">
                <a:solidFill>
                  <a:srgbClr val="4C4C4C"/>
                </a:solidFill>
                <a:effectLst/>
                <a:latin typeface="Helvetica Neue" panose="02000503000000020004" pitchFamily="2" charset="0"/>
              </a:rPr>
              <a:t>yrs</a:t>
            </a:r>
            <a:r>
              <a:rPr lang="en-GB" dirty="0">
                <a:solidFill>
                  <a:srgbClr val="4C4C4C"/>
                </a:solidFill>
                <a:effectLst/>
                <a:latin typeface="Helvetica Neue" panose="02000503000000020004" pitchFamily="2" charset="0"/>
              </a:rPr>
              <a:t> old</a:t>
            </a:r>
          </a:p>
          <a:p>
            <a:pPr algn="ctr"/>
            <a:r>
              <a:rPr lang="en-GB" dirty="0">
                <a:solidFill>
                  <a:srgbClr val="4C4C4C"/>
                </a:solidFill>
                <a:effectLst/>
                <a:latin typeface="Helvetica Neue" panose="02000503000000020004" pitchFamily="2" charset="0"/>
              </a:rPr>
              <a:t>- carries high morbidity and mortality rate</a:t>
            </a:r>
          </a:p>
        </p:txBody>
      </p:sp>
      <p:sp>
        <p:nvSpPr>
          <p:cNvPr id="10" name="TextBox 9">
            <a:extLst>
              <a:ext uri="{FF2B5EF4-FFF2-40B4-BE49-F238E27FC236}">
                <a16:creationId xmlns:a16="http://schemas.microsoft.com/office/drawing/2014/main" id="{9AB4D3FD-3D79-10E0-30F5-297B6132934C}"/>
              </a:ext>
            </a:extLst>
          </p:cNvPr>
          <p:cNvSpPr txBox="1"/>
          <p:nvPr/>
        </p:nvSpPr>
        <p:spPr>
          <a:xfrm>
            <a:off x="7378700" y="-42336"/>
            <a:ext cx="3975100" cy="1200329"/>
          </a:xfrm>
          <a:prstGeom prst="rect">
            <a:avLst/>
          </a:prstGeom>
          <a:noFill/>
        </p:spPr>
        <p:txBody>
          <a:bodyPr wrap="square">
            <a:spAutoFit/>
          </a:bodyPr>
          <a:lstStyle/>
          <a:p>
            <a:r>
              <a:rPr lang="en-US" dirty="0"/>
              <a:t>https://</a:t>
            </a:r>
            <a:r>
              <a:rPr lang="en-US" dirty="0" err="1"/>
              <a:t>www.frontiersin.org</a:t>
            </a:r>
            <a:r>
              <a:rPr lang="en-US" dirty="0"/>
              <a:t>/articles/10.3389/fneur.2012.00078/full</a:t>
            </a:r>
          </a:p>
          <a:p>
            <a:r>
              <a:rPr lang="en-US" dirty="0"/>
              <a:t>result of both hormonal influences and variation in wall shear stress.</a:t>
            </a:r>
          </a:p>
        </p:txBody>
      </p:sp>
      <p:pic>
        <p:nvPicPr>
          <p:cNvPr id="15" name="Picture 14">
            <a:extLst>
              <a:ext uri="{FF2B5EF4-FFF2-40B4-BE49-F238E27FC236}">
                <a16:creationId xmlns:a16="http://schemas.microsoft.com/office/drawing/2014/main" id="{9D58C1B5-E6EC-825A-8801-A54EC7938AB8}"/>
              </a:ext>
            </a:extLst>
          </p:cNvPr>
          <p:cNvPicPr>
            <a:picLocks noChangeAspect="1"/>
          </p:cNvPicPr>
          <p:nvPr/>
        </p:nvPicPr>
        <p:blipFill>
          <a:blip r:embed="rId3"/>
          <a:stretch>
            <a:fillRect/>
          </a:stretch>
        </p:blipFill>
        <p:spPr>
          <a:xfrm>
            <a:off x="-395506" y="2815981"/>
            <a:ext cx="5945412" cy="3676892"/>
          </a:xfrm>
          <a:prstGeom prst="rect">
            <a:avLst/>
          </a:prstGeom>
        </p:spPr>
      </p:pic>
      <p:pic>
        <p:nvPicPr>
          <p:cNvPr id="16" name="Picture 15">
            <a:extLst>
              <a:ext uri="{FF2B5EF4-FFF2-40B4-BE49-F238E27FC236}">
                <a16:creationId xmlns:a16="http://schemas.microsoft.com/office/drawing/2014/main" id="{ADE130E6-2DB7-67B8-7CCA-238DB2709EF7}"/>
              </a:ext>
            </a:extLst>
          </p:cNvPr>
          <p:cNvPicPr>
            <a:picLocks noChangeAspect="1"/>
          </p:cNvPicPr>
          <p:nvPr/>
        </p:nvPicPr>
        <p:blipFill>
          <a:blip r:embed="rId4"/>
          <a:stretch>
            <a:fillRect/>
          </a:stretch>
        </p:blipFill>
        <p:spPr>
          <a:xfrm>
            <a:off x="-521611" y="3679277"/>
            <a:ext cx="6542313" cy="4046041"/>
          </a:xfrm>
          <a:prstGeom prst="rect">
            <a:avLst/>
          </a:prstGeom>
        </p:spPr>
      </p:pic>
      <p:pic>
        <p:nvPicPr>
          <p:cNvPr id="18" name="Picture 17">
            <a:extLst>
              <a:ext uri="{FF2B5EF4-FFF2-40B4-BE49-F238E27FC236}">
                <a16:creationId xmlns:a16="http://schemas.microsoft.com/office/drawing/2014/main" id="{12FE19A5-7B25-5C4A-EACD-3FAB7E840FBA}"/>
              </a:ext>
            </a:extLst>
          </p:cNvPr>
          <p:cNvPicPr>
            <a:picLocks noChangeAspect="1"/>
          </p:cNvPicPr>
          <p:nvPr/>
        </p:nvPicPr>
        <p:blipFill>
          <a:blip r:embed="rId5"/>
          <a:stretch>
            <a:fillRect/>
          </a:stretch>
        </p:blipFill>
        <p:spPr>
          <a:xfrm>
            <a:off x="6380838" y="2802622"/>
            <a:ext cx="6992257" cy="4324305"/>
          </a:xfrm>
          <a:prstGeom prst="rect">
            <a:avLst/>
          </a:prstGeom>
        </p:spPr>
      </p:pic>
    </p:spTree>
    <p:extLst>
      <p:ext uri="{BB962C8B-B14F-4D97-AF65-F5344CB8AC3E}">
        <p14:creationId xmlns:p14="http://schemas.microsoft.com/office/powerpoint/2010/main" val="255288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760A-3B9F-75B9-6F6F-AFD881D1D7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8EA16B-FCE7-1F58-BA1D-8B5083AC1132}"/>
              </a:ext>
            </a:extLst>
          </p:cNvPr>
          <p:cNvSpPr>
            <a:spLocks noGrp="1"/>
          </p:cNvSpPr>
          <p:nvPr>
            <p:ph idx="1"/>
          </p:nvPr>
        </p:nvSpPr>
        <p:spPr/>
        <p:txBody>
          <a:bodyPr/>
          <a:lstStyle/>
          <a:p>
            <a:r>
              <a:rPr lang="en-US" dirty="0"/>
              <a:t>The above slide on sex is the one to run statistics on if there is time. </a:t>
            </a:r>
          </a:p>
        </p:txBody>
      </p:sp>
    </p:spTree>
    <p:extLst>
      <p:ext uri="{BB962C8B-B14F-4D97-AF65-F5344CB8AC3E}">
        <p14:creationId xmlns:p14="http://schemas.microsoft.com/office/powerpoint/2010/main" val="16557140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9.png"/></Relationships>
</file>

<file path=ppt/webextensions/webextension1.xml><?xml version="1.0" encoding="utf-8"?>
<we:webextension xmlns:we="http://schemas.microsoft.com/office/webextensions/webextension/2010/11" id="{595C34DA-1F20-A649-A438-B8A8937C4761}">
  <we:reference id="wa104295828" version="1.9.0.0" store="en-GB"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e4z4az-fiona-carson.shinyapps.io/hospital_care_in_scotland/&quot;,&quot;values&quot;:{},&quot;data&quot;:{&quot;uri&quot;:&quot;e4z4az-fiona-carson.shinyapps.io/hospital_care_in_scotland/&quot;},&quot;secure&quot;:false}],&quot;name&quot;:&quot;e4z4az-fiona-carson.shinyapps.io/hospital_care_in_scotland/&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Office Theme 2013 - 2022</Template>
  <TotalTime>1070</TotalTime>
  <Words>1416</Words>
  <Application>Microsoft Macintosh PowerPoint</Application>
  <PresentationFormat>Widescreen</PresentationFormat>
  <Paragraphs>154</Paragraphs>
  <Slides>24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ArialMT</vt:lpstr>
      <vt:lpstr>Calibri</vt:lpstr>
      <vt:lpstr>Calibri Light</vt:lpstr>
      <vt:lpstr>Helvetica</vt:lpstr>
      <vt:lpstr>Helvetica Light</vt:lpstr>
      <vt:lpstr>Helvetica Neue</vt:lpstr>
      <vt:lpstr>Office Theme</vt:lpstr>
      <vt:lpstr>Cerebrovascular Disease in Scotland Statistics and Modeling </vt:lpstr>
      <vt:lpstr>Outline</vt:lpstr>
      <vt:lpstr>Introduction – Cerebrovascular Disease</vt:lpstr>
      <vt:lpstr>Introduction – CVD in Scotland</vt:lpstr>
      <vt:lpstr>Introduction – CVD Data</vt:lpstr>
      <vt:lpstr>Most Common Type of CVD</vt:lpstr>
      <vt:lpstr>Type of CVD by Age</vt:lpstr>
      <vt:lpstr>Type of CVD by Sex</vt:lpstr>
      <vt:lpstr>PowerPoint Presentation</vt:lpstr>
      <vt:lpstr>Mortality by sex</vt:lpstr>
      <vt:lpstr>Health Board Information</vt:lpstr>
      <vt:lpstr>Health Board Age Structure</vt:lpstr>
      <vt:lpstr>PowerPoint Presentation</vt:lpstr>
      <vt:lpstr>PowerPoint Presentation</vt:lpstr>
      <vt:lpstr>PowerPoint Presentation</vt:lpstr>
      <vt:lpstr>Council Areas</vt:lpstr>
      <vt:lpstr>Overall Headline - Mortality Rates</vt:lpstr>
      <vt:lpstr>The Journey to a ‘Beautiful’ Model</vt:lpstr>
      <vt:lpstr>PowerPoint Presentation</vt:lpstr>
      <vt:lpstr>PowerPoint Presentation</vt:lpstr>
      <vt:lpstr>PowerPoint Presentation</vt:lpstr>
      <vt:lpstr>R2</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Damien Carson</dc:creator>
  <cp:lastModifiedBy>Damien Carson</cp:lastModifiedBy>
  <cp:revision>17</cp:revision>
  <dcterms:created xsi:type="dcterms:W3CDTF">2023-02-17T06:54:20Z</dcterms:created>
  <dcterms:modified xsi:type="dcterms:W3CDTF">2023-02-18T15:09:41Z</dcterms:modified>
</cp:coreProperties>
</file>