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webextensions/webextension2.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63" r:id="rId3"/>
    <p:sldId id="268" r:id="rId4"/>
    <p:sldId id="269" r:id="rId5"/>
    <p:sldId id="270" r:id="rId6"/>
    <p:sldId id="271" r:id="rId7"/>
    <p:sldId id="272" r:id="rId8"/>
    <p:sldId id="276" r:id="rId9"/>
    <p:sldId id="278" r:id="rId10"/>
    <p:sldId id="279" r:id="rId11"/>
    <p:sldId id="282" r:id="rId12"/>
    <p:sldId id="283" r:id="rId13"/>
    <p:sldId id="284" r:id="rId14"/>
    <p:sldId id="285" r:id="rId15"/>
    <p:sldId id="286" r:id="rId16"/>
    <p:sldId id="287" r:id="rId17"/>
    <p:sldId id="288" r:id="rId18"/>
    <p:sldId id="289" r:id="rId19"/>
    <p:sldId id="290" r:id="rId20"/>
    <p:sldId id="291" r:id="rId21"/>
    <p:sldId id="274" r:id="rId22"/>
    <p:sldId id="275" r:id="rId23"/>
    <p:sldId id="293" r:id="rId24"/>
    <p:sldId id="292" r:id="rId25"/>
  </p:sldIdLst>
  <p:sldSz cx="9144000" cy="5143500" type="screen16x9"/>
  <p:notesSz cx="6858000" cy="9144000"/>
  <p:embeddedFontLst>
    <p:embeddedFont>
      <p:font typeface="Oswald" pitchFamily="2" charset="77"/>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3E0"/>
    <a:srgbClr val="F762BE"/>
    <a:srgbClr val="A176BB"/>
    <a:srgbClr val="BFBFBF"/>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5"/>
    <p:restoredTop sz="88721"/>
  </p:normalViewPr>
  <p:slideViewPr>
    <p:cSldViewPr snapToGrid="0">
      <p:cViewPr varScale="1">
        <p:scale>
          <a:sx n="113" d="100"/>
          <a:sy n="113" d="100"/>
        </p:scale>
        <p:origin x="9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684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7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081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130,000 is 2.4% of population</a:t>
            </a:r>
          </a:p>
        </p:txBody>
      </p:sp>
    </p:spTree>
    <p:extLst>
      <p:ext uri="{BB962C8B-B14F-4D97-AF65-F5344CB8AC3E}">
        <p14:creationId xmlns:p14="http://schemas.microsoft.com/office/powerpoint/2010/main" val="392514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0799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Other CVD includes “sequelae of CVD” – perhaps this accounts for the high number of deaths</a:t>
            </a:r>
            <a:endParaRPr lang="en-GB" dirty="0"/>
          </a:p>
        </p:txBody>
      </p:sp>
    </p:spTree>
    <p:extLst>
      <p:ext uri="{BB962C8B-B14F-4D97-AF65-F5344CB8AC3E}">
        <p14:creationId xmlns:p14="http://schemas.microsoft.com/office/powerpoint/2010/main" val="34541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Looked at incidence data – shows same pattern</a:t>
            </a:r>
          </a:p>
        </p:txBody>
      </p:sp>
    </p:spTree>
    <p:extLst>
      <p:ext uri="{BB962C8B-B14F-4D97-AF65-F5344CB8AC3E}">
        <p14:creationId xmlns:p14="http://schemas.microsoft.com/office/powerpoint/2010/main" val="320280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Other CVD includes “sequelae of CVD” – perhaps this accounts for the high number of deaths</a:t>
            </a:r>
            <a:endParaRPr lang="en-GB" dirty="0"/>
          </a:p>
        </p:txBody>
      </p:sp>
    </p:spTree>
    <p:extLst>
      <p:ext uri="{BB962C8B-B14F-4D97-AF65-F5344CB8AC3E}">
        <p14:creationId xmlns:p14="http://schemas.microsoft.com/office/powerpoint/2010/main" val="283977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From PHS report:</a:t>
            </a: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“Over the past ten years, there was an increase in the adjusted discharge rate for stroke in all deprivation quintiles. The rate in the most deprived quintile increased by 39% compared to 21% in the least deprived quintile.” </a:t>
            </a:r>
          </a:p>
        </p:txBody>
      </p:sp>
    </p:spTree>
    <p:extLst>
      <p:ext uri="{BB962C8B-B14F-4D97-AF65-F5344CB8AC3E}">
        <p14:creationId xmlns:p14="http://schemas.microsoft.com/office/powerpoint/2010/main" val="190395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09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tx1">
              <a:lumMod val="60000"/>
              <a:lumOff val="40000"/>
            </a:scheme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chemeClr val="bg1">
              <a:lumMod val="65000"/>
              <a:alpha val="73460"/>
            </a:scheme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F762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A176BB"/>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A176BB"/>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A176BB"/>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F762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txBox="1">
            <a:spLocks noGrp="1"/>
          </p:cNvSpPr>
          <p:nvPr>
            <p:ph type="ctrTitle"/>
          </p:nvPr>
        </p:nvSpPr>
        <p:spPr>
          <a:xfrm>
            <a:off x="2881300" y="2794251"/>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latin typeface="Source Sans Pro" panose="020B0503030403020204" pitchFamily="34" charset="0"/>
                <a:ea typeface="Source Sans Pro" panose="020B0503030403020204" pitchFamily="34" charset="0"/>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200" name="Google Shape;200;p5"/>
          <p:cNvSpPr txBox="1">
            <a:spLocks noGrp="1"/>
          </p:cNvSpPr>
          <p:nvPr>
            <p:ph type="title"/>
          </p:nvPr>
        </p:nvSpPr>
        <p:spPr>
          <a:xfrm>
            <a:off x="1073700" y="202425"/>
            <a:ext cx="6996600" cy="593312"/>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360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01" name="Google Shape;201;p5"/>
          <p:cNvSpPr txBox="1">
            <a:spLocks noGrp="1"/>
          </p:cNvSpPr>
          <p:nvPr>
            <p:ph type="body" idx="1"/>
          </p:nvPr>
        </p:nvSpPr>
        <p:spPr>
          <a:xfrm>
            <a:off x="1075850" y="1175658"/>
            <a:ext cx="6996600" cy="3096194"/>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chemeClr val="bg1">
                  <a:lumMod val="50000"/>
                </a:schemeClr>
              </a:buClr>
              <a:buSzPct val="80000"/>
              <a:buChar char="◉"/>
              <a:defRPr>
                <a:solidFill>
                  <a:schemeClr val="bg1">
                    <a:lumMod val="50000"/>
                  </a:schemeClr>
                </a:solidFill>
                <a:latin typeface="Source Sans Pro" panose="020B0503030403020204" pitchFamily="34" charset="0"/>
                <a:ea typeface="Source Sans Pro" panose="020B0503030403020204" pitchFamily="34" charset="0"/>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pic>
        <p:nvPicPr>
          <p:cNvPr id="41" name="Picture 40">
            <a:extLst>
              <a:ext uri="{FF2B5EF4-FFF2-40B4-BE49-F238E27FC236}">
                <a16:creationId xmlns:a16="http://schemas.microsoft.com/office/drawing/2014/main" id="{7FB2608A-E12F-23E2-8227-CD62924DFD25}"/>
              </a:ext>
            </a:extLst>
          </p:cNvPr>
          <p:cNvPicPr>
            <a:picLocks noChangeAspect="1"/>
          </p:cNvPicPr>
          <p:nvPr userDrawn="1"/>
        </p:nvPicPr>
        <p:blipFill rotWithShape="1">
          <a:blip r:embed="rId2"/>
          <a:srcRect b="73988"/>
          <a:stretch/>
        </p:blipFill>
        <p:spPr>
          <a:xfrm>
            <a:off x="-27290" y="4271852"/>
            <a:ext cx="9198000" cy="874199"/>
          </a:xfrm>
          <a:prstGeom prst="rect">
            <a:avLst/>
          </a:prstGeom>
        </p:spPr>
      </p:pic>
      <p:sp>
        <p:nvSpPr>
          <p:cNvPr id="42" name="Rectangle 41">
            <a:extLst>
              <a:ext uri="{FF2B5EF4-FFF2-40B4-BE49-F238E27FC236}">
                <a16:creationId xmlns:a16="http://schemas.microsoft.com/office/drawing/2014/main" id="{9FB74782-B6A8-A94A-66A8-E726E7C9E71E}"/>
              </a:ext>
            </a:extLst>
          </p:cNvPr>
          <p:cNvSpPr/>
          <p:nvPr userDrawn="1"/>
        </p:nvSpPr>
        <p:spPr>
          <a:xfrm>
            <a:off x="1837509" y="4271852"/>
            <a:ext cx="200297" cy="169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2926" y="187396"/>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dirty="0"/>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1">
              <a:lumMod val="50000"/>
            </a:schemeClr>
          </a:solidFill>
          <a:latin typeface="Source Sans Pro" panose="020B0503030403020204" pitchFamily="34" charset="0"/>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80000"/>
        <a:buFont typeface="Arial"/>
        <a:defRPr sz="1400" b="0" i="0" u="none" strike="noStrike" cap="none">
          <a:solidFill>
            <a:schemeClr val="bg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otpho.org.uk/population-dynamics/deaths/data/most-frequent-causes/" TargetMode="External"/><Relationship Id="rId7" Type="http://schemas.openxmlformats.org/officeDocument/2006/relationships/image" Target="../media/image1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otpho.org.uk/population-dynamics/deaths/data/most-frequent-cau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ahajournals.org/doi/10.1161/01.STR.0000105933.16654.B4" TargetMode="External"/><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frontiersin.org/articles/10.3389/fneur.2012.00078/ful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microsoft.com/office/2011/relationships/webextension" Target="../webextensions/webextension1.xm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21919" y="2999094"/>
            <a:ext cx="8601626"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a:t>Cerebrovascular Disease in Scotland</a:t>
            </a:r>
            <a:br>
              <a:rPr lang="en-US" sz="3600" dirty="0"/>
            </a:br>
            <a:r>
              <a:rPr lang="en-US" sz="3600" b="0" dirty="0"/>
              <a:t>Statistics and Modeling </a:t>
            </a:r>
            <a:endParaRPr sz="3600" b="0" dirty="0"/>
          </a:p>
        </p:txBody>
      </p:sp>
      <p:sp>
        <p:nvSpPr>
          <p:cNvPr id="5" name="Google Shape;464;p13">
            <a:extLst>
              <a:ext uri="{FF2B5EF4-FFF2-40B4-BE49-F238E27FC236}">
                <a16:creationId xmlns:a16="http://schemas.microsoft.com/office/drawing/2014/main" id="{09085068-B997-A708-2EA9-52E8A13DDE72}"/>
              </a:ext>
            </a:extLst>
          </p:cNvPr>
          <p:cNvSpPr txBox="1">
            <a:spLocks/>
          </p:cNvSpPr>
          <p:nvPr/>
        </p:nvSpPr>
        <p:spPr>
          <a:xfrm>
            <a:off x="-121919" y="3983700"/>
            <a:ext cx="860162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Source Sans Pro" panose="020B0503030403020204" pitchFamily="34" charset="0"/>
                <a:ea typeface="Source Sans Pro" panose="020B0503030403020204" pitchFamily="34" charset="0"/>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n-US" sz="2400" b="0" dirty="0"/>
              <a:t>Fiona Carson </a:t>
            </a:r>
          </a:p>
          <a:p>
            <a:r>
              <a:rPr lang="en-US" sz="2000" b="0" dirty="0"/>
              <a:t>February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1BF-F0F2-6129-93E0-7EA53884719E}"/>
              </a:ext>
            </a:extLst>
          </p:cNvPr>
          <p:cNvSpPr>
            <a:spLocks noGrp="1"/>
          </p:cNvSpPr>
          <p:nvPr>
            <p:ph type="title"/>
          </p:nvPr>
        </p:nvSpPr>
        <p:spPr>
          <a:xfrm>
            <a:off x="426720" y="202425"/>
            <a:ext cx="8264433" cy="593312"/>
          </a:xfrm>
        </p:spPr>
        <p:txBody>
          <a:bodyPr/>
          <a:lstStyle/>
          <a:p>
            <a:r>
              <a:rPr lang="en-US" sz="3200" dirty="0"/>
              <a:t>The (Long!) Journey to a “Beautiful” Model</a:t>
            </a:r>
          </a:p>
        </p:txBody>
      </p:sp>
      <p:sp>
        <p:nvSpPr>
          <p:cNvPr id="3" name="Rounded Rectangle 2">
            <a:extLst>
              <a:ext uri="{FF2B5EF4-FFF2-40B4-BE49-F238E27FC236}">
                <a16:creationId xmlns:a16="http://schemas.microsoft.com/office/drawing/2014/main" id="{18AD91F7-6A11-476A-9861-DF47FF803797}"/>
              </a:ext>
            </a:extLst>
          </p:cNvPr>
          <p:cNvSpPr/>
          <p:nvPr/>
        </p:nvSpPr>
        <p:spPr>
          <a:xfrm>
            <a:off x="3776500" y="795737"/>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Multiple Linear Regression (Manual)</a:t>
            </a:r>
          </a:p>
        </p:txBody>
      </p:sp>
      <p:sp>
        <p:nvSpPr>
          <p:cNvPr id="6" name="Rounded Rectangle 5">
            <a:extLst>
              <a:ext uri="{FF2B5EF4-FFF2-40B4-BE49-F238E27FC236}">
                <a16:creationId xmlns:a16="http://schemas.microsoft.com/office/drawing/2014/main" id="{BFEDEA6A-80CF-73DA-06ED-C49DF3473ADA}"/>
              </a:ext>
            </a:extLst>
          </p:cNvPr>
          <p:cNvSpPr/>
          <p:nvPr/>
        </p:nvSpPr>
        <p:spPr>
          <a:xfrm>
            <a:off x="6081085" y="207609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Random Forest</a:t>
            </a:r>
          </a:p>
        </p:txBody>
      </p:sp>
      <p:sp>
        <p:nvSpPr>
          <p:cNvPr id="7" name="Rounded Rectangle 6">
            <a:extLst>
              <a:ext uri="{FF2B5EF4-FFF2-40B4-BE49-F238E27FC236}">
                <a16:creationId xmlns:a16="http://schemas.microsoft.com/office/drawing/2014/main" id="{CBA5C717-C656-3158-287C-A1D5D582A3CF}"/>
              </a:ext>
            </a:extLst>
          </p:cNvPr>
          <p:cNvSpPr/>
          <p:nvPr/>
        </p:nvSpPr>
        <p:spPr>
          <a:xfrm>
            <a:off x="3776500" y="3433364"/>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ARIMA</a:t>
            </a:r>
          </a:p>
        </p:txBody>
      </p:sp>
      <p:sp>
        <p:nvSpPr>
          <p:cNvPr id="8" name="Rounded Rectangle 7">
            <a:extLst>
              <a:ext uri="{FF2B5EF4-FFF2-40B4-BE49-F238E27FC236}">
                <a16:creationId xmlns:a16="http://schemas.microsoft.com/office/drawing/2014/main" id="{51C36A7D-4BD3-0E76-CACB-7DB24A3D3EF9}"/>
              </a:ext>
            </a:extLst>
          </p:cNvPr>
          <p:cNvSpPr/>
          <p:nvPr/>
        </p:nvSpPr>
        <p:spPr>
          <a:xfrm>
            <a:off x="1466340" y="211455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Neural Networks</a:t>
            </a:r>
          </a:p>
        </p:txBody>
      </p:sp>
      <p:cxnSp>
        <p:nvCxnSpPr>
          <p:cNvPr id="10" name="Curved Connector 9">
            <a:extLst>
              <a:ext uri="{FF2B5EF4-FFF2-40B4-BE49-F238E27FC236}">
                <a16:creationId xmlns:a16="http://schemas.microsoft.com/office/drawing/2014/main" id="{1B69197A-AFC9-7653-EA63-4F38F3269FD7}"/>
              </a:ext>
            </a:extLst>
          </p:cNvPr>
          <p:cNvCxnSpPr>
            <a:endCxn id="6" idx="0"/>
          </p:cNvCxnSpPr>
          <p:nvPr/>
        </p:nvCxnSpPr>
        <p:spPr>
          <a:xfrm>
            <a:off x="5371124" y="1271239"/>
            <a:ext cx="1507273" cy="804851"/>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53F359E-A27F-0157-7988-A604B4E45085}"/>
              </a:ext>
            </a:extLst>
          </p:cNvPr>
          <p:cNvCxnSpPr>
            <a:cxnSpLocks/>
            <a:stCxn id="6" idx="2"/>
            <a:endCxn id="7" idx="3"/>
          </p:cNvCxnSpPr>
          <p:nvPr/>
        </p:nvCxnSpPr>
        <p:spPr>
          <a:xfrm rot="5400000">
            <a:off x="5674724" y="2686891"/>
            <a:ext cx="900074" cy="1507273"/>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824CCF74-47B6-7E3A-DBAA-DBF1E655ABF8}"/>
              </a:ext>
            </a:extLst>
          </p:cNvPr>
          <p:cNvCxnSpPr>
            <a:cxnSpLocks/>
            <a:stCxn id="7" idx="1"/>
            <a:endCxn id="8" idx="2"/>
          </p:cNvCxnSpPr>
          <p:nvPr/>
        </p:nvCxnSpPr>
        <p:spPr>
          <a:xfrm rot="10800000">
            <a:off x="2263652" y="3028950"/>
            <a:ext cx="1512848" cy="861614"/>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4AF3880E-97FC-A857-5F69-69B847814CCA}"/>
              </a:ext>
            </a:extLst>
          </p:cNvPr>
          <p:cNvCxnSpPr>
            <a:cxnSpLocks/>
            <a:stCxn id="8" idx="0"/>
            <a:endCxn id="3" idx="1"/>
          </p:cNvCxnSpPr>
          <p:nvPr/>
        </p:nvCxnSpPr>
        <p:spPr>
          <a:xfrm rot="5400000" flipH="1" flipV="1">
            <a:off x="2589270" y="927320"/>
            <a:ext cx="861613" cy="1512848"/>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47E179F4-5330-AF1A-586E-57EB817A0E57}"/>
              </a:ext>
            </a:extLst>
          </p:cNvPr>
          <p:cNvSpPr/>
          <p:nvPr/>
        </p:nvSpPr>
        <p:spPr>
          <a:xfrm>
            <a:off x="4006904" y="1810934"/>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0.31</a:t>
            </a:r>
          </a:p>
        </p:txBody>
      </p:sp>
      <p:sp>
        <p:nvSpPr>
          <p:cNvPr id="9" name="Rounded Rectangle 8">
            <a:extLst>
              <a:ext uri="{FF2B5EF4-FFF2-40B4-BE49-F238E27FC236}">
                <a16:creationId xmlns:a16="http://schemas.microsoft.com/office/drawing/2014/main" id="{74118018-DDC3-396D-66E5-F64405ED3789}"/>
              </a:ext>
            </a:extLst>
          </p:cNvPr>
          <p:cNvSpPr/>
          <p:nvPr/>
        </p:nvSpPr>
        <p:spPr>
          <a:xfrm>
            <a:off x="7821550" y="1928347"/>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0.97</a:t>
            </a:r>
          </a:p>
        </p:txBody>
      </p:sp>
      <p:sp>
        <p:nvSpPr>
          <p:cNvPr id="12" name="Rounded Rectangle 11">
            <a:extLst>
              <a:ext uri="{FF2B5EF4-FFF2-40B4-BE49-F238E27FC236}">
                <a16:creationId xmlns:a16="http://schemas.microsoft.com/office/drawing/2014/main" id="{C00F9E48-4EB7-F57B-A3D9-70C6110D918E}"/>
              </a:ext>
            </a:extLst>
          </p:cNvPr>
          <p:cNvSpPr/>
          <p:nvPr/>
        </p:nvSpPr>
        <p:spPr>
          <a:xfrm>
            <a:off x="7821550" y="2571750"/>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Useless prediction</a:t>
            </a:r>
          </a:p>
        </p:txBody>
      </p:sp>
      <p:sp>
        <p:nvSpPr>
          <p:cNvPr id="13" name="Rounded Rectangle 12">
            <a:extLst>
              <a:ext uri="{FF2B5EF4-FFF2-40B4-BE49-F238E27FC236}">
                <a16:creationId xmlns:a16="http://schemas.microsoft.com/office/drawing/2014/main" id="{A2B9B3CD-EE27-592A-2A8C-3075F8F823AE}"/>
              </a:ext>
            </a:extLst>
          </p:cNvPr>
          <p:cNvSpPr/>
          <p:nvPr/>
        </p:nvSpPr>
        <p:spPr>
          <a:xfrm>
            <a:off x="2119783" y="3943349"/>
            <a:ext cx="1512849" cy="485033"/>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13 data points = not enough</a:t>
            </a:r>
          </a:p>
        </p:txBody>
      </p:sp>
      <p:sp>
        <p:nvSpPr>
          <p:cNvPr id="15" name="Rounded Rectangle 14">
            <a:extLst>
              <a:ext uri="{FF2B5EF4-FFF2-40B4-BE49-F238E27FC236}">
                <a16:creationId xmlns:a16="http://schemas.microsoft.com/office/drawing/2014/main" id="{35B8A033-359D-9D27-BAEF-2525931269C1}"/>
              </a:ext>
            </a:extLst>
          </p:cNvPr>
          <p:cNvSpPr/>
          <p:nvPr/>
        </p:nvSpPr>
        <p:spPr>
          <a:xfrm>
            <a:off x="172636" y="1997137"/>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Not enough time</a:t>
            </a:r>
          </a:p>
        </p:txBody>
      </p:sp>
      <p:sp>
        <p:nvSpPr>
          <p:cNvPr id="16" name="Rounded Rectangle 15">
            <a:extLst>
              <a:ext uri="{FF2B5EF4-FFF2-40B4-BE49-F238E27FC236}">
                <a16:creationId xmlns:a16="http://schemas.microsoft.com/office/drawing/2014/main" id="{94E97A6D-8906-47DA-CFF2-649472B0D3F4}"/>
              </a:ext>
            </a:extLst>
          </p:cNvPr>
          <p:cNvSpPr/>
          <p:nvPr/>
        </p:nvSpPr>
        <p:spPr>
          <a:xfrm>
            <a:off x="65763" y="2647342"/>
            <a:ext cx="1275284"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Probably not ideal tool</a:t>
            </a:r>
          </a:p>
        </p:txBody>
      </p:sp>
      <p:sp>
        <p:nvSpPr>
          <p:cNvPr id="17" name="Rounded Rectangle 16">
            <a:extLst>
              <a:ext uri="{FF2B5EF4-FFF2-40B4-BE49-F238E27FC236}">
                <a16:creationId xmlns:a16="http://schemas.microsoft.com/office/drawing/2014/main" id="{683D80B3-8C03-4E2C-1E91-84293C805211}"/>
              </a:ext>
            </a:extLst>
          </p:cNvPr>
          <p:cNvSpPr/>
          <p:nvPr/>
        </p:nvSpPr>
        <p:spPr>
          <a:xfrm>
            <a:off x="2509102" y="1848760"/>
            <a:ext cx="1128240"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Variable engineering</a:t>
            </a:r>
          </a:p>
        </p:txBody>
      </p:sp>
      <p:sp>
        <p:nvSpPr>
          <p:cNvPr id="19" name="Rounded Rectangle 18">
            <a:extLst>
              <a:ext uri="{FF2B5EF4-FFF2-40B4-BE49-F238E27FC236}">
                <a16:creationId xmlns:a16="http://schemas.microsoft.com/office/drawing/2014/main" id="{2B02C030-28B2-E330-C701-F197D9887C85}"/>
              </a:ext>
            </a:extLst>
          </p:cNvPr>
          <p:cNvSpPr/>
          <p:nvPr/>
        </p:nvSpPr>
        <p:spPr>
          <a:xfrm>
            <a:off x="3976859" y="1961713"/>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Interactions</a:t>
            </a:r>
          </a:p>
        </p:txBody>
      </p:sp>
      <p:sp>
        <p:nvSpPr>
          <p:cNvPr id="20" name="Rounded Rectangle 19">
            <a:extLst>
              <a:ext uri="{FF2B5EF4-FFF2-40B4-BE49-F238E27FC236}">
                <a16:creationId xmlns:a16="http://schemas.microsoft.com/office/drawing/2014/main" id="{08938B31-7C9D-81A4-13D7-A151384BCB0D}"/>
              </a:ext>
            </a:extLst>
          </p:cNvPr>
          <p:cNvSpPr/>
          <p:nvPr/>
        </p:nvSpPr>
        <p:spPr>
          <a:xfrm>
            <a:off x="5427628" y="1848760"/>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to be revealed</a:t>
            </a:r>
          </a:p>
        </p:txBody>
      </p:sp>
      <p:sp>
        <p:nvSpPr>
          <p:cNvPr id="21" name="Rounded Rectangle 20">
            <a:extLst>
              <a:ext uri="{FF2B5EF4-FFF2-40B4-BE49-F238E27FC236}">
                <a16:creationId xmlns:a16="http://schemas.microsoft.com/office/drawing/2014/main" id="{76586B0F-63DF-3005-EA98-C543A5143626}"/>
              </a:ext>
            </a:extLst>
          </p:cNvPr>
          <p:cNvSpPr/>
          <p:nvPr/>
        </p:nvSpPr>
        <p:spPr>
          <a:xfrm>
            <a:off x="4090487" y="2907545"/>
            <a:ext cx="1217233" cy="541418"/>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Say that its mortality model</a:t>
            </a:r>
          </a:p>
        </p:txBody>
      </p:sp>
    </p:spTree>
    <p:extLst>
      <p:ext uri="{BB962C8B-B14F-4D97-AF65-F5344CB8AC3E}">
        <p14:creationId xmlns:p14="http://schemas.microsoft.com/office/powerpoint/2010/main" val="98393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2"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P spid="8" grpId="0" animBg="1"/>
      <p:bldP spid="8" grpId="1" animBg="1"/>
      <p:bldP spid="5" grpId="0" animBg="1"/>
      <p:bldP spid="5" grpId="1" animBg="1"/>
      <p:bldP spid="9" grpId="0" animBg="1"/>
      <p:bldP spid="9" grpId="1" animBg="1"/>
      <p:bldP spid="12" grpId="0" animBg="1"/>
      <p:bldP spid="12" grpId="1" animBg="1"/>
      <p:bldP spid="13" grpId="0" animBg="1"/>
      <p:bldP spid="13" grpId="1" animBg="1"/>
      <p:bldP spid="15" grpId="0" animBg="1"/>
      <p:bldP spid="15" grpId="1" animBg="1"/>
      <p:bldP spid="16" grpId="0" animBg="1"/>
      <p:bldP spid="16" grpId="1" animBg="1"/>
      <p:bldP spid="17" grpId="2" animBg="1"/>
      <p:bldP spid="19" grpId="2" animBg="1"/>
      <p:bldP spid="20" grpId="2"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D0E4B157-6226-D5DB-6889-C1DF33A04E6C}"/>
              </a:ext>
            </a:extLst>
          </p:cNvPr>
          <p:cNvPicPr>
            <a:picLocks noChangeAspect="1"/>
          </p:cNvPicPr>
          <p:nvPr/>
        </p:nvPicPr>
        <p:blipFill>
          <a:blip r:embed="rId2"/>
          <a:stretch>
            <a:fillRect/>
          </a:stretch>
        </p:blipFill>
        <p:spPr>
          <a:xfrm>
            <a:off x="384230" y="1047388"/>
            <a:ext cx="5352496" cy="3310208"/>
          </a:xfrm>
          <a:prstGeom prst="rect">
            <a:avLst/>
          </a:prstGeom>
        </p:spPr>
      </p:pic>
      <p:sp>
        <p:nvSpPr>
          <p:cNvPr id="2" name="Title 1">
            <a:extLst>
              <a:ext uri="{FF2B5EF4-FFF2-40B4-BE49-F238E27FC236}">
                <a16:creationId xmlns:a16="http://schemas.microsoft.com/office/drawing/2014/main" id="{8134724A-C0B8-BCFD-A3EB-2A487015C9DB}"/>
              </a:ext>
            </a:extLst>
          </p:cNvPr>
          <p:cNvSpPr>
            <a:spLocks noGrp="1"/>
          </p:cNvSpPr>
          <p:nvPr>
            <p:ph type="title"/>
          </p:nvPr>
        </p:nvSpPr>
        <p:spPr/>
        <p:txBody>
          <a:bodyPr/>
          <a:lstStyle/>
          <a:p>
            <a:r>
              <a:rPr lang="en-US" dirty="0"/>
              <a:t>Model Building - AIC and BIC</a:t>
            </a:r>
          </a:p>
        </p:txBody>
      </p:sp>
      <p:sp>
        <p:nvSpPr>
          <p:cNvPr id="5" name="TextBox 4">
            <a:extLst>
              <a:ext uri="{FF2B5EF4-FFF2-40B4-BE49-F238E27FC236}">
                <a16:creationId xmlns:a16="http://schemas.microsoft.com/office/drawing/2014/main" id="{DEF1770A-89AA-5F33-3D7E-8CBD6641CC1B}"/>
              </a:ext>
            </a:extLst>
          </p:cNvPr>
          <p:cNvSpPr txBox="1"/>
          <p:nvPr/>
        </p:nvSpPr>
        <p:spPr>
          <a:xfrm>
            <a:off x="6102439" y="731277"/>
            <a:ext cx="2746719" cy="523220"/>
          </a:xfrm>
          <a:prstGeom prst="rect">
            <a:avLst/>
          </a:prstGeom>
          <a:noFill/>
        </p:spPr>
        <p:txBody>
          <a:bodyPr wrap="square">
            <a:spAutoFit/>
          </a:bodyPr>
          <a:lstStyle/>
          <a:p>
            <a:r>
              <a:rPr lang="en-US" b="1" dirty="0">
                <a:solidFill>
                  <a:schemeClr val="bg1">
                    <a:lumMod val="50000"/>
                  </a:schemeClr>
                </a:solidFill>
                <a:latin typeface="Source Sans Pro" panose="020B0503030403020204" pitchFamily="34" charset="0"/>
                <a:ea typeface="Source Sans Pro" panose="020B0503030403020204" pitchFamily="34" charset="0"/>
              </a:rPr>
              <a:t>Model</a:t>
            </a:r>
          </a:p>
          <a:p>
            <a:r>
              <a:rPr lang="en-US" sz="1400" dirty="0">
                <a:solidFill>
                  <a:schemeClr val="bg1">
                    <a:lumMod val="50000"/>
                  </a:schemeClr>
                </a:solidFill>
                <a:latin typeface="Source Sans Pro" panose="020B0503030403020204" pitchFamily="34" charset="0"/>
                <a:ea typeface="Source Sans Pro" panose="020B0503030403020204" pitchFamily="34" charset="0"/>
              </a:rPr>
              <a:t>log(1 + </a:t>
            </a:r>
            <a:r>
              <a:rPr lang="en-US" sz="1400" dirty="0" err="1">
                <a:solidFill>
                  <a:schemeClr val="bg1">
                    <a:lumMod val="50000"/>
                  </a:schemeClr>
                </a:solidFill>
                <a:latin typeface="Source Sans Pro" panose="020B0503030403020204" pitchFamily="34" charset="0"/>
                <a:ea typeface="Source Sans Pro" panose="020B0503030403020204" pitchFamily="34" charset="0"/>
              </a:rPr>
              <a:t>easr</a:t>
            </a:r>
            <a:r>
              <a:rPr lang="en-US" sz="1400" dirty="0">
                <a:solidFill>
                  <a:schemeClr val="bg1">
                    <a:lumMod val="50000"/>
                  </a:schemeClr>
                </a:solidFill>
                <a:latin typeface="Source Sans Pro" panose="020B0503030403020204" pitchFamily="34" charset="0"/>
                <a:ea typeface="Source Sans Pro" panose="020B0503030403020204" pitchFamily="34" charset="0"/>
              </a:rPr>
              <a:t>)</a:t>
            </a:r>
          </a:p>
        </p:txBody>
      </p:sp>
      <p:cxnSp>
        <p:nvCxnSpPr>
          <p:cNvPr id="8" name="Straight Arrow Connector 7">
            <a:extLst>
              <a:ext uri="{FF2B5EF4-FFF2-40B4-BE49-F238E27FC236}">
                <a16:creationId xmlns:a16="http://schemas.microsoft.com/office/drawing/2014/main" id="{F90099CA-9E52-1FF1-061D-5325B65F6FC3}"/>
              </a:ext>
            </a:extLst>
          </p:cNvPr>
          <p:cNvCxnSpPr>
            <a:cxnSpLocks/>
            <a:stCxn id="9" idx="2"/>
          </p:cNvCxnSpPr>
          <p:nvPr/>
        </p:nvCxnSpPr>
        <p:spPr>
          <a:xfrm flipH="1">
            <a:off x="1260254" y="1114050"/>
            <a:ext cx="11923" cy="50228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E5C9F09A-47CB-7C8C-C77A-4397F8596191}"/>
              </a:ext>
            </a:extLst>
          </p:cNvPr>
          <p:cNvSpPr/>
          <p:nvPr/>
        </p:nvSpPr>
        <p:spPr>
          <a:xfrm>
            <a:off x="1011787" y="823164"/>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a:t>
            </a:r>
          </a:p>
        </p:txBody>
      </p:sp>
      <p:sp>
        <p:nvSpPr>
          <p:cNvPr id="15" name="TextBox 14">
            <a:extLst>
              <a:ext uri="{FF2B5EF4-FFF2-40B4-BE49-F238E27FC236}">
                <a16:creationId xmlns:a16="http://schemas.microsoft.com/office/drawing/2014/main" id="{CC1C1CAB-DE2B-D62D-040C-9B93F064024B}"/>
              </a:ext>
            </a:extLst>
          </p:cNvPr>
          <p:cNvSpPr txBox="1"/>
          <p:nvPr/>
        </p:nvSpPr>
        <p:spPr>
          <a:xfrm>
            <a:off x="7117175" y="954841"/>
            <a:ext cx="686086"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age</a:t>
            </a:r>
          </a:p>
        </p:txBody>
      </p:sp>
      <p:sp>
        <p:nvSpPr>
          <p:cNvPr id="16" name="TextBox 15">
            <a:extLst>
              <a:ext uri="{FF2B5EF4-FFF2-40B4-BE49-F238E27FC236}">
                <a16:creationId xmlns:a16="http://schemas.microsoft.com/office/drawing/2014/main" id="{B23A3533-8049-79AB-9757-6A496AF26315}"/>
              </a:ext>
            </a:extLst>
          </p:cNvPr>
          <p:cNvSpPr txBox="1"/>
          <p:nvPr/>
        </p:nvSpPr>
        <p:spPr>
          <a:xfrm>
            <a:off x="7117175" y="1200907"/>
            <a:ext cx="1367952"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a:t>
            </a:r>
          </a:p>
        </p:txBody>
      </p:sp>
      <p:sp>
        <p:nvSpPr>
          <p:cNvPr id="17" name="TextBox 16">
            <a:extLst>
              <a:ext uri="{FF2B5EF4-FFF2-40B4-BE49-F238E27FC236}">
                <a16:creationId xmlns:a16="http://schemas.microsoft.com/office/drawing/2014/main" id="{804E6BF9-9FDF-0D08-0642-3EB70EC640D6}"/>
              </a:ext>
            </a:extLst>
          </p:cNvPr>
          <p:cNvSpPr txBox="1"/>
          <p:nvPr/>
        </p:nvSpPr>
        <p:spPr>
          <a:xfrm>
            <a:off x="7117175" y="1446973"/>
            <a:ext cx="148288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health board</a:t>
            </a:r>
          </a:p>
        </p:txBody>
      </p:sp>
      <p:sp>
        <p:nvSpPr>
          <p:cNvPr id="18" name="TextBox 17">
            <a:extLst>
              <a:ext uri="{FF2B5EF4-FFF2-40B4-BE49-F238E27FC236}">
                <a16:creationId xmlns:a16="http://schemas.microsoft.com/office/drawing/2014/main" id="{31FD0650-138A-58D5-CB57-D36E449BE1B4}"/>
              </a:ext>
            </a:extLst>
          </p:cNvPr>
          <p:cNvSpPr txBox="1"/>
          <p:nvPr/>
        </p:nvSpPr>
        <p:spPr>
          <a:xfrm>
            <a:off x="7117175" y="1693039"/>
            <a:ext cx="1069041"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year</a:t>
            </a:r>
          </a:p>
        </p:txBody>
      </p:sp>
      <p:sp>
        <p:nvSpPr>
          <p:cNvPr id="20" name="TextBox 19">
            <a:extLst>
              <a:ext uri="{FF2B5EF4-FFF2-40B4-BE49-F238E27FC236}">
                <a16:creationId xmlns:a16="http://schemas.microsoft.com/office/drawing/2014/main" id="{CCF4380A-1B85-F5AC-80B9-01AC2BDF72BD}"/>
              </a:ext>
            </a:extLst>
          </p:cNvPr>
          <p:cNvSpPr txBox="1"/>
          <p:nvPr/>
        </p:nvSpPr>
        <p:spPr>
          <a:xfrm>
            <a:off x="7117175" y="2185171"/>
            <a:ext cx="1482879"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a:t>
            </a:r>
          </a:p>
        </p:txBody>
      </p:sp>
      <p:sp>
        <p:nvSpPr>
          <p:cNvPr id="21" name="TextBox 20">
            <a:extLst>
              <a:ext uri="{FF2B5EF4-FFF2-40B4-BE49-F238E27FC236}">
                <a16:creationId xmlns:a16="http://schemas.microsoft.com/office/drawing/2014/main" id="{FE2809F8-8396-B9D7-1A8D-898FE84A3B86}"/>
              </a:ext>
            </a:extLst>
          </p:cNvPr>
          <p:cNvSpPr txBox="1"/>
          <p:nvPr/>
        </p:nvSpPr>
        <p:spPr>
          <a:xfrm>
            <a:off x="7117175" y="2431237"/>
            <a:ext cx="1431807"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 sex</a:t>
            </a:r>
          </a:p>
        </p:txBody>
      </p:sp>
      <p:sp>
        <p:nvSpPr>
          <p:cNvPr id="22" name="TextBox 21">
            <a:extLst>
              <a:ext uri="{FF2B5EF4-FFF2-40B4-BE49-F238E27FC236}">
                <a16:creationId xmlns:a16="http://schemas.microsoft.com/office/drawing/2014/main" id="{4A752A66-922A-9869-6170-CF4883889150}"/>
              </a:ext>
            </a:extLst>
          </p:cNvPr>
          <p:cNvSpPr txBox="1"/>
          <p:nvPr/>
        </p:nvSpPr>
        <p:spPr>
          <a:xfrm>
            <a:off x="7117175" y="2677303"/>
            <a:ext cx="9582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sex</a:t>
            </a:r>
          </a:p>
        </p:txBody>
      </p:sp>
      <p:sp>
        <p:nvSpPr>
          <p:cNvPr id="23" name="TextBox 22">
            <a:extLst>
              <a:ext uri="{FF2B5EF4-FFF2-40B4-BE49-F238E27FC236}">
                <a16:creationId xmlns:a16="http://schemas.microsoft.com/office/drawing/2014/main" id="{DFBABACB-0813-95E5-B60A-13E743E979AD}"/>
              </a:ext>
            </a:extLst>
          </p:cNvPr>
          <p:cNvSpPr txBox="1"/>
          <p:nvPr/>
        </p:nvSpPr>
        <p:spPr>
          <a:xfrm>
            <a:off x="7117175" y="2923369"/>
            <a:ext cx="16786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health board</a:t>
            </a:r>
          </a:p>
        </p:txBody>
      </p:sp>
      <p:sp>
        <p:nvSpPr>
          <p:cNvPr id="24" name="TextBox 23">
            <a:extLst>
              <a:ext uri="{FF2B5EF4-FFF2-40B4-BE49-F238E27FC236}">
                <a16:creationId xmlns:a16="http://schemas.microsoft.com/office/drawing/2014/main" id="{30DBF74C-D1EB-006F-2A9E-232B6D4D5EBF}"/>
              </a:ext>
            </a:extLst>
          </p:cNvPr>
          <p:cNvSpPr txBox="1"/>
          <p:nvPr/>
        </p:nvSpPr>
        <p:spPr>
          <a:xfrm>
            <a:off x="7117175" y="3169435"/>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 sex</a:t>
            </a:r>
          </a:p>
        </p:txBody>
      </p:sp>
      <p:cxnSp>
        <p:nvCxnSpPr>
          <p:cNvPr id="25" name="Straight Arrow Connector 24">
            <a:extLst>
              <a:ext uri="{FF2B5EF4-FFF2-40B4-BE49-F238E27FC236}">
                <a16:creationId xmlns:a16="http://schemas.microsoft.com/office/drawing/2014/main" id="{44F39393-942A-6438-7D2B-1D7E4F0907BB}"/>
              </a:ext>
            </a:extLst>
          </p:cNvPr>
          <p:cNvCxnSpPr>
            <a:cxnSpLocks/>
            <a:stCxn id="26" idx="2"/>
          </p:cNvCxnSpPr>
          <p:nvPr/>
        </p:nvCxnSpPr>
        <p:spPr>
          <a:xfrm flipH="1">
            <a:off x="1627094" y="1480923"/>
            <a:ext cx="274989" cy="669200"/>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A3CC4889-F2EC-68F6-2901-9C5292FB069E}"/>
              </a:ext>
            </a:extLst>
          </p:cNvPr>
          <p:cNvSpPr/>
          <p:nvPr/>
        </p:nvSpPr>
        <p:spPr>
          <a:xfrm>
            <a:off x="1488458" y="1190037"/>
            <a:ext cx="82725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a:t>
            </a:r>
          </a:p>
        </p:txBody>
      </p:sp>
      <p:sp>
        <p:nvSpPr>
          <p:cNvPr id="35" name="Rounded Rectangle 34">
            <a:extLst>
              <a:ext uri="{FF2B5EF4-FFF2-40B4-BE49-F238E27FC236}">
                <a16:creationId xmlns:a16="http://schemas.microsoft.com/office/drawing/2014/main" id="{36022D29-0F46-AEE8-E425-B1FAD43FDFA3}"/>
              </a:ext>
            </a:extLst>
          </p:cNvPr>
          <p:cNvSpPr/>
          <p:nvPr/>
        </p:nvSpPr>
        <p:spPr>
          <a:xfrm>
            <a:off x="1902083" y="1586629"/>
            <a:ext cx="673777" cy="375495"/>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health board</a:t>
            </a:r>
          </a:p>
        </p:txBody>
      </p:sp>
      <p:cxnSp>
        <p:nvCxnSpPr>
          <p:cNvPr id="36" name="Straight Arrow Connector 35">
            <a:extLst>
              <a:ext uri="{FF2B5EF4-FFF2-40B4-BE49-F238E27FC236}">
                <a16:creationId xmlns:a16="http://schemas.microsoft.com/office/drawing/2014/main" id="{78E5C856-D0CD-BD8A-ECB7-612142ED8628}"/>
              </a:ext>
            </a:extLst>
          </p:cNvPr>
          <p:cNvCxnSpPr>
            <a:cxnSpLocks/>
            <a:stCxn id="35" idx="2"/>
          </p:cNvCxnSpPr>
          <p:nvPr/>
        </p:nvCxnSpPr>
        <p:spPr>
          <a:xfrm flipH="1">
            <a:off x="2011173" y="1962124"/>
            <a:ext cx="227799" cy="35361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F346E8A-0E29-6EEE-F5D5-DB5CFB664337}"/>
              </a:ext>
            </a:extLst>
          </p:cNvPr>
          <p:cNvSpPr txBox="1"/>
          <p:nvPr/>
        </p:nvSpPr>
        <p:spPr>
          <a:xfrm>
            <a:off x="7117175" y="1939105"/>
            <a:ext cx="1069041"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sex</a:t>
            </a:r>
          </a:p>
        </p:txBody>
      </p:sp>
      <p:cxnSp>
        <p:nvCxnSpPr>
          <p:cNvPr id="40" name="Straight Arrow Connector 39">
            <a:extLst>
              <a:ext uri="{FF2B5EF4-FFF2-40B4-BE49-F238E27FC236}">
                <a16:creationId xmlns:a16="http://schemas.microsoft.com/office/drawing/2014/main" id="{59FFC5E6-9A88-5414-C6D9-734A7EC7F6E8}"/>
              </a:ext>
            </a:extLst>
          </p:cNvPr>
          <p:cNvCxnSpPr>
            <a:cxnSpLocks/>
          </p:cNvCxnSpPr>
          <p:nvPr/>
        </p:nvCxnSpPr>
        <p:spPr>
          <a:xfrm flipV="1">
            <a:off x="1758984" y="2483200"/>
            <a:ext cx="479988" cy="272074"/>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B804FF97-A9AF-6F20-561F-7A6E915EEA63}"/>
              </a:ext>
            </a:extLst>
          </p:cNvPr>
          <p:cNvSpPr/>
          <p:nvPr/>
        </p:nvSpPr>
        <p:spPr>
          <a:xfrm>
            <a:off x="1260254" y="2702492"/>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a:t>
            </a:r>
          </a:p>
        </p:txBody>
      </p:sp>
      <p:cxnSp>
        <p:nvCxnSpPr>
          <p:cNvPr id="44" name="Straight Arrow Connector 43">
            <a:extLst>
              <a:ext uri="{FF2B5EF4-FFF2-40B4-BE49-F238E27FC236}">
                <a16:creationId xmlns:a16="http://schemas.microsoft.com/office/drawing/2014/main" id="{3B823C00-BB87-0BFF-6829-7C203CA7DDEF}"/>
              </a:ext>
            </a:extLst>
          </p:cNvPr>
          <p:cNvCxnSpPr>
            <a:cxnSpLocks/>
          </p:cNvCxnSpPr>
          <p:nvPr/>
        </p:nvCxnSpPr>
        <p:spPr>
          <a:xfrm flipV="1">
            <a:off x="2360021" y="2483200"/>
            <a:ext cx="302497" cy="38921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DAE5B07-8DE1-4318-AAF3-980E745475C0}"/>
              </a:ext>
            </a:extLst>
          </p:cNvPr>
          <p:cNvSpPr/>
          <p:nvPr/>
        </p:nvSpPr>
        <p:spPr>
          <a:xfrm>
            <a:off x="1902083" y="2865665"/>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sex</a:t>
            </a:r>
          </a:p>
        </p:txBody>
      </p:sp>
      <p:sp>
        <p:nvSpPr>
          <p:cNvPr id="49" name="Rounded Rectangle 48">
            <a:extLst>
              <a:ext uri="{FF2B5EF4-FFF2-40B4-BE49-F238E27FC236}">
                <a16:creationId xmlns:a16="http://schemas.microsoft.com/office/drawing/2014/main" id="{FCE7FFF6-885D-71A5-87BD-AA14C4EAD57D}"/>
              </a:ext>
            </a:extLst>
          </p:cNvPr>
          <p:cNvSpPr/>
          <p:nvPr/>
        </p:nvSpPr>
        <p:spPr>
          <a:xfrm>
            <a:off x="1133541" y="3353278"/>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a:t>
            </a:r>
          </a:p>
        </p:txBody>
      </p:sp>
      <p:cxnSp>
        <p:nvCxnSpPr>
          <p:cNvPr id="50" name="Straight Arrow Connector 49">
            <a:extLst>
              <a:ext uri="{FF2B5EF4-FFF2-40B4-BE49-F238E27FC236}">
                <a16:creationId xmlns:a16="http://schemas.microsoft.com/office/drawing/2014/main" id="{FFE988AC-4A01-4CA9-D522-D4F07A86CC35}"/>
              </a:ext>
            </a:extLst>
          </p:cNvPr>
          <p:cNvCxnSpPr>
            <a:cxnSpLocks/>
            <a:stCxn id="49" idx="3"/>
          </p:cNvCxnSpPr>
          <p:nvPr/>
        </p:nvCxnSpPr>
        <p:spPr>
          <a:xfrm flipV="1">
            <a:off x="2315708" y="3325143"/>
            <a:ext cx="596832" cy="17357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2E531480-6278-F7C2-2A49-AE9F453C78DA}"/>
              </a:ext>
            </a:extLst>
          </p:cNvPr>
          <p:cNvSpPr/>
          <p:nvPr/>
        </p:nvSpPr>
        <p:spPr>
          <a:xfrm>
            <a:off x="2314969" y="3629453"/>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sex</a:t>
            </a:r>
          </a:p>
        </p:txBody>
      </p:sp>
      <p:cxnSp>
        <p:nvCxnSpPr>
          <p:cNvPr id="56" name="Straight Arrow Connector 55">
            <a:extLst>
              <a:ext uri="{FF2B5EF4-FFF2-40B4-BE49-F238E27FC236}">
                <a16:creationId xmlns:a16="http://schemas.microsoft.com/office/drawing/2014/main" id="{3D2B0374-E01A-6BA1-8A74-4D8C3137B17E}"/>
              </a:ext>
            </a:extLst>
          </p:cNvPr>
          <p:cNvCxnSpPr>
            <a:cxnSpLocks/>
          </p:cNvCxnSpPr>
          <p:nvPr/>
        </p:nvCxnSpPr>
        <p:spPr>
          <a:xfrm flipV="1">
            <a:off x="3135792" y="3435457"/>
            <a:ext cx="205802" cy="208707"/>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65D83F8F-A4CF-5DBF-8A44-8B15815D967C}"/>
              </a:ext>
            </a:extLst>
          </p:cNvPr>
          <p:cNvSpPr/>
          <p:nvPr/>
        </p:nvSpPr>
        <p:spPr>
          <a:xfrm>
            <a:off x="3564846" y="3461453"/>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sex</a:t>
            </a:r>
          </a:p>
        </p:txBody>
      </p:sp>
      <p:cxnSp>
        <p:nvCxnSpPr>
          <p:cNvPr id="63" name="Straight Arrow Connector 62">
            <a:extLst>
              <a:ext uri="{FF2B5EF4-FFF2-40B4-BE49-F238E27FC236}">
                <a16:creationId xmlns:a16="http://schemas.microsoft.com/office/drawing/2014/main" id="{0DC6C7E8-0E77-A9F5-A779-4ED1108AA344}"/>
              </a:ext>
            </a:extLst>
          </p:cNvPr>
          <p:cNvCxnSpPr>
            <a:cxnSpLocks/>
          </p:cNvCxnSpPr>
          <p:nvPr/>
        </p:nvCxnSpPr>
        <p:spPr>
          <a:xfrm flipH="1" flipV="1">
            <a:off x="3801390" y="3467022"/>
            <a:ext cx="205246" cy="17714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6" name="Rounded Rectangle 65">
            <a:extLst>
              <a:ext uri="{FF2B5EF4-FFF2-40B4-BE49-F238E27FC236}">
                <a16:creationId xmlns:a16="http://schemas.microsoft.com/office/drawing/2014/main" id="{A37728E9-429C-A606-DB6F-EE0125FDD322}"/>
              </a:ext>
            </a:extLst>
          </p:cNvPr>
          <p:cNvSpPr/>
          <p:nvPr/>
        </p:nvSpPr>
        <p:spPr>
          <a:xfrm>
            <a:off x="2802608" y="2574549"/>
            <a:ext cx="1424116"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health board</a:t>
            </a:r>
          </a:p>
        </p:txBody>
      </p:sp>
      <p:cxnSp>
        <p:nvCxnSpPr>
          <p:cNvPr id="67" name="Straight Arrow Connector 66">
            <a:extLst>
              <a:ext uri="{FF2B5EF4-FFF2-40B4-BE49-F238E27FC236}">
                <a16:creationId xmlns:a16="http://schemas.microsoft.com/office/drawing/2014/main" id="{31E547D1-6A1F-0E67-741A-1560F16F8C41}"/>
              </a:ext>
            </a:extLst>
          </p:cNvPr>
          <p:cNvCxnSpPr>
            <a:cxnSpLocks/>
            <a:stCxn id="66" idx="2"/>
          </p:cNvCxnSpPr>
          <p:nvPr/>
        </p:nvCxnSpPr>
        <p:spPr>
          <a:xfrm>
            <a:off x="3514666" y="2865435"/>
            <a:ext cx="571770" cy="373970"/>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28CCA9A7-053C-12D1-1E35-8ADEB238C08C}"/>
              </a:ext>
            </a:extLst>
          </p:cNvPr>
          <p:cNvSpPr/>
          <p:nvPr/>
        </p:nvSpPr>
        <p:spPr>
          <a:xfrm>
            <a:off x="3692759" y="1815223"/>
            <a:ext cx="1494281"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 : sex</a:t>
            </a:r>
          </a:p>
        </p:txBody>
      </p:sp>
      <p:cxnSp>
        <p:nvCxnSpPr>
          <p:cNvPr id="69" name="Straight Arrow Connector 68">
            <a:extLst>
              <a:ext uri="{FF2B5EF4-FFF2-40B4-BE49-F238E27FC236}">
                <a16:creationId xmlns:a16="http://schemas.microsoft.com/office/drawing/2014/main" id="{E4E7F6B0-114A-FC48-24C5-ECA9C447927E}"/>
              </a:ext>
            </a:extLst>
          </p:cNvPr>
          <p:cNvCxnSpPr>
            <a:cxnSpLocks/>
            <a:stCxn id="68" idx="2"/>
          </p:cNvCxnSpPr>
          <p:nvPr/>
        </p:nvCxnSpPr>
        <p:spPr>
          <a:xfrm>
            <a:off x="4439900" y="2106109"/>
            <a:ext cx="132100" cy="1133296"/>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Explosion 1 75">
            <a:extLst>
              <a:ext uri="{FF2B5EF4-FFF2-40B4-BE49-F238E27FC236}">
                <a16:creationId xmlns:a16="http://schemas.microsoft.com/office/drawing/2014/main" id="{9D3BE726-E3D4-EAB3-D446-4BBB1F83EDA4}"/>
              </a:ext>
            </a:extLst>
          </p:cNvPr>
          <p:cNvSpPr/>
          <p:nvPr/>
        </p:nvSpPr>
        <p:spPr>
          <a:xfrm>
            <a:off x="7360825" y="3217189"/>
            <a:ext cx="1913423" cy="1593307"/>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ource Sans Pro" panose="020B0503030403020204" pitchFamily="34" charset="0"/>
                <a:ea typeface="Source Sans Pro" panose="020B0503030403020204" pitchFamily="34" charset="0"/>
              </a:rPr>
              <a:t>Adjusted R</a:t>
            </a:r>
            <a:r>
              <a:rPr lang="en-US" b="1" baseline="30000" dirty="0">
                <a:solidFill>
                  <a:schemeClr val="bg1"/>
                </a:solidFill>
                <a:latin typeface="Source Sans Pro" panose="020B0503030403020204" pitchFamily="34" charset="0"/>
                <a:ea typeface="Source Sans Pro" panose="020B0503030403020204" pitchFamily="34" charset="0"/>
              </a:rPr>
              <a:t>2</a:t>
            </a:r>
            <a:r>
              <a:rPr lang="en-US" b="1" dirty="0">
                <a:solidFill>
                  <a:schemeClr val="bg1"/>
                </a:solidFill>
                <a:latin typeface="Source Sans Pro" panose="020B0503030403020204" pitchFamily="34" charset="0"/>
                <a:ea typeface="Source Sans Pro" panose="020B0503030403020204" pitchFamily="34" charset="0"/>
              </a:rPr>
              <a:t> 0.84</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78" name="Google Shape;500;p18">
            <a:extLst>
              <a:ext uri="{FF2B5EF4-FFF2-40B4-BE49-F238E27FC236}">
                <a16:creationId xmlns:a16="http://schemas.microsoft.com/office/drawing/2014/main" id="{C24AB7E0-ED67-6CB9-876A-EDC53966A689}"/>
              </a:ext>
            </a:extLst>
          </p:cNvPr>
          <p:cNvSpPr txBox="1">
            <a:spLocks noGrp="1"/>
          </p:cNvSpPr>
          <p:nvPr>
            <p:ph type="body" idx="1"/>
          </p:nvPr>
        </p:nvSpPr>
        <p:spPr>
          <a:xfrm>
            <a:off x="9109548" y="859760"/>
            <a:ext cx="7922029" cy="2346593"/>
          </a:xfrm>
          <a:prstGeom prst="rect">
            <a:avLst/>
          </a:prstGeom>
        </p:spPr>
        <p:txBody>
          <a:bodyPr spcFirstLastPara="1" wrap="square" lIns="91425" tIns="91425" rIns="91425" bIns="91425" anchor="t" anchorCtr="0">
            <a:normAutofit/>
          </a:bodyPr>
          <a:lstStyle/>
          <a:p>
            <a:pPr marL="101600" indent="0">
              <a:buNone/>
            </a:pPr>
            <a:r>
              <a:rPr lang="en-US" sz="1800" b="1" dirty="0"/>
              <a:t>Akaike information criterion (AIC) and Bayesian information criterion (BIC)</a:t>
            </a:r>
          </a:p>
          <a:p>
            <a:r>
              <a:rPr lang="en-US" sz="1800" dirty="0"/>
              <a:t>Measure of model performance that accounts for model complexity</a:t>
            </a:r>
          </a:p>
          <a:p>
            <a:r>
              <a:rPr lang="en-US" sz="1800" dirty="0"/>
              <a:t>Combines a term for how well model fits data with a term that penalizes the model in proportion to the number of parameters</a:t>
            </a:r>
          </a:p>
          <a:p>
            <a:r>
              <a:rPr lang="en-US" sz="1800" dirty="0"/>
              <a:t>BIC penalizes more than AIC for additional parameters</a:t>
            </a:r>
          </a:p>
          <a:p>
            <a:r>
              <a:rPr lang="en-US" sz="1800" dirty="0"/>
              <a:t>Want AIC and BIC to be as low as possible</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80" name="TextBox 79">
            <a:extLst>
              <a:ext uri="{FF2B5EF4-FFF2-40B4-BE49-F238E27FC236}">
                <a16:creationId xmlns:a16="http://schemas.microsoft.com/office/drawing/2014/main" id="{F9FE313F-073A-9D3C-2C8D-906BE7CF8748}"/>
              </a:ext>
            </a:extLst>
          </p:cNvPr>
          <p:cNvSpPr txBox="1"/>
          <p:nvPr/>
        </p:nvSpPr>
        <p:spPr>
          <a:xfrm>
            <a:off x="7117175" y="3415501"/>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diagnosis</a:t>
            </a:r>
          </a:p>
        </p:txBody>
      </p:sp>
      <p:sp>
        <p:nvSpPr>
          <p:cNvPr id="81" name="TextBox 80">
            <a:extLst>
              <a:ext uri="{FF2B5EF4-FFF2-40B4-BE49-F238E27FC236}">
                <a16:creationId xmlns:a16="http://schemas.microsoft.com/office/drawing/2014/main" id="{88D20348-4FB6-42D2-E9F7-E5EBDF585027}"/>
              </a:ext>
            </a:extLst>
          </p:cNvPr>
          <p:cNvSpPr txBox="1"/>
          <p:nvPr/>
        </p:nvSpPr>
        <p:spPr>
          <a:xfrm>
            <a:off x="7117175" y="3661567"/>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age</a:t>
            </a:r>
          </a:p>
        </p:txBody>
      </p:sp>
      <p:sp>
        <p:nvSpPr>
          <p:cNvPr id="82" name="TextBox 81">
            <a:extLst>
              <a:ext uri="{FF2B5EF4-FFF2-40B4-BE49-F238E27FC236}">
                <a16:creationId xmlns:a16="http://schemas.microsoft.com/office/drawing/2014/main" id="{6A4A8B2F-321C-046C-EEDC-ECF490F022A9}"/>
              </a:ext>
            </a:extLst>
          </p:cNvPr>
          <p:cNvSpPr txBox="1"/>
          <p:nvPr/>
        </p:nvSpPr>
        <p:spPr>
          <a:xfrm>
            <a:off x="7117175" y="4153700"/>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:sex</a:t>
            </a:r>
          </a:p>
        </p:txBody>
      </p:sp>
      <p:sp>
        <p:nvSpPr>
          <p:cNvPr id="83" name="TextBox 82">
            <a:extLst>
              <a:ext uri="{FF2B5EF4-FFF2-40B4-BE49-F238E27FC236}">
                <a16:creationId xmlns:a16="http://schemas.microsoft.com/office/drawing/2014/main" id="{20200EC8-C36A-FCBD-EDBF-0F3E75A25F65}"/>
              </a:ext>
            </a:extLst>
          </p:cNvPr>
          <p:cNvSpPr txBox="1"/>
          <p:nvPr/>
        </p:nvSpPr>
        <p:spPr>
          <a:xfrm>
            <a:off x="7117175" y="3907633"/>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:health board</a:t>
            </a:r>
          </a:p>
        </p:txBody>
      </p:sp>
    </p:spTree>
    <p:extLst>
      <p:ext uri="{BB962C8B-B14F-4D97-AF65-F5344CB8AC3E}">
        <p14:creationId xmlns:p14="http://schemas.microsoft.com/office/powerpoint/2010/main" val="63915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4" end="4"/>
                                            </p:txEl>
                                          </p:spTgt>
                                        </p:tgtEl>
                                        <p:attrNameLst>
                                          <p:attrName>style.visibility</p:attrName>
                                        </p:attrNameLst>
                                      </p:cBhvr>
                                      <p:to>
                                        <p:strVal val="visible"/>
                                      </p:to>
                                    </p:set>
                                  </p:childTnLst>
                                </p:cTn>
                              </p:par>
                              <p:par>
                                <p:cTn id="19" presetID="3" presetClass="emph" presetSubtype="2" fill="hold" nodeType="withEffect">
                                  <p:stCondLst>
                                    <p:cond delay="0"/>
                                  </p:stCondLst>
                                  <p:childTnLst>
                                    <p:animClr clrSpc="rgb" dir="cw">
                                      <p:cBhvr override="childStyle">
                                        <p:cTn id="20" dur="2000" fill="hold"/>
                                        <p:tgtEl>
                                          <p:spTgt spid="78">
                                            <p:txEl>
                                              <p:pRg st="4" end="4"/>
                                            </p:txEl>
                                          </p:spTgt>
                                        </p:tgtEl>
                                        <p:attrNameLst>
                                          <p:attrName>style.color</p:attrName>
                                        </p:attrNameLst>
                                      </p:cBhvr>
                                      <p:to>
                                        <a:srgbClr val="905ED7"/>
                                      </p:to>
                                    </p:animClr>
                                  </p:childTnLst>
                                </p:cTn>
                              </p:par>
                              <p:par>
                                <p:cTn id="21" presetID="10" presetClass="emph" presetSubtype="0" fill="hold" nodeType="withEffect">
                                  <p:stCondLst>
                                    <p:cond delay="0"/>
                                  </p:stCondLst>
                                  <p:childTnLst>
                                    <p:anim calcmode="discrete" valueType="str">
                                      <p:cBhvr override="childStyle">
                                        <p:cTn id="22" dur="2000" fill="hold"/>
                                        <p:tgtEl>
                                          <p:spTgt spid="78">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8">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8">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8">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8">
                                            <p:txEl>
                                              <p:pRg st="3" end="3"/>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8">
                                            <p:txEl>
                                              <p:pRg st="4" end="4"/>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5" grpId="0"/>
      <p:bldP spid="16" grpId="0"/>
      <p:bldP spid="17" grpId="0"/>
      <p:bldP spid="18" grpId="0"/>
      <p:bldP spid="20" grpId="0"/>
      <p:bldP spid="21" grpId="0"/>
      <p:bldP spid="22" grpId="0"/>
      <p:bldP spid="23" grpId="0"/>
      <p:bldP spid="24" grpId="0"/>
      <p:bldP spid="26" grpId="0" animBg="1"/>
      <p:bldP spid="35" grpId="0" animBg="1"/>
      <p:bldP spid="39" grpId="0"/>
      <p:bldP spid="41" grpId="0" animBg="1"/>
      <p:bldP spid="45" grpId="0" animBg="1"/>
      <p:bldP spid="49" grpId="0" animBg="1"/>
      <p:bldP spid="55" grpId="0" animBg="1"/>
      <p:bldP spid="62" grpId="0" animBg="1"/>
      <p:bldP spid="66" grpId="0" animBg="1"/>
      <p:bldP spid="68" grpId="0" animBg="1"/>
      <p:bldP spid="76" grpId="0" animBg="1"/>
      <p:bldP spid="78" grpId="0" build="p"/>
      <p:bldP spid="80" grpId="0"/>
      <p:bldP spid="81" grpId="0"/>
      <p:bldP spid="82" grpId="0"/>
      <p:bldP spid="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8D6-6AA6-313E-AFCE-621DD66CF0D2}"/>
              </a:ext>
            </a:extLst>
          </p:cNvPr>
          <p:cNvSpPr>
            <a:spLocks noGrp="1"/>
          </p:cNvSpPr>
          <p:nvPr>
            <p:ph type="title"/>
          </p:nvPr>
        </p:nvSpPr>
        <p:spPr/>
        <p:txBody>
          <a:bodyPr/>
          <a:lstStyle/>
          <a:p>
            <a:r>
              <a:rPr lang="en-US" dirty="0"/>
              <a:t>Real vs Model Predicted Values</a:t>
            </a:r>
          </a:p>
        </p:txBody>
      </p:sp>
      <p:sp>
        <p:nvSpPr>
          <p:cNvPr id="3" name="Text Placeholder 2">
            <a:extLst>
              <a:ext uri="{FF2B5EF4-FFF2-40B4-BE49-F238E27FC236}">
                <a16:creationId xmlns:a16="http://schemas.microsoft.com/office/drawing/2014/main" id="{D414AFC9-4F49-380C-93CC-AA499D370FA0}"/>
              </a:ext>
            </a:extLst>
          </p:cNvPr>
          <p:cNvSpPr>
            <a:spLocks noGrp="1"/>
          </p:cNvSpPr>
          <p:nvPr>
            <p:ph type="body" idx="1"/>
          </p:nvPr>
        </p:nvSpPr>
        <p:spPr/>
        <p:txBody>
          <a:bodyPr/>
          <a:lstStyle/>
          <a:p>
            <a:pPr marL="101600" indent="0">
              <a:buNone/>
            </a:pPr>
            <a:r>
              <a:rPr lang="en-US" dirty="0"/>
              <a:t>Diagnostics plots look ok – do show that zero values and high values are causing issues for the model</a:t>
            </a:r>
          </a:p>
          <a:p>
            <a:pPr marL="101600" indent="0">
              <a:buNone/>
            </a:pPr>
            <a:endParaRPr lang="en-US" dirty="0"/>
          </a:p>
        </p:txBody>
      </p:sp>
      <p:pic>
        <p:nvPicPr>
          <p:cNvPr id="6" name="Picture 5">
            <a:extLst>
              <a:ext uri="{FF2B5EF4-FFF2-40B4-BE49-F238E27FC236}">
                <a16:creationId xmlns:a16="http://schemas.microsoft.com/office/drawing/2014/main" id="{E6B990C7-6BAB-CF01-D489-AE61F94BC415}"/>
              </a:ext>
            </a:extLst>
          </p:cNvPr>
          <p:cNvPicPr>
            <a:picLocks noChangeAspect="1"/>
          </p:cNvPicPr>
          <p:nvPr/>
        </p:nvPicPr>
        <p:blipFill>
          <a:blip r:embed="rId2"/>
          <a:stretch>
            <a:fillRect/>
          </a:stretch>
        </p:blipFill>
        <p:spPr>
          <a:xfrm>
            <a:off x="3202761" y="1859519"/>
            <a:ext cx="5127551" cy="3171092"/>
          </a:xfrm>
          <a:prstGeom prst="rect">
            <a:avLst/>
          </a:prstGeom>
        </p:spPr>
      </p:pic>
      <p:sp>
        <p:nvSpPr>
          <p:cNvPr id="7" name="Text Placeholder 2">
            <a:extLst>
              <a:ext uri="{FF2B5EF4-FFF2-40B4-BE49-F238E27FC236}">
                <a16:creationId xmlns:a16="http://schemas.microsoft.com/office/drawing/2014/main" id="{873E3010-AF8D-62D8-31E2-818E0679389B}"/>
              </a:ext>
            </a:extLst>
          </p:cNvPr>
          <p:cNvSpPr txBox="1">
            <a:spLocks/>
          </p:cNvSpPr>
          <p:nvPr/>
        </p:nvSpPr>
        <p:spPr>
          <a:xfrm>
            <a:off x="-54961" y="2723755"/>
            <a:ext cx="5504228" cy="1161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01600" indent="0">
              <a:buFont typeface="Source Sans Pro"/>
              <a:buNone/>
            </a:pPr>
            <a:r>
              <a:rPr lang="en-US" dirty="0">
                <a:solidFill>
                  <a:srgbClr val="FF0000"/>
                </a:solidFill>
              </a:rPr>
              <a:t>Put  same breaks on each axis</a:t>
            </a:r>
          </a:p>
          <a:p>
            <a:pPr marL="101600" indent="0">
              <a:buFont typeface="Source Sans Pro"/>
              <a:buNone/>
            </a:pPr>
            <a:endParaRPr lang="en-US" dirty="0">
              <a:solidFill>
                <a:srgbClr val="FF0000"/>
              </a:solidFill>
            </a:endParaRPr>
          </a:p>
        </p:txBody>
      </p:sp>
    </p:spTree>
    <p:extLst>
      <p:ext uri="{BB962C8B-B14F-4D97-AF65-F5344CB8AC3E}">
        <p14:creationId xmlns:p14="http://schemas.microsoft.com/office/powerpoint/2010/main" val="261593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F2E1-AD57-59CA-9F43-818C655E4748}"/>
              </a:ext>
            </a:extLst>
          </p:cNvPr>
          <p:cNvSpPr>
            <a:spLocks noGrp="1"/>
          </p:cNvSpPr>
          <p:nvPr>
            <p:ph type="title"/>
          </p:nvPr>
        </p:nvSpPr>
        <p:spPr/>
        <p:txBody>
          <a:bodyPr/>
          <a:lstStyle/>
          <a:p>
            <a:r>
              <a:rPr lang="en-US" dirty="0"/>
              <a:t>Can We Predict the Future?</a:t>
            </a:r>
          </a:p>
        </p:txBody>
      </p:sp>
      <p:sp>
        <p:nvSpPr>
          <p:cNvPr id="3" name="Text Placeholder 2">
            <a:extLst>
              <a:ext uri="{FF2B5EF4-FFF2-40B4-BE49-F238E27FC236}">
                <a16:creationId xmlns:a16="http://schemas.microsoft.com/office/drawing/2014/main" id="{EE36A0AC-8F2E-1FAE-2E86-810DE4558F9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7838517-A4F7-9438-B6CA-6D057C4883AD}"/>
              </a:ext>
            </a:extLst>
          </p:cNvPr>
          <p:cNvPicPr>
            <a:picLocks noChangeAspect="1"/>
          </p:cNvPicPr>
          <p:nvPr/>
        </p:nvPicPr>
        <p:blipFill>
          <a:blip r:embed="rId2"/>
          <a:stretch>
            <a:fillRect/>
          </a:stretch>
        </p:blipFill>
        <p:spPr>
          <a:xfrm>
            <a:off x="4109155" y="1157042"/>
            <a:ext cx="4775706" cy="2953497"/>
          </a:xfrm>
          <a:prstGeom prst="rect">
            <a:avLst/>
          </a:prstGeom>
        </p:spPr>
      </p:pic>
    </p:spTree>
    <p:extLst>
      <p:ext uri="{BB962C8B-B14F-4D97-AF65-F5344CB8AC3E}">
        <p14:creationId xmlns:p14="http://schemas.microsoft.com/office/powerpoint/2010/main" val="128891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6AA-AF55-7BC4-948D-A92957B72DF1}"/>
              </a:ext>
            </a:extLst>
          </p:cNvPr>
          <p:cNvSpPr>
            <a:spLocks noGrp="1"/>
          </p:cNvSpPr>
          <p:nvPr>
            <p:ph type="title"/>
          </p:nvPr>
        </p:nvSpPr>
        <p:spPr/>
        <p:txBody>
          <a:bodyPr/>
          <a:lstStyle/>
          <a:p>
            <a:r>
              <a:rPr lang="en-US" dirty="0"/>
              <a:t>Predicting the Future</a:t>
            </a:r>
          </a:p>
        </p:txBody>
      </p:sp>
      <p:sp>
        <p:nvSpPr>
          <p:cNvPr id="4" name="Content Placeholder 2">
            <a:extLst>
              <a:ext uri="{FF2B5EF4-FFF2-40B4-BE49-F238E27FC236}">
                <a16:creationId xmlns:a16="http://schemas.microsoft.com/office/drawing/2014/main" id="{FDA5FCD3-BCAF-3E94-8AF9-7454FE416C25}"/>
              </a:ext>
            </a:extLst>
          </p:cNvPr>
          <p:cNvSpPr txBox="1">
            <a:spLocks/>
          </p:cNvSpPr>
          <p:nvPr/>
        </p:nvSpPr>
        <p:spPr>
          <a:xfrm>
            <a:off x="223324" y="1207716"/>
            <a:ext cx="2052044" cy="823371"/>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t>Model good at predicting some categories…</a:t>
            </a:r>
          </a:p>
          <a:p>
            <a:pPr marL="0" indent="0">
              <a:buFont typeface="Source Sans Pro"/>
              <a:buNone/>
            </a:pPr>
            <a:endParaRPr lang="en-US" dirty="0"/>
          </a:p>
        </p:txBody>
      </p:sp>
      <p:sp>
        <p:nvSpPr>
          <p:cNvPr id="11" name="Content Placeholder 2">
            <a:extLst>
              <a:ext uri="{FF2B5EF4-FFF2-40B4-BE49-F238E27FC236}">
                <a16:creationId xmlns:a16="http://schemas.microsoft.com/office/drawing/2014/main" id="{31002F04-DB93-F1E3-ABEA-B5721F289132}"/>
              </a:ext>
            </a:extLst>
          </p:cNvPr>
          <p:cNvSpPr txBox="1">
            <a:spLocks/>
          </p:cNvSpPr>
          <p:nvPr/>
        </p:nvSpPr>
        <p:spPr>
          <a:xfrm>
            <a:off x="223324" y="3122029"/>
            <a:ext cx="1775597" cy="4326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latin typeface="Source Sans Pro" panose="020B0503030403020204" pitchFamily="34" charset="0"/>
                <a:ea typeface="Source Sans Pro" panose="020B0503030403020204" pitchFamily="34" charset="0"/>
              </a:rPr>
              <a:t>…but not others</a:t>
            </a:r>
          </a:p>
        </p:txBody>
      </p:sp>
      <p:sp>
        <p:nvSpPr>
          <p:cNvPr id="12" name="Content Placeholder 2">
            <a:extLst>
              <a:ext uri="{FF2B5EF4-FFF2-40B4-BE49-F238E27FC236}">
                <a16:creationId xmlns:a16="http://schemas.microsoft.com/office/drawing/2014/main" id="{930E4B57-F867-9EBD-36C9-683FE1778E07}"/>
              </a:ext>
            </a:extLst>
          </p:cNvPr>
          <p:cNvSpPr txBox="1">
            <a:spLocks/>
          </p:cNvSpPr>
          <p:nvPr/>
        </p:nvSpPr>
        <p:spPr>
          <a:xfrm>
            <a:off x="1660268" y="4081938"/>
            <a:ext cx="5823464" cy="38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bg1">
                    <a:lumMod val="50000"/>
                  </a:schemeClr>
                </a:solidFill>
              </a:rPr>
              <a:t>Groups with large numbers which are showing less good predictions</a:t>
            </a:r>
          </a:p>
          <a:p>
            <a:pPr marL="0" indent="0">
              <a:buFont typeface="Arial" panose="020B0604020202020204" pitchFamily="34" charset="0"/>
              <a:buNone/>
            </a:pPr>
            <a:endParaRPr lang="en-US" sz="1400" dirty="0">
              <a:solidFill>
                <a:schemeClr val="bg1">
                  <a:lumMod val="50000"/>
                </a:schemeClr>
              </a:solidFill>
            </a:endParaRPr>
          </a:p>
        </p:txBody>
      </p:sp>
      <p:pic>
        <p:nvPicPr>
          <p:cNvPr id="15" name="Picture 14">
            <a:extLst>
              <a:ext uri="{FF2B5EF4-FFF2-40B4-BE49-F238E27FC236}">
                <a16:creationId xmlns:a16="http://schemas.microsoft.com/office/drawing/2014/main" id="{D1127674-487F-42D4-B2B9-7F45BFA64400}"/>
              </a:ext>
            </a:extLst>
          </p:cNvPr>
          <p:cNvPicPr>
            <a:picLocks noChangeAspect="1"/>
          </p:cNvPicPr>
          <p:nvPr/>
        </p:nvPicPr>
        <p:blipFill>
          <a:blip r:embed="rId2"/>
          <a:stretch>
            <a:fillRect/>
          </a:stretch>
        </p:blipFill>
        <p:spPr>
          <a:xfrm>
            <a:off x="2423488" y="871439"/>
            <a:ext cx="2749346" cy="1700311"/>
          </a:xfrm>
          <a:prstGeom prst="rect">
            <a:avLst/>
          </a:prstGeom>
        </p:spPr>
      </p:pic>
      <p:pic>
        <p:nvPicPr>
          <p:cNvPr id="17" name="Picture 16">
            <a:extLst>
              <a:ext uri="{FF2B5EF4-FFF2-40B4-BE49-F238E27FC236}">
                <a16:creationId xmlns:a16="http://schemas.microsoft.com/office/drawing/2014/main" id="{DD632244-0716-12CD-B799-691EFDC2BF72}"/>
              </a:ext>
            </a:extLst>
          </p:cNvPr>
          <p:cNvPicPr>
            <a:picLocks noChangeAspect="1"/>
          </p:cNvPicPr>
          <p:nvPr/>
        </p:nvPicPr>
        <p:blipFill>
          <a:blip r:embed="rId3"/>
          <a:stretch>
            <a:fillRect/>
          </a:stretch>
        </p:blipFill>
        <p:spPr>
          <a:xfrm>
            <a:off x="5781673" y="802211"/>
            <a:ext cx="2748516" cy="1699798"/>
          </a:xfrm>
          <a:prstGeom prst="rect">
            <a:avLst/>
          </a:prstGeom>
        </p:spPr>
      </p:pic>
      <p:pic>
        <p:nvPicPr>
          <p:cNvPr id="18" name="Picture 17">
            <a:extLst>
              <a:ext uri="{FF2B5EF4-FFF2-40B4-BE49-F238E27FC236}">
                <a16:creationId xmlns:a16="http://schemas.microsoft.com/office/drawing/2014/main" id="{4B0AF61B-96FC-FDBB-7687-7A2FD0E07A7C}"/>
              </a:ext>
            </a:extLst>
          </p:cNvPr>
          <p:cNvPicPr>
            <a:picLocks noChangeAspect="1"/>
          </p:cNvPicPr>
          <p:nvPr/>
        </p:nvPicPr>
        <p:blipFill>
          <a:blip r:embed="rId4"/>
          <a:stretch>
            <a:fillRect/>
          </a:stretch>
        </p:blipFill>
        <p:spPr>
          <a:xfrm>
            <a:off x="2541588" y="2637780"/>
            <a:ext cx="2447924" cy="1513899"/>
          </a:xfrm>
          <a:prstGeom prst="rect">
            <a:avLst/>
          </a:prstGeom>
        </p:spPr>
      </p:pic>
      <p:pic>
        <p:nvPicPr>
          <p:cNvPr id="19" name="Picture 18">
            <a:extLst>
              <a:ext uri="{FF2B5EF4-FFF2-40B4-BE49-F238E27FC236}">
                <a16:creationId xmlns:a16="http://schemas.microsoft.com/office/drawing/2014/main" id="{9A5A68C5-812B-4C16-4E1C-9EFC65B9EB5C}"/>
              </a:ext>
            </a:extLst>
          </p:cNvPr>
          <p:cNvPicPr>
            <a:picLocks noChangeAspect="1"/>
          </p:cNvPicPr>
          <p:nvPr/>
        </p:nvPicPr>
        <p:blipFill>
          <a:blip r:embed="rId5"/>
          <a:stretch>
            <a:fillRect/>
          </a:stretch>
        </p:blipFill>
        <p:spPr>
          <a:xfrm>
            <a:off x="5794855" y="2518857"/>
            <a:ext cx="2570197" cy="1589518"/>
          </a:xfrm>
          <a:prstGeom prst="rect">
            <a:avLst/>
          </a:prstGeom>
        </p:spPr>
      </p:pic>
    </p:spTree>
    <p:extLst>
      <p:ext uri="{BB962C8B-B14F-4D97-AF65-F5344CB8AC3E}">
        <p14:creationId xmlns:p14="http://schemas.microsoft.com/office/powerpoint/2010/main" val="69797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BA24-37E6-50DB-27CC-914A8C80F878}"/>
              </a:ext>
            </a:extLst>
          </p:cNvPr>
          <p:cNvSpPr>
            <a:spLocks noGrp="1"/>
          </p:cNvSpPr>
          <p:nvPr>
            <p:ph type="title"/>
          </p:nvPr>
        </p:nvSpPr>
        <p:spPr>
          <a:xfrm>
            <a:off x="1073700" y="202424"/>
            <a:ext cx="6996600" cy="1095797"/>
          </a:xfrm>
        </p:spPr>
        <p:txBody>
          <a:bodyPr/>
          <a:lstStyle/>
          <a:p>
            <a:r>
              <a:rPr lang="en-US" dirty="0"/>
              <a:t>Issues Encountered  &amp; </a:t>
            </a:r>
            <a:br>
              <a:rPr lang="en-US" dirty="0"/>
            </a:br>
            <a:r>
              <a:rPr lang="en-US" dirty="0"/>
              <a:t>Possible Ways to Improve Model</a:t>
            </a:r>
          </a:p>
        </p:txBody>
      </p:sp>
      <p:sp>
        <p:nvSpPr>
          <p:cNvPr id="3" name="Text Placeholder 2">
            <a:extLst>
              <a:ext uri="{FF2B5EF4-FFF2-40B4-BE49-F238E27FC236}">
                <a16:creationId xmlns:a16="http://schemas.microsoft.com/office/drawing/2014/main" id="{12483885-C405-2A21-3059-DA01817E11B0}"/>
              </a:ext>
            </a:extLst>
          </p:cNvPr>
          <p:cNvSpPr>
            <a:spLocks noGrp="1"/>
          </p:cNvSpPr>
          <p:nvPr>
            <p:ph type="body" idx="1"/>
          </p:nvPr>
        </p:nvSpPr>
        <p:spPr>
          <a:xfrm>
            <a:off x="960811" y="1298221"/>
            <a:ext cx="7415544" cy="3096194"/>
          </a:xfrm>
        </p:spPr>
        <p:txBody>
          <a:bodyPr/>
          <a:lstStyle/>
          <a:p>
            <a:r>
              <a:rPr lang="en-US" sz="1800" dirty="0"/>
              <a:t>Issues encountered</a:t>
            </a:r>
            <a:endParaRPr lang="en-US" sz="1600" dirty="0"/>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Lots of low or zero data</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Not enough time series data – only 13 years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Trying to predict on stroke – high numbers and sub </a:t>
            </a:r>
            <a:r>
              <a:rPr lang="en-US" sz="1600" dirty="0" err="1">
                <a:solidFill>
                  <a:schemeClr val="bg1">
                    <a:lumMod val="50000"/>
                  </a:schemeClr>
                </a:solidFill>
              </a:rPr>
              <a:t>arach</a:t>
            </a:r>
            <a:r>
              <a:rPr lang="en-US" sz="1600" dirty="0">
                <a:solidFill>
                  <a:schemeClr val="bg1">
                    <a:lumMod val="50000"/>
                  </a:schemeClr>
                </a:solidFill>
              </a:rPr>
              <a:t> – low numbers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Covid years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Insignificance of year in models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Test train split – not possible</a:t>
            </a:r>
            <a:endParaRPr lang="en-US" dirty="0"/>
          </a:p>
          <a:p>
            <a:r>
              <a:rPr lang="en-US" sz="1800" dirty="0"/>
              <a:t>Potential improvements </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Split data into high and low mortality rates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islands together</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emergency and transfer admission types</a:t>
            </a:r>
            <a:endParaRPr lang="en-US" sz="1800" dirty="0"/>
          </a:p>
        </p:txBody>
      </p:sp>
      <p:sp>
        <p:nvSpPr>
          <p:cNvPr id="4" name="Text Placeholder 2">
            <a:extLst>
              <a:ext uri="{FF2B5EF4-FFF2-40B4-BE49-F238E27FC236}">
                <a16:creationId xmlns:a16="http://schemas.microsoft.com/office/drawing/2014/main" id="{D9A9AE27-3DA6-1E78-766E-FA68576E8646}"/>
              </a:ext>
            </a:extLst>
          </p:cNvPr>
          <p:cNvSpPr txBox="1">
            <a:spLocks/>
          </p:cNvSpPr>
          <p:nvPr/>
        </p:nvSpPr>
        <p:spPr>
          <a:xfrm>
            <a:off x="5651345" y="1023653"/>
            <a:ext cx="7415544" cy="3096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800" dirty="0"/>
              <a:t>Issues </a:t>
            </a:r>
            <a:r>
              <a:rPr lang="en-US" sz="1600" dirty="0">
                <a:solidFill>
                  <a:schemeClr val="bg1">
                    <a:lumMod val="50000"/>
                  </a:schemeClr>
                </a:solidFill>
              </a:rPr>
              <a:t>Lots of low or zero data</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Is it valid to predict in this way on data outside the range of the model?</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Can only predict the short term</a:t>
            </a:r>
          </a:p>
        </p:txBody>
      </p:sp>
    </p:spTree>
    <p:extLst>
      <p:ext uri="{BB962C8B-B14F-4D97-AF65-F5344CB8AC3E}">
        <p14:creationId xmlns:p14="http://schemas.microsoft.com/office/powerpoint/2010/main" val="1345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968-5061-D85E-2A6A-DD51F51573E9}"/>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5402651-8066-FDA4-A626-E21C1B3F51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724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BA28-C067-85C5-E705-4B67766BBAF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B9C56766-D1F6-CFFF-9A08-D04AB24CEC14}"/>
              </a:ext>
            </a:extLst>
          </p:cNvPr>
          <p:cNvSpPr>
            <a:spLocks noGrp="1"/>
          </p:cNvSpPr>
          <p:nvPr>
            <p:ph type="body" idx="1"/>
          </p:nvPr>
        </p:nvSpPr>
        <p:spPr/>
        <p:txBody>
          <a:bodyPr/>
          <a:lstStyle/>
          <a:p>
            <a:r>
              <a:rPr lang="en-US" dirty="0"/>
              <a:t>Relate rates to deprivation levels in certain areas</a:t>
            </a:r>
          </a:p>
          <a:p>
            <a:r>
              <a:rPr lang="en-US" dirty="0"/>
              <a:t>Investigate stroke risk factors</a:t>
            </a:r>
          </a:p>
          <a:p>
            <a:r>
              <a:rPr lang="en-US" dirty="0"/>
              <a:t>Neural networks</a:t>
            </a:r>
          </a:p>
          <a:p>
            <a:endParaRPr lang="en-US" dirty="0"/>
          </a:p>
        </p:txBody>
      </p:sp>
    </p:spTree>
    <p:extLst>
      <p:ext uri="{BB962C8B-B14F-4D97-AF65-F5344CB8AC3E}">
        <p14:creationId xmlns:p14="http://schemas.microsoft.com/office/powerpoint/2010/main" val="108448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9A8-D70E-6EE5-5A10-FCAD177783E4}"/>
              </a:ext>
            </a:extLst>
          </p:cNvPr>
          <p:cNvSpPr>
            <a:spLocks noGrp="1"/>
          </p:cNvSpPr>
          <p:nvPr>
            <p:ph type="title"/>
          </p:nvPr>
        </p:nvSpPr>
        <p:spPr/>
        <p:txBody>
          <a:bodyPr/>
          <a:lstStyle/>
          <a:p>
            <a:r>
              <a:rPr lang="en-US" dirty="0"/>
              <a:t>Appendix 1 – Model Information</a:t>
            </a:r>
          </a:p>
        </p:txBody>
      </p:sp>
      <p:sp>
        <p:nvSpPr>
          <p:cNvPr id="3" name="Text Placeholder 2">
            <a:extLst>
              <a:ext uri="{FF2B5EF4-FFF2-40B4-BE49-F238E27FC236}">
                <a16:creationId xmlns:a16="http://schemas.microsoft.com/office/drawing/2014/main" id="{315793EB-D673-2740-7F59-75853F063A70}"/>
              </a:ext>
            </a:extLst>
          </p:cNvPr>
          <p:cNvSpPr>
            <a:spLocks noGrp="1"/>
          </p:cNvSpPr>
          <p:nvPr>
            <p:ph type="body" idx="1"/>
          </p:nvPr>
        </p:nvSpPr>
        <p:spPr/>
        <p:txBody>
          <a:bodyPr/>
          <a:lstStyle/>
          <a:p>
            <a:r>
              <a:rPr lang="en-US" dirty="0"/>
              <a:t>Test-train split – didn’t do because of the nature of the data – only have one row per year per “category”. Tried holding back later years but predictions were bad because of covid effects.</a:t>
            </a:r>
          </a:p>
          <a:p>
            <a:r>
              <a:rPr lang="en-US" dirty="0"/>
              <a:t>What if we train model on years before covid – up to 2019?</a:t>
            </a:r>
          </a:p>
          <a:p>
            <a:r>
              <a:rPr lang="en-US" dirty="0"/>
              <a:t>Logged discharge and deaths</a:t>
            </a:r>
          </a:p>
          <a:p>
            <a:r>
              <a:rPr lang="en-US" dirty="0" err="1"/>
              <a:t>glmulti</a:t>
            </a:r>
            <a:r>
              <a:rPr lang="en-US" dirty="0"/>
              <a:t> - </a:t>
            </a:r>
          </a:p>
          <a:p>
            <a:endParaRPr lang="en-US" dirty="0"/>
          </a:p>
        </p:txBody>
      </p:sp>
    </p:spTree>
    <p:extLst>
      <p:ext uri="{BB962C8B-B14F-4D97-AF65-F5344CB8AC3E}">
        <p14:creationId xmlns:p14="http://schemas.microsoft.com/office/powerpoint/2010/main" val="393147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030B-51A5-49B9-9368-094613BCE499}"/>
              </a:ext>
            </a:extLst>
          </p:cNvPr>
          <p:cNvSpPr>
            <a:spLocks noGrp="1"/>
          </p:cNvSpPr>
          <p:nvPr>
            <p:ph type="title"/>
          </p:nvPr>
        </p:nvSpPr>
        <p:spPr/>
        <p:txBody>
          <a:bodyPr/>
          <a:lstStyle/>
          <a:p>
            <a:r>
              <a:rPr lang="en-US" dirty="0"/>
              <a:t>Appendix 2 – R</a:t>
            </a:r>
            <a:r>
              <a:rPr lang="en-US" baseline="30000" dirty="0"/>
              <a:t>2</a:t>
            </a:r>
            <a:r>
              <a:rPr lang="en-US" dirty="0"/>
              <a:t> in CVD Field</a:t>
            </a:r>
          </a:p>
        </p:txBody>
      </p:sp>
      <p:sp>
        <p:nvSpPr>
          <p:cNvPr id="3" name="Text Placeholder 2">
            <a:extLst>
              <a:ext uri="{FF2B5EF4-FFF2-40B4-BE49-F238E27FC236}">
                <a16:creationId xmlns:a16="http://schemas.microsoft.com/office/drawing/2014/main" id="{01E82250-64D3-3BD6-82B9-95C18FD59B42}"/>
              </a:ext>
            </a:extLst>
          </p:cNvPr>
          <p:cNvSpPr>
            <a:spLocks noGrp="1"/>
          </p:cNvSpPr>
          <p:nvPr>
            <p:ph type="body" idx="1"/>
          </p:nvPr>
        </p:nvSpPr>
        <p:spPr/>
        <p:txBody>
          <a:bodyPr>
            <a:normAutofit fontScale="32500" lnSpcReduction="20000"/>
          </a:bodyPr>
          <a:lstStyle/>
          <a:p>
            <a:r>
              <a:rPr lang="en-GB" u="sng" dirty="0">
                <a:hlinkClick r:id="rId2">
                  <a:extLst>
                    <a:ext uri="{A12FA001-AC4F-418D-AE19-62706E023703}">
                      <ahyp:hlinkClr xmlns:ahyp="http://schemas.microsoft.com/office/drawing/2018/hyperlinkcolor" val="tx"/>
                    </a:ext>
                  </a:extLst>
                </a:hlinkClick>
              </a:rPr>
              <a:t>https://quantifyinghealth.com/r-squared-study/</a:t>
            </a:r>
            <a:endParaRPr lang="en-GB" dirty="0"/>
          </a:p>
          <a:p>
            <a:r>
              <a:rPr lang="en-GB" dirty="0" err="1"/>
              <a:t>analyzed</a:t>
            </a:r>
            <a:r>
              <a:rPr lang="en-GB" dirty="0"/>
              <a:t> the content of 43,110 randomly chosen research papers from PubMed to learn more about R-squared.</a:t>
            </a:r>
          </a:p>
          <a:p>
            <a:r>
              <a:rPr lang="en-GB" b="1" dirty="0"/>
              <a:t>The average value of R-squared in medical research is 0.499</a:t>
            </a:r>
            <a:r>
              <a:rPr lang="en-GB" dirty="0"/>
              <a:t>, which means that the average linear regression model explains 49.9% of the outcome variance.</a:t>
            </a:r>
          </a:p>
          <a:p>
            <a:br>
              <a:rPr lang="en-GB" dirty="0"/>
            </a:br>
            <a:endParaRPr lang="en-GB" dirty="0"/>
          </a:p>
          <a:p>
            <a:r>
              <a:rPr lang="en-GB" i="1" dirty="0"/>
              <a:t>In typical applications in biology, psychology, marketing, and other domains, we would expect only a very small proportion of the variance in the response to be explained by the predictor, and an R2 value well below 0.1 might be more realistic!</a:t>
            </a:r>
            <a:endParaRPr lang="en-GB" dirty="0"/>
          </a:p>
          <a:p>
            <a:r>
              <a:rPr lang="en-GB" i="1" dirty="0"/>
              <a:t>An Introduction to Statistical Learning by Gareth James et al.</a:t>
            </a:r>
            <a:endParaRPr lang="en-GB" dirty="0"/>
          </a:p>
          <a:p>
            <a:br>
              <a:rPr lang="en-GB" dirty="0"/>
            </a:br>
            <a:endParaRPr lang="en-GB" dirty="0"/>
          </a:p>
          <a:p>
            <a:r>
              <a:rPr lang="en-GB" i="1"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r>
              <a:rPr lang="en-GB" dirty="0"/>
              <a:t>Any study that attempts to predict human </a:t>
            </a:r>
            <a:r>
              <a:rPr lang="en-GB" dirty="0" err="1"/>
              <a:t>behavior</a:t>
            </a:r>
            <a:r>
              <a:rPr lang="en-GB" dirty="0"/>
              <a:t> will tend to have R-squared values less than 50%. </a:t>
            </a:r>
          </a:p>
          <a:p>
            <a:br>
              <a:rPr lang="en-GB" dirty="0"/>
            </a:br>
            <a:endParaRPr lang="en-GB" dirty="0"/>
          </a:p>
          <a:p>
            <a:r>
              <a:rPr lang="en-GB" dirty="0"/>
              <a:t>However, if you </a:t>
            </a:r>
            <a:r>
              <a:rPr lang="en-GB" dirty="0" err="1"/>
              <a:t>analyze</a:t>
            </a:r>
            <a:r>
              <a:rPr lang="en-GB" dirty="0"/>
              <a:t> a physical process and have very good measurements, you might expect R-squared values over 90%. </a:t>
            </a:r>
          </a:p>
          <a:p>
            <a:br>
              <a:rPr lang="en-GB" dirty="0"/>
            </a:br>
            <a:endParaRPr lang="en-GB" dirty="0"/>
          </a:p>
          <a:p>
            <a:r>
              <a:rPr lang="en-GB" dirty="0"/>
              <a:t>Use prediction intervals to access precision</a:t>
            </a:r>
          </a:p>
          <a:p>
            <a:r>
              <a:rPr lang="en-GB"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endParaRPr lang="en-US" dirty="0"/>
          </a:p>
        </p:txBody>
      </p:sp>
    </p:spTree>
    <p:extLst>
      <p:ext uri="{BB962C8B-B14F-4D97-AF65-F5344CB8AC3E}">
        <p14:creationId xmlns:p14="http://schemas.microsoft.com/office/powerpoint/2010/main" val="216403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Cerebrovascular Disease</a:t>
            </a:r>
            <a:endParaRPr sz="3200" dirty="0">
              <a:solidFill>
                <a:schemeClr val="accent2"/>
              </a:solidFill>
            </a:endParaRPr>
          </a:p>
        </p:txBody>
      </p:sp>
      <p:sp>
        <p:nvSpPr>
          <p:cNvPr id="500" name="Google Shape;500;p18"/>
          <p:cNvSpPr txBox="1">
            <a:spLocks noGrp="1"/>
          </p:cNvSpPr>
          <p:nvPr>
            <p:ph type="body" idx="1"/>
          </p:nvPr>
        </p:nvSpPr>
        <p:spPr>
          <a:xfrm>
            <a:off x="344330" y="1062446"/>
            <a:ext cx="6544150" cy="3387634"/>
          </a:xfrm>
          <a:prstGeom prst="rect">
            <a:avLst/>
          </a:prstGeom>
        </p:spPr>
        <p:txBody>
          <a:bodyPr spcFirstLastPara="1" wrap="square" lIns="91425" tIns="91425" rIns="91425" bIns="91425" anchor="t" anchorCtr="0">
            <a:normAutofit/>
          </a:bodyPr>
          <a:lstStyle/>
          <a:p>
            <a:r>
              <a:rPr lang="en-US" sz="1800" dirty="0"/>
              <a:t>CVD - problems </a:t>
            </a:r>
            <a:r>
              <a:rPr lang="en-GB" sz="1800" dirty="0">
                <a:effectLst/>
              </a:rPr>
              <a:t>with the blood vessels supplying the brain</a:t>
            </a:r>
          </a:p>
          <a:p>
            <a:r>
              <a:rPr lang="en-US" sz="1800" dirty="0"/>
              <a:t>Four types of CVD in the PHS Data</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Stroke</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 area of brain is deprived of blood supply because of a blockage </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Transient ischaemic attach (TIA)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“mini-stroke”, symptoms generally last less than 24 hours</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Subarachnoid haemorrhage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rupture of a blood vessel beneath the membrane covering the brain (type of brain haemorrhage)</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latin typeface="Source Sans Pro" panose="020B0503030403020204" pitchFamily="34" charset="0"/>
                <a:ea typeface="Source Sans Pro" panose="020B0503030403020204" pitchFamily="34" charset="0"/>
              </a:rPr>
              <a:t>Other CVD </a:t>
            </a:r>
            <a:r>
              <a:rPr lang="en-GB" sz="1600" dirty="0">
                <a:solidFill>
                  <a:schemeClr val="bg1">
                    <a:lumMod val="50000"/>
                  </a:schemeClr>
                </a:solidFill>
                <a:latin typeface="Source Sans Pro" panose="020B0503030403020204" pitchFamily="34" charset="0"/>
                <a:ea typeface="Source Sans Pro" panose="020B0503030403020204" pitchFamily="34" charset="0"/>
              </a:rPr>
              <a:t>– incidences which don’t fall into above categories</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grpSp>
        <p:nvGrpSpPr>
          <p:cNvPr id="2" name="Group 1">
            <a:extLst>
              <a:ext uri="{FF2B5EF4-FFF2-40B4-BE49-F238E27FC236}">
                <a16:creationId xmlns:a16="http://schemas.microsoft.com/office/drawing/2014/main" id="{E416DE48-05A8-18D1-C6ED-044409023EA2}"/>
              </a:ext>
            </a:extLst>
          </p:cNvPr>
          <p:cNvGrpSpPr/>
          <p:nvPr/>
        </p:nvGrpSpPr>
        <p:grpSpPr>
          <a:xfrm>
            <a:off x="6996472" y="876301"/>
            <a:ext cx="1899242" cy="1064191"/>
            <a:chOff x="6996472" y="876301"/>
            <a:chExt cx="1899242" cy="1064191"/>
          </a:xfrm>
        </p:grpSpPr>
        <p:pic>
          <p:nvPicPr>
            <p:cNvPr id="3" name="Picture 2">
              <a:extLst>
                <a:ext uri="{FF2B5EF4-FFF2-40B4-BE49-F238E27FC236}">
                  <a16:creationId xmlns:a16="http://schemas.microsoft.com/office/drawing/2014/main" id="{BB21EB36-CADA-3A60-7906-877B0F62A2AC}"/>
                </a:ext>
              </a:extLst>
            </p:cNvPr>
            <p:cNvPicPr>
              <a:picLocks noChangeAspect="1"/>
            </p:cNvPicPr>
            <p:nvPr/>
          </p:nvPicPr>
          <p:blipFill>
            <a:blip r:embed="rId3"/>
            <a:stretch>
              <a:fillRect/>
            </a:stretch>
          </p:blipFill>
          <p:spPr>
            <a:xfrm>
              <a:off x="6996472" y="876301"/>
              <a:ext cx="1863633" cy="1064191"/>
            </a:xfrm>
            <a:prstGeom prst="rect">
              <a:avLst/>
            </a:prstGeom>
          </p:spPr>
        </p:pic>
        <p:sp>
          <p:nvSpPr>
            <p:cNvPr id="4" name="TextBox 2">
              <a:extLst>
                <a:ext uri="{FF2B5EF4-FFF2-40B4-BE49-F238E27FC236}">
                  <a16:creationId xmlns:a16="http://schemas.microsoft.com/office/drawing/2014/main" id="{B479AD48-EC85-C7FA-37B0-7CEEC271A222}"/>
                </a:ext>
              </a:extLst>
            </p:cNvPr>
            <p:cNvSpPr txBox="1"/>
            <p:nvPr/>
          </p:nvSpPr>
          <p:spPr>
            <a:xfrm>
              <a:off x="7964027" y="1565243"/>
              <a:ext cx="931687"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rPr>
                <a:t>Blood clot</a:t>
              </a:r>
            </a:p>
          </p:txBody>
        </p:sp>
      </p:grpSp>
      <p:grpSp>
        <p:nvGrpSpPr>
          <p:cNvPr id="10" name="Group 9">
            <a:extLst>
              <a:ext uri="{FF2B5EF4-FFF2-40B4-BE49-F238E27FC236}">
                <a16:creationId xmlns:a16="http://schemas.microsoft.com/office/drawing/2014/main" id="{DF484EDD-8C18-3142-3754-DD380A4306AE}"/>
              </a:ext>
            </a:extLst>
          </p:cNvPr>
          <p:cNvGrpSpPr/>
          <p:nvPr/>
        </p:nvGrpSpPr>
        <p:grpSpPr>
          <a:xfrm>
            <a:off x="6996472" y="2021837"/>
            <a:ext cx="1863633" cy="1123116"/>
            <a:chOff x="6996472" y="2021837"/>
            <a:chExt cx="1863633" cy="1123116"/>
          </a:xfrm>
        </p:grpSpPr>
        <p:pic>
          <p:nvPicPr>
            <p:cNvPr id="5" name="Picture 4" descr="Diagram&#10;&#10;Description automatically generated with medium confidence">
              <a:extLst>
                <a:ext uri="{FF2B5EF4-FFF2-40B4-BE49-F238E27FC236}">
                  <a16:creationId xmlns:a16="http://schemas.microsoft.com/office/drawing/2014/main" id="{3F17EBB0-59F9-0988-6D07-2C08B0C89908}"/>
                </a:ext>
              </a:extLst>
            </p:cNvPr>
            <p:cNvPicPr>
              <a:picLocks noChangeAspect="1"/>
            </p:cNvPicPr>
            <p:nvPr/>
          </p:nvPicPr>
          <p:blipFill>
            <a:blip r:embed="rId4"/>
            <a:stretch>
              <a:fillRect/>
            </a:stretch>
          </p:blipFill>
          <p:spPr>
            <a:xfrm>
              <a:off x="6996472" y="2021837"/>
              <a:ext cx="1863633" cy="1123116"/>
            </a:xfrm>
            <a:prstGeom prst="rect">
              <a:avLst/>
            </a:prstGeom>
          </p:spPr>
        </p:pic>
        <p:sp>
          <p:nvSpPr>
            <p:cNvPr id="6" name="TextBox 5">
              <a:extLst>
                <a:ext uri="{FF2B5EF4-FFF2-40B4-BE49-F238E27FC236}">
                  <a16:creationId xmlns:a16="http://schemas.microsoft.com/office/drawing/2014/main" id="{71EEF6C1-266B-9835-CB4F-4E713F1A7C46}"/>
                </a:ext>
              </a:extLst>
            </p:cNvPr>
            <p:cNvSpPr txBox="1"/>
            <p:nvPr/>
          </p:nvSpPr>
          <p:spPr>
            <a:xfrm>
              <a:off x="8008260" y="2683288"/>
              <a:ext cx="851845" cy="461665"/>
            </a:xfrm>
            <a:prstGeom prst="rect">
              <a:avLst/>
            </a:prstGeom>
            <a:noFill/>
          </p:spPr>
          <p:txBody>
            <a:bodyPr wrap="square" rtlCol="0">
              <a:spAutoFit/>
            </a:bodyPr>
            <a:lstStyle/>
            <a:p>
              <a:pPr algn="ctr"/>
              <a:r>
                <a:rPr lang="en-US" sz="1200" b="1" dirty="0">
                  <a:solidFill>
                    <a:schemeClr val="bg1">
                      <a:lumMod val="50000"/>
                    </a:schemeClr>
                  </a:solidFill>
                </a:rPr>
                <a:t>Fatty deposits</a:t>
              </a:r>
            </a:p>
          </p:txBody>
        </p:sp>
      </p:grpSp>
      <p:grpSp>
        <p:nvGrpSpPr>
          <p:cNvPr id="9" name="Group 8">
            <a:extLst>
              <a:ext uri="{FF2B5EF4-FFF2-40B4-BE49-F238E27FC236}">
                <a16:creationId xmlns:a16="http://schemas.microsoft.com/office/drawing/2014/main" id="{EC3F330F-4C78-8E72-9FB8-062FDE3CDB47}"/>
              </a:ext>
            </a:extLst>
          </p:cNvPr>
          <p:cNvGrpSpPr/>
          <p:nvPr/>
        </p:nvGrpSpPr>
        <p:grpSpPr>
          <a:xfrm>
            <a:off x="6996472" y="3269170"/>
            <a:ext cx="1971626" cy="1169443"/>
            <a:chOff x="6996472" y="3269170"/>
            <a:chExt cx="1971626" cy="1169443"/>
          </a:xfrm>
        </p:grpSpPr>
        <p:pic>
          <p:nvPicPr>
            <p:cNvPr id="7" name="Picture 6" descr="A picture containing text, businesscard, vector graphics&#10;&#10;Description automatically generated">
              <a:extLst>
                <a:ext uri="{FF2B5EF4-FFF2-40B4-BE49-F238E27FC236}">
                  <a16:creationId xmlns:a16="http://schemas.microsoft.com/office/drawing/2014/main" id="{7F98161E-F558-DDED-7C57-0ED3166F0F2E}"/>
                </a:ext>
              </a:extLst>
            </p:cNvPr>
            <p:cNvPicPr>
              <a:picLocks noChangeAspect="1"/>
            </p:cNvPicPr>
            <p:nvPr/>
          </p:nvPicPr>
          <p:blipFill>
            <a:blip r:embed="rId5"/>
            <a:stretch>
              <a:fillRect/>
            </a:stretch>
          </p:blipFill>
          <p:spPr>
            <a:xfrm>
              <a:off x="6996472" y="3269170"/>
              <a:ext cx="1863633" cy="1169443"/>
            </a:xfrm>
            <a:prstGeom prst="rect">
              <a:avLst/>
            </a:prstGeom>
          </p:spPr>
        </p:pic>
        <p:sp>
          <p:nvSpPr>
            <p:cNvPr id="8" name="TextBox 7">
              <a:extLst>
                <a:ext uri="{FF2B5EF4-FFF2-40B4-BE49-F238E27FC236}">
                  <a16:creationId xmlns:a16="http://schemas.microsoft.com/office/drawing/2014/main" id="{2117C044-2747-1802-E149-3519DAB8EF86}"/>
                </a:ext>
              </a:extLst>
            </p:cNvPr>
            <p:cNvSpPr txBox="1"/>
            <p:nvPr/>
          </p:nvSpPr>
          <p:spPr>
            <a:xfrm>
              <a:off x="7772928" y="4083169"/>
              <a:ext cx="1195170" cy="276999"/>
            </a:xfrm>
            <a:prstGeom prst="rect">
              <a:avLst/>
            </a:prstGeom>
            <a:noFill/>
          </p:spPr>
          <p:txBody>
            <a:bodyPr wrap="square" rtlCol="0">
              <a:spAutoFit/>
            </a:bodyPr>
            <a:lstStyle/>
            <a:p>
              <a:r>
                <a:rPr lang="en-US" sz="1200" b="1" dirty="0" err="1">
                  <a:solidFill>
                    <a:schemeClr val="bg1">
                      <a:lumMod val="50000"/>
                    </a:schemeClr>
                  </a:solidFill>
                </a:rPr>
                <a:t>Haemorrhage</a:t>
              </a:r>
              <a:endParaRPr lang="en-US" sz="1200" b="1" dirty="0">
                <a:solidFill>
                  <a:schemeClr val="bg1">
                    <a:lumMod val="50000"/>
                  </a:schemeClr>
                </a:solidFill>
              </a:endParaRPr>
            </a:p>
          </p:txBody>
        </p:sp>
      </p:grpSp>
    </p:spTree>
    <p:extLst>
      <p:ext uri="{BB962C8B-B14F-4D97-AF65-F5344CB8AC3E}">
        <p14:creationId xmlns:p14="http://schemas.microsoft.com/office/powerpoint/2010/main" val="3622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C2CF-F74F-3A3B-7816-4BE70766CAA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A7EF15-7082-AFC0-47D8-1BEABA88F630}"/>
              </a:ext>
            </a:extLst>
          </p:cNvPr>
          <p:cNvPicPr>
            <a:picLocks noChangeAspect="1"/>
          </p:cNvPicPr>
          <p:nvPr/>
        </p:nvPicPr>
        <p:blipFill>
          <a:blip r:embed="rId3"/>
          <a:stretch>
            <a:fillRect/>
          </a:stretch>
        </p:blipFill>
        <p:spPr>
          <a:xfrm>
            <a:off x="442840" y="1496265"/>
            <a:ext cx="4129160" cy="2552691"/>
          </a:xfrm>
          <a:prstGeom prst="rect">
            <a:avLst/>
          </a:prstGeom>
        </p:spPr>
      </p:pic>
      <p:pic>
        <p:nvPicPr>
          <p:cNvPr id="5" name="Picture 4">
            <a:extLst>
              <a:ext uri="{FF2B5EF4-FFF2-40B4-BE49-F238E27FC236}">
                <a16:creationId xmlns:a16="http://schemas.microsoft.com/office/drawing/2014/main" id="{010FBFBB-DD5F-81B0-C54A-8899B401F9A0}"/>
              </a:ext>
            </a:extLst>
          </p:cNvPr>
          <p:cNvPicPr>
            <a:picLocks noChangeAspect="1"/>
          </p:cNvPicPr>
          <p:nvPr/>
        </p:nvPicPr>
        <p:blipFill>
          <a:blip r:embed="rId4"/>
          <a:stretch>
            <a:fillRect/>
          </a:stretch>
        </p:blipFill>
        <p:spPr>
          <a:xfrm>
            <a:off x="4641393" y="1496265"/>
            <a:ext cx="3863214" cy="2388281"/>
          </a:xfrm>
          <a:prstGeom prst="rect">
            <a:avLst/>
          </a:prstGeom>
        </p:spPr>
      </p:pic>
      <p:sp>
        <p:nvSpPr>
          <p:cNvPr id="6" name="Content Placeholder 2">
            <a:extLst>
              <a:ext uri="{FF2B5EF4-FFF2-40B4-BE49-F238E27FC236}">
                <a16:creationId xmlns:a16="http://schemas.microsoft.com/office/drawing/2014/main" id="{0B469FCF-AEC5-E4D1-EBD7-F8E58AC9A4B4}"/>
              </a:ext>
            </a:extLst>
          </p:cNvPr>
          <p:cNvSpPr txBox="1">
            <a:spLocks/>
          </p:cNvSpPr>
          <p:nvPr/>
        </p:nvSpPr>
        <p:spPr>
          <a:xfrm>
            <a:off x="1952731" y="4019310"/>
            <a:ext cx="5770429" cy="892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latin typeface="Source Sans Pro" panose="020B0503030403020204" pitchFamily="34" charset="0"/>
                <a:ea typeface="Source Sans Pro" panose="020B0503030403020204" pitchFamily="34" charset="0"/>
              </a:rPr>
              <a:t>What about age and health board – don’t the more deprived health boards have higher numbers.</a:t>
            </a:r>
          </a:p>
        </p:txBody>
      </p:sp>
      <p:sp>
        <p:nvSpPr>
          <p:cNvPr id="7" name="Content Placeholder 2">
            <a:extLst>
              <a:ext uri="{FF2B5EF4-FFF2-40B4-BE49-F238E27FC236}">
                <a16:creationId xmlns:a16="http://schemas.microsoft.com/office/drawing/2014/main" id="{B3EDDBAF-4E1C-190E-848B-029B4A63D2DC}"/>
              </a:ext>
            </a:extLst>
          </p:cNvPr>
          <p:cNvSpPr txBox="1">
            <a:spLocks/>
          </p:cNvSpPr>
          <p:nvPr/>
        </p:nvSpPr>
        <p:spPr>
          <a:xfrm>
            <a:off x="855200" y="757588"/>
            <a:ext cx="7733323" cy="1037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400" dirty="0"/>
              <a:t>Looked at </a:t>
            </a:r>
            <a:r>
              <a:rPr lang="en-US" sz="1400" dirty="0" err="1"/>
              <a:t>dischrages</a:t>
            </a:r>
            <a:r>
              <a:rPr lang="en-US" sz="1400" dirty="0"/>
              <a:t> and deaths by sex and health board but nothing interesting popped up</a:t>
            </a:r>
          </a:p>
          <a:p>
            <a:r>
              <a:rPr lang="en-US" sz="1400" dirty="0"/>
              <a:t>Could do statistics on this – is the increase in borders significant??</a:t>
            </a:r>
          </a:p>
        </p:txBody>
      </p:sp>
    </p:spTree>
    <p:extLst>
      <p:ext uri="{BB962C8B-B14F-4D97-AF65-F5344CB8AC3E}">
        <p14:creationId xmlns:p14="http://schemas.microsoft.com/office/powerpoint/2010/main" val="66491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40D5-8723-A886-B246-6661AE2D7FEB}"/>
              </a:ext>
            </a:extLst>
          </p:cNvPr>
          <p:cNvSpPr>
            <a:spLocks noGrp="1"/>
          </p:cNvSpPr>
          <p:nvPr>
            <p:ph type="title"/>
          </p:nvPr>
        </p:nvSpPr>
        <p:spPr/>
        <p:txBody>
          <a:bodyPr/>
          <a:lstStyle/>
          <a:p>
            <a:r>
              <a:rPr lang="en-US" dirty="0"/>
              <a:t>Mortality by Sex</a:t>
            </a:r>
          </a:p>
        </p:txBody>
      </p:sp>
      <p:sp>
        <p:nvSpPr>
          <p:cNvPr id="3" name="Text Placeholder 2">
            <a:extLst>
              <a:ext uri="{FF2B5EF4-FFF2-40B4-BE49-F238E27FC236}">
                <a16:creationId xmlns:a16="http://schemas.microsoft.com/office/drawing/2014/main" id="{0A49E256-3EC2-83B4-3573-6F594B179111}"/>
              </a:ext>
            </a:extLst>
          </p:cNvPr>
          <p:cNvSpPr>
            <a:spLocks noGrp="1"/>
          </p:cNvSpPr>
          <p:nvPr>
            <p:ph type="body" idx="1"/>
          </p:nvPr>
        </p:nvSpPr>
        <p:spPr>
          <a:xfrm>
            <a:off x="718799" y="914401"/>
            <a:ext cx="6996600" cy="3096194"/>
          </a:xfrm>
        </p:spPr>
        <p:txBody>
          <a:bodyPr/>
          <a:lstStyle/>
          <a:p>
            <a:r>
              <a:rPr lang="en-US" dirty="0"/>
              <a:t>Shows pronounced spike in number of deaths for men in 2020. Not sure if this is interesting enough to spend time on</a:t>
            </a:r>
          </a:p>
          <a:p>
            <a:endParaRPr lang="en-US" dirty="0"/>
          </a:p>
        </p:txBody>
      </p:sp>
      <p:pic>
        <p:nvPicPr>
          <p:cNvPr id="4" name="Picture 3">
            <a:extLst>
              <a:ext uri="{FF2B5EF4-FFF2-40B4-BE49-F238E27FC236}">
                <a16:creationId xmlns:a16="http://schemas.microsoft.com/office/drawing/2014/main" id="{5F8CF739-FBF0-0F0D-749E-E9189F7B7F78}"/>
              </a:ext>
            </a:extLst>
          </p:cNvPr>
          <p:cNvPicPr>
            <a:picLocks noChangeAspect="1"/>
          </p:cNvPicPr>
          <p:nvPr/>
        </p:nvPicPr>
        <p:blipFill>
          <a:blip r:embed="rId2"/>
          <a:stretch>
            <a:fillRect/>
          </a:stretch>
        </p:blipFill>
        <p:spPr>
          <a:xfrm>
            <a:off x="2481943" y="1912424"/>
            <a:ext cx="4024448" cy="2487958"/>
          </a:xfrm>
          <a:prstGeom prst="rect">
            <a:avLst/>
          </a:prstGeom>
        </p:spPr>
      </p:pic>
    </p:spTree>
    <p:extLst>
      <p:ext uri="{BB962C8B-B14F-4D97-AF65-F5344CB8AC3E}">
        <p14:creationId xmlns:p14="http://schemas.microsoft.com/office/powerpoint/2010/main" val="205162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B934-602F-E833-AA2C-1CC917592BD7}"/>
              </a:ext>
            </a:extLst>
          </p:cNvPr>
          <p:cNvSpPr>
            <a:spLocks noGrp="1"/>
          </p:cNvSpPr>
          <p:nvPr>
            <p:ph type="title"/>
          </p:nvPr>
        </p:nvSpPr>
        <p:spPr/>
        <p:txBody>
          <a:bodyPr/>
          <a:lstStyle/>
          <a:p>
            <a:r>
              <a:rPr lang="en-US" dirty="0"/>
              <a:t>Health Board Information</a:t>
            </a:r>
          </a:p>
        </p:txBody>
      </p:sp>
      <p:sp>
        <p:nvSpPr>
          <p:cNvPr id="3" name="Text Placeholder 2">
            <a:extLst>
              <a:ext uri="{FF2B5EF4-FFF2-40B4-BE49-F238E27FC236}">
                <a16:creationId xmlns:a16="http://schemas.microsoft.com/office/drawing/2014/main" id="{D15E8796-C74D-09A1-E9E4-3E0AC592B2EC}"/>
              </a:ext>
            </a:extLst>
          </p:cNvPr>
          <p:cNvSpPr>
            <a:spLocks noGrp="1"/>
          </p:cNvSpPr>
          <p:nvPr>
            <p:ph type="body" idx="1"/>
          </p:nvPr>
        </p:nvSpPr>
        <p:spPr>
          <a:xfrm>
            <a:off x="620531" y="804310"/>
            <a:ext cx="3646670" cy="1132656"/>
          </a:xfrm>
        </p:spPr>
        <p:txBody>
          <a:bodyPr/>
          <a:lstStyle/>
          <a:p>
            <a:r>
              <a:rPr lang="en-US" sz="1600" dirty="0"/>
              <a:t>Glasgow largest at 1,174, 980</a:t>
            </a:r>
          </a:p>
          <a:p>
            <a:r>
              <a:rPr lang="en-US" sz="1600" dirty="0"/>
              <a:t>Orkney smallest at 22,190</a:t>
            </a:r>
          </a:p>
          <a:p>
            <a:r>
              <a:rPr lang="en-US" sz="1600" dirty="0"/>
              <a:t>Orkney is &lt; 2% size of Glasgow</a:t>
            </a:r>
          </a:p>
        </p:txBody>
      </p:sp>
      <p:sp>
        <p:nvSpPr>
          <p:cNvPr id="6" name="Text Placeholder 2">
            <a:extLst>
              <a:ext uri="{FF2B5EF4-FFF2-40B4-BE49-F238E27FC236}">
                <a16:creationId xmlns:a16="http://schemas.microsoft.com/office/drawing/2014/main" id="{D2B72611-ABC8-5095-36F8-9D8664A9D811}"/>
              </a:ext>
            </a:extLst>
          </p:cNvPr>
          <p:cNvSpPr txBox="1">
            <a:spLocks/>
          </p:cNvSpPr>
          <p:nvPr/>
        </p:nvSpPr>
        <p:spPr>
          <a:xfrm>
            <a:off x="4876801" y="786416"/>
            <a:ext cx="3442875" cy="1049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600" dirty="0"/>
              <a:t>More rural areas have higher percentage of over 75s</a:t>
            </a:r>
          </a:p>
        </p:txBody>
      </p:sp>
      <p:sp>
        <p:nvSpPr>
          <p:cNvPr id="7" name="Content Placeholder 2">
            <a:extLst>
              <a:ext uri="{FF2B5EF4-FFF2-40B4-BE49-F238E27FC236}">
                <a16:creationId xmlns:a16="http://schemas.microsoft.com/office/drawing/2014/main" id="{991C21FC-0C5D-0474-D663-55E9D786FAF8}"/>
              </a:ext>
            </a:extLst>
          </p:cNvPr>
          <p:cNvSpPr txBox="1">
            <a:spLocks/>
          </p:cNvSpPr>
          <p:nvPr/>
        </p:nvSpPr>
        <p:spPr>
          <a:xfrm>
            <a:off x="1747491" y="4165365"/>
            <a:ext cx="5649018" cy="3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A176BB"/>
                </a:solidFill>
                <a:latin typeface="Source Sans Pro" panose="020B0503030403020204" pitchFamily="34" charset="0"/>
                <a:ea typeface="Source Sans Pro" panose="020B0503030403020204" pitchFamily="34" charset="0"/>
              </a:rPr>
              <a:t>We are reporting </a:t>
            </a:r>
            <a:r>
              <a:rPr lang="en-GB" sz="1400" b="1" dirty="0">
                <a:solidFill>
                  <a:srgbClr val="A176BB"/>
                </a:solidFill>
                <a:latin typeface="Source Sans Pro" panose="020B0503030403020204" pitchFamily="34" charset="0"/>
                <a:ea typeface="Source Sans Pro" panose="020B0503030403020204" pitchFamily="34" charset="0"/>
              </a:rPr>
              <a:t>EASR values </a:t>
            </a:r>
            <a:r>
              <a:rPr lang="en-GB" sz="1400" dirty="0">
                <a:solidFill>
                  <a:srgbClr val="A176BB"/>
                </a:solidFill>
                <a:latin typeface="Source Sans Pro" panose="020B0503030403020204" pitchFamily="34" charset="0"/>
                <a:ea typeface="Source Sans Pro" panose="020B0503030403020204" pitchFamily="34" charset="0"/>
              </a:rPr>
              <a:t>so these differences are accounted for</a:t>
            </a:r>
          </a:p>
          <a:p>
            <a:endParaRPr lang="en-US" sz="1400" dirty="0">
              <a:solidFill>
                <a:srgbClr val="A176BB"/>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F74C3652-967C-0EF3-EF50-8CD1345591F9}"/>
              </a:ext>
            </a:extLst>
          </p:cNvPr>
          <p:cNvPicPr>
            <a:picLocks noChangeAspect="1"/>
          </p:cNvPicPr>
          <p:nvPr/>
        </p:nvPicPr>
        <p:blipFill>
          <a:blip r:embed="rId2"/>
          <a:stretch>
            <a:fillRect/>
          </a:stretch>
        </p:blipFill>
        <p:spPr>
          <a:xfrm>
            <a:off x="535471" y="2009381"/>
            <a:ext cx="3382923" cy="2092141"/>
          </a:xfrm>
          <a:prstGeom prst="rect">
            <a:avLst/>
          </a:prstGeom>
        </p:spPr>
      </p:pic>
      <p:pic>
        <p:nvPicPr>
          <p:cNvPr id="10" name="Picture 9">
            <a:extLst>
              <a:ext uri="{FF2B5EF4-FFF2-40B4-BE49-F238E27FC236}">
                <a16:creationId xmlns:a16="http://schemas.microsoft.com/office/drawing/2014/main" id="{66FDC84E-16EC-EB38-4327-82192DACC2F9}"/>
              </a:ext>
            </a:extLst>
          </p:cNvPr>
          <p:cNvPicPr>
            <a:picLocks noChangeAspect="1"/>
          </p:cNvPicPr>
          <p:nvPr/>
        </p:nvPicPr>
        <p:blipFill>
          <a:blip r:embed="rId3"/>
          <a:stretch>
            <a:fillRect/>
          </a:stretch>
        </p:blipFill>
        <p:spPr>
          <a:xfrm>
            <a:off x="4667991" y="1979992"/>
            <a:ext cx="3505817" cy="2168144"/>
          </a:xfrm>
          <a:prstGeom prst="rect">
            <a:avLst/>
          </a:prstGeom>
        </p:spPr>
      </p:pic>
    </p:spTree>
    <p:extLst>
      <p:ext uri="{BB962C8B-B14F-4D97-AF65-F5344CB8AC3E}">
        <p14:creationId xmlns:p14="http://schemas.microsoft.com/office/powerpoint/2010/main" val="13132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2" name="TextBox 1">
            <a:extLst>
              <a:ext uri="{FF2B5EF4-FFF2-40B4-BE49-F238E27FC236}">
                <a16:creationId xmlns:a16="http://schemas.microsoft.com/office/drawing/2014/main" id="{83ED51D2-6FFD-538E-09BB-75C5FFF115FD}"/>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3"/>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433154" y="876301"/>
            <a:ext cx="4025635"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GB" dirty="0"/>
              <a:t>Data from PHS Scotland</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Discharges</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Mortality</a:t>
            </a:r>
          </a:p>
          <a:p>
            <a:endParaRPr lang="en-GB" dirty="0"/>
          </a:p>
          <a:p>
            <a:r>
              <a:rPr lang="en-GB" sz="1600" b="1" dirty="0"/>
              <a:t>Raw data </a:t>
            </a:r>
            <a:r>
              <a:rPr lang="en-GB" sz="1600" dirty="0"/>
              <a:t>– number of discharges</a:t>
            </a:r>
          </a:p>
          <a:p>
            <a:r>
              <a:rPr lang="en-GB" sz="1600" b="1" dirty="0"/>
              <a:t>Crude rates </a:t>
            </a:r>
            <a:r>
              <a:rPr lang="en-GB" sz="1600" dirty="0"/>
              <a:t>– discharges per 100,000 population</a:t>
            </a:r>
          </a:p>
          <a:p>
            <a:r>
              <a:rPr lang="en-GB" sz="1600" b="1" dirty="0"/>
              <a:t>EASR</a:t>
            </a:r>
            <a:r>
              <a:rPr lang="en-GB" sz="1600" dirty="0"/>
              <a:t> – discharges adjusted to European Standard Population to account for age and sex differences in different places</a:t>
            </a:r>
          </a:p>
          <a:p>
            <a:endParaRPr lang="en-US" dirty="0"/>
          </a:p>
        </p:txBody>
      </p:sp>
      <p:sp>
        <p:nvSpPr>
          <p:cNvPr id="6" name="TextBox 1">
            <a:extLst>
              <a:ext uri="{FF2B5EF4-FFF2-40B4-BE49-F238E27FC236}">
                <a16:creationId xmlns:a16="http://schemas.microsoft.com/office/drawing/2014/main" id="{10B104BA-889E-63FD-B833-F039C9796F56}"/>
              </a:ext>
            </a:extLst>
          </p:cNvPr>
          <p:cNvSpPr txBox="1"/>
          <p:nvPr/>
        </p:nvSpPr>
        <p:spPr>
          <a:xfrm>
            <a:off x="2923771" y="1438212"/>
            <a:ext cx="2478564"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dirty="0">
                <a:solidFill>
                  <a:schemeClr val="bg1">
                    <a:lumMod val="50000"/>
                  </a:schemeClr>
                </a:solidFill>
                <a:latin typeface="Source Sans Pro" panose="020B0503030403020204" pitchFamily="34" charset="0"/>
                <a:ea typeface="Source Sans Pro" panose="020B0503030403020204" pitchFamily="34" charset="0"/>
              </a:rPr>
              <a:t>Health Board and Council Area</a:t>
            </a:r>
          </a:p>
        </p:txBody>
      </p:sp>
      <p:sp>
        <p:nvSpPr>
          <p:cNvPr id="7" name="TextBox 2">
            <a:extLst>
              <a:ext uri="{FF2B5EF4-FFF2-40B4-BE49-F238E27FC236}">
                <a16:creationId xmlns:a16="http://schemas.microsoft.com/office/drawing/2014/main" id="{8ED064B7-3A85-79C6-3EFC-AD31C8C072D8}"/>
              </a:ext>
            </a:extLst>
          </p:cNvPr>
          <p:cNvSpPr txBox="1"/>
          <p:nvPr/>
        </p:nvSpPr>
        <p:spPr>
          <a:xfrm>
            <a:off x="2494085" y="1180301"/>
            <a:ext cx="729343" cy="132343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4000" dirty="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rPr>
              <a:t>}	</a:t>
            </a:r>
          </a:p>
        </p:txBody>
      </p:sp>
      <p:sp>
        <p:nvSpPr>
          <p:cNvPr id="8" name="TextBox 3">
            <a:extLst>
              <a:ext uri="{FF2B5EF4-FFF2-40B4-BE49-F238E27FC236}">
                <a16:creationId xmlns:a16="http://schemas.microsoft.com/office/drawing/2014/main" id="{71F1B8A8-C540-ABD1-BAC9-1743971FC6F1}"/>
              </a:ext>
            </a:extLst>
          </p:cNvPr>
          <p:cNvSpPr txBox="1"/>
          <p:nvPr/>
        </p:nvSpPr>
        <p:spPr>
          <a:xfrm>
            <a:off x="5700265" y="918647"/>
            <a:ext cx="819455" cy="1938992"/>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000" dirty="0">
                <a:solidFill>
                  <a:schemeClr val="bg1">
                    <a:lumMod val="50000"/>
                  </a:schemeClr>
                </a:solidFill>
                <a:latin typeface="Source Sans Pro" panose="020B0503030403020204" pitchFamily="34" charset="0"/>
                <a:ea typeface="Source Sans Pro" panose="020B0503030403020204" pitchFamily="34" charset="0"/>
              </a:rPr>
              <a:t>2009  </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2018</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2021</a:t>
            </a:r>
          </a:p>
        </p:txBody>
      </p:sp>
      <p:cxnSp>
        <p:nvCxnSpPr>
          <p:cNvPr id="10" name="Straight Arrow Connector 9">
            <a:extLst>
              <a:ext uri="{FF2B5EF4-FFF2-40B4-BE49-F238E27FC236}">
                <a16:creationId xmlns:a16="http://schemas.microsoft.com/office/drawing/2014/main" id="{3AB04F6E-F91E-14FE-ECA2-70F72D1E7BDC}"/>
              </a:ext>
            </a:extLst>
          </p:cNvPr>
          <p:cNvCxnSpPr>
            <a:cxnSpLocks/>
          </p:cNvCxnSpPr>
          <p:nvPr/>
        </p:nvCxnSpPr>
        <p:spPr>
          <a:xfrm>
            <a:off x="6034618" y="1240742"/>
            <a:ext cx="0" cy="55003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0F2396-A37F-207A-93D0-7D0B4809D955}"/>
              </a:ext>
            </a:extLst>
          </p:cNvPr>
          <p:cNvCxnSpPr>
            <a:cxnSpLocks/>
          </p:cNvCxnSpPr>
          <p:nvPr/>
        </p:nvCxnSpPr>
        <p:spPr>
          <a:xfrm>
            <a:off x="6069030" y="2150717"/>
            <a:ext cx="0" cy="35302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Explosion 1 11">
            <a:extLst>
              <a:ext uri="{FF2B5EF4-FFF2-40B4-BE49-F238E27FC236}">
                <a16:creationId xmlns:a16="http://schemas.microsoft.com/office/drawing/2014/main" id="{BC341596-A0B9-72DD-EA7F-2E80FDFF2C67}"/>
              </a:ext>
            </a:extLst>
          </p:cNvPr>
          <p:cNvSpPr/>
          <p:nvPr/>
        </p:nvSpPr>
        <p:spPr>
          <a:xfrm>
            <a:off x="6640587" y="727086"/>
            <a:ext cx="2345873" cy="2037806"/>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latin typeface="Source Sans Pro" panose="020B0503030403020204" pitchFamily="34" charset="0"/>
                <a:ea typeface="Source Sans Pro" panose="020B0503030403020204" pitchFamily="34" charset="0"/>
              </a:rPr>
              <a:t>Includes the “COVID years”!!</a:t>
            </a:r>
          </a:p>
        </p:txBody>
      </p:sp>
      <p:sp>
        <p:nvSpPr>
          <p:cNvPr id="13" name="TextBox 7">
            <a:extLst>
              <a:ext uri="{FF2B5EF4-FFF2-40B4-BE49-F238E27FC236}">
                <a16:creationId xmlns:a16="http://schemas.microsoft.com/office/drawing/2014/main" id="{70003F15-6392-ACF2-F45B-8172DA0AA70A}"/>
              </a:ext>
            </a:extLst>
          </p:cNvPr>
          <p:cNvSpPr txBox="1"/>
          <p:nvPr/>
        </p:nvSpPr>
        <p:spPr>
          <a:xfrm>
            <a:off x="5280999" y="3018990"/>
            <a:ext cx="3435556" cy="1223412"/>
          </a:xfrm>
          <a:prstGeom prst="rect">
            <a:avLst/>
          </a:prstGeom>
          <a:noFill/>
          <a:ln>
            <a:solidFill>
              <a:schemeClr val="bg1">
                <a:lumMod val="65000"/>
              </a:schemeClr>
            </a:solid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050" b="1" dirty="0">
                <a:solidFill>
                  <a:schemeClr val="bg1">
                    <a:lumMod val="50000"/>
                  </a:schemeClr>
                </a:solidFill>
                <a:latin typeface="Source Sans Pro" panose="020B0503030403020204" pitchFamily="34" charset="0"/>
                <a:ea typeface="Source Sans Pro" panose="020B0503030403020204" pitchFamily="34" charset="0"/>
              </a:rPr>
              <a:t>Discharges</a:t>
            </a:r>
          </a:p>
          <a:p>
            <a:r>
              <a:rPr lang="en-US" sz="1050" dirty="0">
                <a:solidFill>
                  <a:schemeClr val="bg1">
                    <a:lumMod val="50000"/>
                  </a:schemeClr>
                </a:solidFill>
                <a:latin typeface="Source Sans Pro" panose="020B0503030403020204" pitchFamily="34" charset="0"/>
                <a:ea typeface="Source Sans Pro" panose="020B0503030403020204" pitchFamily="34" charset="0"/>
              </a:rPr>
              <a:t>Complicated statistic</a:t>
            </a:r>
          </a:p>
          <a:p>
            <a:r>
              <a:rPr lang="en-US" sz="1050" dirty="0">
                <a:solidFill>
                  <a:schemeClr val="bg1">
                    <a:lumMod val="50000"/>
                  </a:schemeClr>
                </a:solidFill>
                <a:latin typeface="Source Sans Pro" panose="020B0503030403020204" pitchFamily="34" charset="0"/>
                <a:ea typeface="Source Sans Pro" panose="020B0503030403020204" pitchFamily="34" charset="0"/>
              </a:rPr>
              <a:t>	</a:t>
            </a:r>
          </a:p>
          <a:p>
            <a:r>
              <a:rPr lang="en-US" sz="1050" dirty="0">
                <a:solidFill>
                  <a:schemeClr val="bg1">
                    <a:lumMod val="50000"/>
                  </a:schemeClr>
                </a:solidFill>
                <a:latin typeface="Source Sans Pro" panose="020B0503030403020204" pitchFamily="34" charset="0"/>
                <a:ea typeface="Source Sans Pro" panose="020B0503030403020204" pitchFamily="34" charset="0"/>
              </a:rPr>
              <a:t>            	less people dying, more being discharged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a:p>
            <a:r>
              <a:rPr lang="en-US" sz="1050" dirty="0">
                <a:solidFill>
                  <a:schemeClr val="bg1">
                    <a:lumMod val="50000"/>
                  </a:schemeClr>
                </a:solidFill>
                <a:latin typeface="Source Sans Pro" panose="020B0503030403020204" pitchFamily="34" charset="0"/>
                <a:ea typeface="Source Sans Pro" panose="020B0503030403020204" pitchFamily="34" charset="0"/>
              </a:rPr>
              <a:t>	more people suffering CVD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14" name="Up Arrow 13">
            <a:extLst>
              <a:ext uri="{FF2B5EF4-FFF2-40B4-BE49-F238E27FC236}">
                <a16:creationId xmlns:a16="http://schemas.microsoft.com/office/drawing/2014/main" id="{935195B0-1642-497F-91A8-2104DDFA2CDE}"/>
              </a:ext>
            </a:extLst>
          </p:cNvPr>
          <p:cNvSpPr/>
          <p:nvPr/>
        </p:nvSpPr>
        <p:spPr>
          <a:xfrm>
            <a:off x="5283422" y="3435244"/>
            <a:ext cx="237825"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5" name="Up Arrow 14">
            <a:extLst>
              <a:ext uri="{FF2B5EF4-FFF2-40B4-BE49-F238E27FC236}">
                <a16:creationId xmlns:a16="http://schemas.microsoft.com/office/drawing/2014/main" id="{013CA21F-17A0-B479-B7B2-4CEEFA1BFAEA}"/>
              </a:ext>
            </a:extLst>
          </p:cNvPr>
          <p:cNvSpPr/>
          <p:nvPr/>
        </p:nvSpPr>
        <p:spPr>
          <a:xfrm>
            <a:off x="5283423" y="3851498"/>
            <a:ext cx="237824"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4" name="Graphic 3" descr="Smiling face with solid fill with solid fill">
            <a:extLst>
              <a:ext uri="{FF2B5EF4-FFF2-40B4-BE49-F238E27FC236}">
                <a16:creationId xmlns:a16="http://schemas.microsoft.com/office/drawing/2014/main" id="{93636F0E-EEDD-DD32-D3DD-5567E6372A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7418" y="3394298"/>
            <a:ext cx="457200" cy="457200"/>
          </a:xfrm>
          <a:prstGeom prst="rect">
            <a:avLst/>
          </a:prstGeom>
        </p:spPr>
      </p:pic>
      <p:pic>
        <p:nvPicPr>
          <p:cNvPr id="16" name="Graphic 15" descr="Sad face with solid fill with solid fill">
            <a:extLst>
              <a:ext uri="{FF2B5EF4-FFF2-40B4-BE49-F238E27FC236}">
                <a16:creationId xmlns:a16="http://schemas.microsoft.com/office/drawing/2014/main" id="{2642ABD9-14F5-BA21-46EB-11E7404934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12271" y="3849724"/>
            <a:ext cx="457200" cy="457200"/>
          </a:xfrm>
          <a:prstGeom prst="rect">
            <a:avLst/>
          </a:prstGeom>
        </p:spPr>
      </p:pic>
      <p:sp>
        <p:nvSpPr>
          <p:cNvPr id="17" name="TextBox 16">
            <a:extLst>
              <a:ext uri="{FF2B5EF4-FFF2-40B4-BE49-F238E27FC236}">
                <a16:creationId xmlns:a16="http://schemas.microsoft.com/office/drawing/2014/main" id="{2FACBC95-90F8-46A0-D5D8-18BE265A6D3D}"/>
              </a:ext>
            </a:extLst>
          </p:cNvPr>
          <p:cNvSpPr txBox="1"/>
          <p:nvPr/>
        </p:nvSpPr>
        <p:spPr>
          <a:xfrm>
            <a:off x="-1561980" y="1969978"/>
            <a:ext cx="5428089" cy="307777"/>
          </a:xfrm>
          <a:prstGeom prst="rect">
            <a:avLst/>
          </a:prstGeom>
          <a:noFill/>
        </p:spPr>
        <p:txBody>
          <a:bodyPr wrap="none" rtlCol="0">
            <a:spAutoFit/>
          </a:bodyPr>
          <a:lstStyle/>
          <a:p>
            <a:r>
              <a:rPr lang="en-US" dirty="0">
                <a:solidFill>
                  <a:srgbClr val="FF0000"/>
                </a:solidFill>
              </a:rPr>
              <a:t>Year vs financial year made it difficult to directly compare datasets</a:t>
            </a:r>
          </a:p>
        </p:txBody>
      </p:sp>
    </p:spTree>
    <p:extLst>
      <p:ext uri="{BB962C8B-B14F-4D97-AF65-F5344CB8AC3E}">
        <p14:creationId xmlns:p14="http://schemas.microsoft.com/office/powerpoint/2010/main" val="951973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F834-396D-13D6-BEA4-DF5929FE8C18}"/>
              </a:ext>
            </a:extLst>
          </p:cNvPr>
          <p:cNvSpPr>
            <a:spLocks noGrp="1"/>
          </p:cNvSpPr>
          <p:nvPr>
            <p:ph type="title"/>
          </p:nvPr>
        </p:nvSpPr>
        <p:spPr/>
        <p:txBody>
          <a:bodyPr/>
          <a:lstStyle/>
          <a:p>
            <a:endParaRPr lang="en-US"/>
          </a:p>
        </p:txBody>
      </p:sp>
      <p:pic>
        <p:nvPicPr>
          <p:cNvPr id="4" name="Picture 2" descr="Three charts that show where the coronavirus death rate is heading">
            <a:extLst>
              <a:ext uri="{FF2B5EF4-FFF2-40B4-BE49-F238E27FC236}">
                <a16:creationId xmlns:a16="http://schemas.microsoft.com/office/drawing/2014/main" id="{1CECD342-7B7C-82F2-337A-E04754FFE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19" y="1114698"/>
            <a:ext cx="4860737" cy="3096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72278F-DB08-FBF4-59B2-5D708104B0A3}"/>
              </a:ext>
            </a:extLst>
          </p:cNvPr>
          <p:cNvSpPr txBox="1"/>
          <p:nvPr/>
        </p:nvSpPr>
        <p:spPr>
          <a:xfrm>
            <a:off x="5669956" y="1663809"/>
            <a:ext cx="3029907" cy="1446550"/>
          </a:xfrm>
          <a:prstGeom prst="rect">
            <a:avLst/>
          </a:prstGeom>
          <a:noFill/>
        </p:spPr>
        <p:txBody>
          <a:bodyPr wrap="square">
            <a:spAutoFit/>
          </a:bodyPr>
          <a:lstStyle/>
          <a:p>
            <a:r>
              <a:rPr lang="en-US" sz="1100" dirty="0"/>
              <a:t>https://</a:t>
            </a:r>
            <a:r>
              <a:rPr lang="en-US" sz="1100" dirty="0" err="1"/>
              <a:t>www.google.com</a:t>
            </a:r>
            <a:r>
              <a:rPr lang="en-US" sz="1100" dirty="0"/>
              <a:t>/</a:t>
            </a:r>
            <a:r>
              <a:rPr lang="en-US" sz="1100" dirty="0" err="1"/>
              <a:t>url?sa</a:t>
            </a:r>
            <a:r>
              <a:rPr lang="en-US" sz="1100" dirty="0"/>
              <a:t>=</a:t>
            </a:r>
            <a:r>
              <a:rPr lang="en-US" sz="1100" dirty="0" err="1"/>
              <a:t>i&amp;url</a:t>
            </a:r>
            <a:r>
              <a:rPr lang="en-US" sz="1100" dirty="0"/>
              <a:t>=https%3A%2F%2Ftheconversation.com%2Fthree-charts-that-show-where-the-coronavirus-death-rate-is-heading-137103&amp;psig=AOvVaw0_3uQRiHl9VkVurSQsCgd8&amp;ust=1676730548894000&amp;source=</a:t>
            </a:r>
            <a:r>
              <a:rPr lang="en-US" sz="1100" dirty="0" err="1"/>
              <a:t>images&amp;cd</a:t>
            </a:r>
            <a:r>
              <a:rPr lang="en-US" sz="1100" dirty="0"/>
              <a:t>=</a:t>
            </a:r>
            <a:r>
              <a:rPr lang="en-US" sz="1100" dirty="0" err="1"/>
              <a:t>vfe&amp;ved</a:t>
            </a:r>
            <a:r>
              <a:rPr lang="en-US" sz="1100" dirty="0"/>
              <a:t>=0CA8QjRxqFwoTCLDm5ZfinP0CFQAAAAAdAAAAABAE</a:t>
            </a:r>
          </a:p>
        </p:txBody>
      </p:sp>
    </p:spTree>
    <p:extLst>
      <p:ext uri="{BB962C8B-B14F-4D97-AF65-F5344CB8AC3E}">
        <p14:creationId xmlns:p14="http://schemas.microsoft.com/office/powerpoint/2010/main" val="41643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in Scotland</a:t>
            </a:r>
            <a:endParaRPr sz="3200" dirty="0">
              <a:solidFill>
                <a:schemeClr val="accent2"/>
              </a:solidFill>
            </a:endParaRPr>
          </a:p>
        </p:txBody>
      </p:sp>
      <p:sp>
        <p:nvSpPr>
          <p:cNvPr id="500" name="Google Shape;500;p18"/>
          <p:cNvSpPr txBox="1">
            <a:spLocks noGrp="1"/>
          </p:cNvSpPr>
          <p:nvPr>
            <p:ph type="body" idx="1"/>
          </p:nvPr>
        </p:nvSpPr>
        <p:spPr>
          <a:xfrm>
            <a:off x="374681" y="1304260"/>
            <a:ext cx="4652972" cy="2869373"/>
          </a:xfrm>
          <a:prstGeom prst="rect">
            <a:avLst/>
          </a:prstGeom>
        </p:spPr>
        <p:txBody>
          <a:bodyPr spcFirstLastPara="1" wrap="square" lIns="91425" tIns="91425" rIns="91425" bIns="91425" anchor="t" anchorCtr="0">
            <a:normAutofit/>
          </a:bodyPr>
          <a:lstStyle/>
          <a:p>
            <a:r>
              <a:rPr lang="en-GB" sz="1800" dirty="0">
                <a:effectLst/>
              </a:rPr>
              <a:t>3826 deaths in Scotland in 2021 where CVD was underlying cause</a:t>
            </a:r>
          </a:p>
          <a:p>
            <a:endParaRPr lang="en-GB" sz="1800" dirty="0">
              <a:effectLst/>
            </a:endParaRPr>
          </a:p>
          <a:p>
            <a:r>
              <a:rPr lang="en-US" sz="1800" dirty="0"/>
              <a:t>130,000 people living in Scotland have survived a stroke or TIA </a:t>
            </a:r>
          </a:p>
          <a:p>
            <a:endParaRPr lang="en-US" sz="1800" dirty="0"/>
          </a:p>
          <a:p>
            <a:r>
              <a:rPr lang="en-US" sz="1800" dirty="0"/>
              <a:t>&gt;50% of stroke survivors are under 75</a:t>
            </a:r>
          </a:p>
        </p:txBody>
      </p:sp>
      <p:pic>
        <p:nvPicPr>
          <p:cNvPr id="5" name="Picture 4">
            <a:extLst>
              <a:ext uri="{FF2B5EF4-FFF2-40B4-BE49-F238E27FC236}">
                <a16:creationId xmlns:a16="http://schemas.microsoft.com/office/drawing/2014/main" id="{63DFFC7C-3E5D-17CC-FD7A-FE77B32A1A82}"/>
              </a:ext>
            </a:extLst>
          </p:cNvPr>
          <p:cNvPicPr>
            <a:picLocks noChangeAspect="1"/>
          </p:cNvPicPr>
          <p:nvPr/>
        </p:nvPicPr>
        <p:blipFill>
          <a:blip r:embed="rId3"/>
          <a:stretch>
            <a:fillRect/>
          </a:stretch>
        </p:blipFill>
        <p:spPr>
          <a:xfrm>
            <a:off x="4836940" y="1370056"/>
            <a:ext cx="3988521" cy="2466668"/>
          </a:xfrm>
          <a:prstGeom prst="rect">
            <a:avLst/>
          </a:prstGeom>
        </p:spPr>
      </p:pic>
      <p:sp>
        <p:nvSpPr>
          <p:cNvPr id="7" name="TextBox 6">
            <a:extLst>
              <a:ext uri="{FF2B5EF4-FFF2-40B4-BE49-F238E27FC236}">
                <a16:creationId xmlns:a16="http://schemas.microsoft.com/office/drawing/2014/main" id="{DD9475FF-3F6C-38AB-F6C3-73FBEA1214E3}"/>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4"/>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Tree>
    <p:extLst>
      <p:ext uri="{BB962C8B-B14F-4D97-AF65-F5344CB8AC3E}">
        <p14:creationId xmlns:p14="http://schemas.microsoft.com/office/powerpoint/2010/main" val="38245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89932" y="2888080"/>
            <a:ext cx="3850039" cy="1653988"/>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b="1" dirty="0"/>
              <a:t>Raw data </a:t>
            </a:r>
            <a:r>
              <a:rPr lang="en-GB" sz="1600" dirty="0"/>
              <a:t>– number of discharges</a:t>
            </a:r>
          </a:p>
          <a:p>
            <a:r>
              <a:rPr lang="en-GB" sz="1600" b="1" dirty="0"/>
              <a:t>Crude rates </a:t>
            </a:r>
            <a:r>
              <a:rPr lang="en-GB" sz="1600" dirty="0"/>
              <a:t>– discharges per 100,000 population</a:t>
            </a:r>
          </a:p>
          <a:p>
            <a:r>
              <a:rPr lang="en-GB" sz="1600" b="1" dirty="0"/>
              <a:t>EASR</a:t>
            </a:r>
            <a:r>
              <a:rPr lang="en-GB" sz="1600" dirty="0"/>
              <a:t> – discharges adjusted to European Standard Population to account for age and sex differences in different places</a:t>
            </a:r>
          </a:p>
          <a:p>
            <a:endParaRPr lang="en-US" dirty="0"/>
          </a:p>
        </p:txBody>
      </p:sp>
      <p:cxnSp>
        <p:nvCxnSpPr>
          <p:cNvPr id="18" name="Straight Arrow Connector 17">
            <a:extLst>
              <a:ext uri="{FF2B5EF4-FFF2-40B4-BE49-F238E27FC236}">
                <a16:creationId xmlns:a16="http://schemas.microsoft.com/office/drawing/2014/main" id="{6CF47EED-9360-8BF1-F5F6-5B5999040BB2}"/>
              </a:ext>
            </a:extLst>
          </p:cNvPr>
          <p:cNvCxnSpPr>
            <a:cxnSpLocks/>
            <a:stCxn id="23" idx="2"/>
            <a:endCxn id="25" idx="0"/>
          </p:cNvCxnSpPr>
          <p:nvPr/>
        </p:nvCxnSpPr>
        <p:spPr>
          <a:xfrm flipH="1">
            <a:off x="445032"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3E798F-BB76-9B91-04D5-D5CEF1E04131}"/>
              </a:ext>
            </a:extLst>
          </p:cNvPr>
          <p:cNvCxnSpPr>
            <a:cxnSpLocks/>
            <a:stCxn id="24" idx="2"/>
            <a:endCxn id="29" idx="0"/>
          </p:cNvCxnSpPr>
          <p:nvPr/>
        </p:nvCxnSpPr>
        <p:spPr>
          <a:xfrm>
            <a:off x="3517820" y="1889258"/>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232CA1-F1B2-FCE8-AFC6-204B5F0876C0}"/>
              </a:ext>
            </a:extLst>
          </p:cNvPr>
          <p:cNvCxnSpPr>
            <a:cxnSpLocks/>
            <a:stCxn id="22" idx="2"/>
            <a:endCxn id="23" idx="0"/>
          </p:cNvCxnSpPr>
          <p:nvPr/>
        </p:nvCxnSpPr>
        <p:spPr>
          <a:xfrm flipH="1">
            <a:off x="1192239" y="1300529"/>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792810-4173-F9A8-2F89-0B381E62D7B2}"/>
              </a:ext>
            </a:extLst>
          </p:cNvPr>
          <p:cNvCxnSpPr>
            <a:cxnSpLocks/>
            <a:stCxn id="22" idx="2"/>
            <a:endCxn id="24" idx="0"/>
          </p:cNvCxnSpPr>
          <p:nvPr/>
        </p:nvCxnSpPr>
        <p:spPr>
          <a:xfrm>
            <a:off x="2351007" y="1300529"/>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55F9838B-96DE-577D-BD95-73ADBF3D6D6A}"/>
              </a:ext>
            </a:extLst>
          </p:cNvPr>
          <p:cNvSpPr/>
          <p:nvPr/>
        </p:nvSpPr>
        <p:spPr>
          <a:xfrm>
            <a:off x="1815056" y="1009643"/>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Discharges</a:t>
            </a:r>
          </a:p>
        </p:txBody>
      </p:sp>
      <p:sp>
        <p:nvSpPr>
          <p:cNvPr id="23" name="Rounded Rectangle 22">
            <a:extLst>
              <a:ext uri="{FF2B5EF4-FFF2-40B4-BE49-F238E27FC236}">
                <a16:creationId xmlns:a16="http://schemas.microsoft.com/office/drawing/2014/main" id="{662BE670-70BD-45C2-F8E5-465AF3823EC4}"/>
              </a:ext>
            </a:extLst>
          </p:cNvPr>
          <p:cNvSpPr/>
          <p:nvPr/>
        </p:nvSpPr>
        <p:spPr>
          <a:xfrm>
            <a:off x="656288"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24" name="Rounded Rectangle 23">
            <a:extLst>
              <a:ext uri="{FF2B5EF4-FFF2-40B4-BE49-F238E27FC236}">
                <a16:creationId xmlns:a16="http://schemas.microsoft.com/office/drawing/2014/main" id="{38A4C804-942B-49F7-16B9-6165E67DE59F}"/>
              </a:ext>
            </a:extLst>
          </p:cNvPr>
          <p:cNvSpPr/>
          <p:nvPr/>
        </p:nvSpPr>
        <p:spPr>
          <a:xfrm>
            <a:off x="2981869"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25" name="Rounded Rectangle 24">
            <a:extLst>
              <a:ext uri="{FF2B5EF4-FFF2-40B4-BE49-F238E27FC236}">
                <a16:creationId xmlns:a16="http://schemas.microsoft.com/office/drawing/2014/main" id="{88CB502F-C413-9A1D-DFF4-046A12B9D02C}"/>
              </a:ext>
            </a:extLst>
          </p:cNvPr>
          <p:cNvSpPr/>
          <p:nvPr/>
        </p:nvSpPr>
        <p:spPr>
          <a:xfrm>
            <a:off x="116076"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6" name="Rounded Rectangle 25">
            <a:extLst>
              <a:ext uri="{FF2B5EF4-FFF2-40B4-BE49-F238E27FC236}">
                <a16:creationId xmlns:a16="http://schemas.microsoft.com/office/drawing/2014/main" id="{9F3BDCE0-5AB7-88BF-61D2-247A1A5AC0F0}"/>
              </a:ext>
            </a:extLst>
          </p:cNvPr>
          <p:cNvSpPr/>
          <p:nvPr/>
        </p:nvSpPr>
        <p:spPr>
          <a:xfrm>
            <a:off x="863283"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27" name="Rounded Rectangle 26">
            <a:extLst>
              <a:ext uri="{FF2B5EF4-FFF2-40B4-BE49-F238E27FC236}">
                <a16:creationId xmlns:a16="http://schemas.microsoft.com/office/drawing/2014/main" id="{5F4EA7C0-D94C-A130-571C-0329AA552A07}"/>
              </a:ext>
            </a:extLst>
          </p:cNvPr>
          <p:cNvSpPr/>
          <p:nvPr/>
        </p:nvSpPr>
        <p:spPr>
          <a:xfrm>
            <a:off x="1610490"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28" name="Rounded Rectangle 27">
            <a:extLst>
              <a:ext uri="{FF2B5EF4-FFF2-40B4-BE49-F238E27FC236}">
                <a16:creationId xmlns:a16="http://schemas.microsoft.com/office/drawing/2014/main" id="{5800875E-6A62-2995-3A6E-AC014D083678}"/>
              </a:ext>
            </a:extLst>
          </p:cNvPr>
          <p:cNvSpPr/>
          <p:nvPr/>
        </p:nvSpPr>
        <p:spPr>
          <a:xfrm>
            <a:off x="2445557"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9" name="Rounded Rectangle 28">
            <a:extLst>
              <a:ext uri="{FF2B5EF4-FFF2-40B4-BE49-F238E27FC236}">
                <a16:creationId xmlns:a16="http://schemas.microsoft.com/office/drawing/2014/main" id="{04CA1517-4ABC-5102-6EF0-A50AF8D2A49C}"/>
              </a:ext>
            </a:extLst>
          </p:cNvPr>
          <p:cNvSpPr/>
          <p:nvPr/>
        </p:nvSpPr>
        <p:spPr>
          <a:xfrm>
            <a:off x="3192764"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30" name="Rounded Rectangle 29">
            <a:extLst>
              <a:ext uri="{FF2B5EF4-FFF2-40B4-BE49-F238E27FC236}">
                <a16:creationId xmlns:a16="http://schemas.microsoft.com/office/drawing/2014/main" id="{15291F8D-F03D-12EC-02FA-E183564326E8}"/>
              </a:ext>
            </a:extLst>
          </p:cNvPr>
          <p:cNvSpPr/>
          <p:nvPr/>
        </p:nvSpPr>
        <p:spPr>
          <a:xfrm>
            <a:off x="3939971"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31" name="Straight Arrow Connector 30">
            <a:extLst>
              <a:ext uri="{FF2B5EF4-FFF2-40B4-BE49-F238E27FC236}">
                <a16:creationId xmlns:a16="http://schemas.microsoft.com/office/drawing/2014/main" id="{838756F7-6222-47EA-2CA3-AC226DB2CB33}"/>
              </a:ext>
            </a:extLst>
          </p:cNvPr>
          <p:cNvCxnSpPr>
            <a:cxnSpLocks/>
            <a:stCxn id="23" idx="2"/>
            <a:endCxn id="26" idx="0"/>
          </p:cNvCxnSpPr>
          <p:nvPr/>
        </p:nvCxnSpPr>
        <p:spPr>
          <a:xfrm>
            <a:off x="1192239" y="1889258"/>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6D57A1-DD13-ABA5-EA06-834F868569E0}"/>
              </a:ext>
            </a:extLst>
          </p:cNvPr>
          <p:cNvCxnSpPr>
            <a:cxnSpLocks/>
            <a:stCxn id="23" idx="2"/>
            <a:endCxn id="27" idx="0"/>
          </p:cNvCxnSpPr>
          <p:nvPr/>
        </p:nvCxnSpPr>
        <p:spPr>
          <a:xfrm>
            <a:off x="1192239"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779888-48A7-E638-6189-3E65D5B1E600}"/>
              </a:ext>
            </a:extLst>
          </p:cNvPr>
          <p:cNvCxnSpPr>
            <a:cxnSpLocks/>
            <a:stCxn id="24" idx="2"/>
            <a:endCxn id="28" idx="0"/>
          </p:cNvCxnSpPr>
          <p:nvPr/>
        </p:nvCxnSpPr>
        <p:spPr>
          <a:xfrm flipH="1">
            <a:off x="2774513" y="1889258"/>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23A8EC-F9EC-D9FF-DA01-515BF1302765}"/>
              </a:ext>
            </a:extLst>
          </p:cNvPr>
          <p:cNvCxnSpPr>
            <a:cxnSpLocks/>
            <a:stCxn id="24" idx="2"/>
            <a:endCxn id="30" idx="0"/>
          </p:cNvCxnSpPr>
          <p:nvPr/>
        </p:nvCxnSpPr>
        <p:spPr>
          <a:xfrm>
            <a:off x="3517820" y="1889258"/>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96A843-0F16-4705-13C2-9683A93926D3}"/>
              </a:ext>
            </a:extLst>
          </p:cNvPr>
          <p:cNvCxnSpPr>
            <a:cxnSpLocks/>
            <a:stCxn id="40" idx="2"/>
            <a:endCxn id="42" idx="0"/>
          </p:cNvCxnSpPr>
          <p:nvPr/>
        </p:nvCxnSpPr>
        <p:spPr>
          <a:xfrm flipH="1">
            <a:off x="4991150"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1BD5D2F-D0B9-67E6-D83F-4E9431A6584B}"/>
              </a:ext>
            </a:extLst>
          </p:cNvPr>
          <p:cNvCxnSpPr>
            <a:cxnSpLocks/>
            <a:stCxn id="41" idx="2"/>
            <a:endCxn id="46" idx="0"/>
          </p:cNvCxnSpPr>
          <p:nvPr/>
        </p:nvCxnSpPr>
        <p:spPr>
          <a:xfrm>
            <a:off x="8063938" y="1890806"/>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93CF514-C7ED-913B-9CB4-25DA696766DC}"/>
              </a:ext>
            </a:extLst>
          </p:cNvPr>
          <p:cNvCxnSpPr>
            <a:cxnSpLocks/>
            <a:stCxn id="39" idx="2"/>
            <a:endCxn id="40" idx="0"/>
          </p:cNvCxnSpPr>
          <p:nvPr/>
        </p:nvCxnSpPr>
        <p:spPr>
          <a:xfrm flipH="1">
            <a:off x="5738357" y="1302077"/>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E7BCE5-206E-33E9-628E-1B80848B1158}"/>
              </a:ext>
            </a:extLst>
          </p:cNvPr>
          <p:cNvCxnSpPr>
            <a:cxnSpLocks/>
            <a:stCxn id="39" idx="2"/>
            <a:endCxn id="41" idx="0"/>
          </p:cNvCxnSpPr>
          <p:nvPr/>
        </p:nvCxnSpPr>
        <p:spPr>
          <a:xfrm>
            <a:off x="6897125" y="1302077"/>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15888AAD-CCF9-B56F-2E9D-DA07A551FC2B}"/>
              </a:ext>
            </a:extLst>
          </p:cNvPr>
          <p:cNvSpPr/>
          <p:nvPr/>
        </p:nvSpPr>
        <p:spPr>
          <a:xfrm>
            <a:off x="6361174" y="1011191"/>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Mortality</a:t>
            </a:r>
          </a:p>
        </p:txBody>
      </p:sp>
      <p:sp>
        <p:nvSpPr>
          <p:cNvPr id="40" name="Rounded Rectangle 39">
            <a:extLst>
              <a:ext uri="{FF2B5EF4-FFF2-40B4-BE49-F238E27FC236}">
                <a16:creationId xmlns:a16="http://schemas.microsoft.com/office/drawing/2014/main" id="{270B117A-C974-C89D-7A82-E061B963F994}"/>
              </a:ext>
            </a:extLst>
          </p:cNvPr>
          <p:cNvSpPr/>
          <p:nvPr/>
        </p:nvSpPr>
        <p:spPr>
          <a:xfrm>
            <a:off x="5202406"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41" name="Rounded Rectangle 40">
            <a:extLst>
              <a:ext uri="{FF2B5EF4-FFF2-40B4-BE49-F238E27FC236}">
                <a16:creationId xmlns:a16="http://schemas.microsoft.com/office/drawing/2014/main" id="{D28E06BB-7C9E-DF04-23D1-A9F462D179AF}"/>
              </a:ext>
            </a:extLst>
          </p:cNvPr>
          <p:cNvSpPr/>
          <p:nvPr/>
        </p:nvSpPr>
        <p:spPr>
          <a:xfrm>
            <a:off x="7527987"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42" name="Rounded Rectangle 41">
            <a:extLst>
              <a:ext uri="{FF2B5EF4-FFF2-40B4-BE49-F238E27FC236}">
                <a16:creationId xmlns:a16="http://schemas.microsoft.com/office/drawing/2014/main" id="{78D0E713-DD2D-02D1-B195-B0C904D6ACDD}"/>
              </a:ext>
            </a:extLst>
          </p:cNvPr>
          <p:cNvSpPr/>
          <p:nvPr/>
        </p:nvSpPr>
        <p:spPr>
          <a:xfrm>
            <a:off x="4662194"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3" name="Rounded Rectangle 42">
            <a:extLst>
              <a:ext uri="{FF2B5EF4-FFF2-40B4-BE49-F238E27FC236}">
                <a16:creationId xmlns:a16="http://schemas.microsoft.com/office/drawing/2014/main" id="{33CDA69E-94E4-3115-0BDD-E7160499F8C4}"/>
              </a:ext>
            </a:extLst>
          </p:cNvPr>
          <p:cNvSpPr/>
          <p:nvPr/>
        </p:nvSpPr>
        <p:spPr>
          <a:xfrm>
            <a:off x="5409401"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4" name="Rounded Rectangle 43">
            <a:extLst>
              <a:ext uri="{FF2B5EF4-FFF2-40B4-BE49-F238E27FC236}">
                <a16:creationId xmlns:a16="http://schemas.microsoft.com/office/drawing/2014/main" id="{970859B1-C922-4B1F-3F85-86FD3C50F3C5}"/>
              </a:ext>
            </a:extLst>
          </p:cNvPr>
          <p:cNvSpPr/>
          <p:nvPr/>
        </p:nvSpPr>
        <p:spPr>
          <a:xfrm>
            <a:off x="6156608"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45" name="Rounded Rectangle 44">
            <a:extLst>
              <a:ext uri="{FF2B5EF4-FFF2-40B4-BE49-F238E27FC236}">
                <a16:creationId xmlns:a16="http://schemas.microsoft.com/office/drawing/2014/main" id="{68D54162-222B-DEDD-1B8A-F6965675610F}"/>
              </a:ext>
            </a:extLst>
          </p:cNvPr>
          <p:cNvSpPr/>
          <p:nvPr/>
        </p:nvSpPr>
        <p:spPr>
          <a:xfrm>
            <a:off x="6991675"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6" name="Rounded Rectangle 45">
            <a:extLst>
              <a:ext uri="{FF2B5EF4-FFF2-40B4-BE49-F238E27FC236}">
                <a16:creationId xmlns:a16="http://schemas.microsoft.com/office/drawing/2014/main" id="{5120A5D7-FE2F-FBE3-E2DD-8732661C8907}"/>
              </a:ext>
            </a:extLst>
          </p:cNvPr>
          <p:cNvSpPr/>
          <p:nvPr/>
        </p:nvSpPr>
        <p:spPr>
          <a:xfrm>
            <a:off x="7738882"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7" name="Rounded Rectangle 46">
            <a:extLst>
              <a:ext uri="{FF2B5EF4-FFF2-40B4-BE49-F238E27FC236}">
                <a16:creationId xmlns:a16="http://schemas.microsoft.com/office/drawing/2014/main" id="{62CBD609-D6F3-D91E-DC29-7EFE9489AC61}"/>
              </a:ext>
            </a:extLst>
          </p:cNvPr>
          <p:cNvSpPr/>
          <p:nvPr/>
        </p:nvSpPr>
        <p:spPr>
          <a:xfrm>
            <a:off x="8486089"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48" name="Straight Arrow Connector 47">
            <a:extLst>
              <a:ext uri="{FF2B5EF4-FFF2-40B4-BE49-F238E27FC236}">
                <a16:creationId xmlns:a16="http://schemas.microsoft.com/office/drawing/2014/main" id="{ED793258-02C9-F580-AD2A-78473D255F5C}"/>
              </a:ext>
            </a:extLst>
          </p:cNvPr>
          <p:cNvCxnSpPr>
            <a:cxnSpLocks/>
            <a:stCxn id="40" idx="2"/>
            <a:endCxn id="43" idx="0"/>
          </p:cNvCxnSpPr>
          <p:nvPr/>
        </p:nvCxnSpPr>
        <p:spPr>
          <a:xfrm>
            <a:off x="5738357" y="1890806"/>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17B68D-6A24-2BA7-0DAD-8231577810DB}"/>
              </a:ext>
            </a:extLst>
          </p:cNvPr>
          <p:cNvCxnSpPr>
            <a:cxnSpLocks/>
            <a:stCxn id="40" idx="2"/>
            <a:endCxn id="44" idx="0"/>
          </p:cNvCxnSpPr>
          <p:nvPr/>
        </p:nvCxnSpPr>
        <p:spPr>
          <a:xfrm>
            <a:off x="5738357"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8AE2E6-BEC1-C648-52A9-EA3E736D0625}"/>
              </a:ext>
            </a:extLst>
          </p:cNvPr>
          <p:cNvCxnSpPr>
            <a:cxnSpLocks/>
            <a:stCxn id="41" idx="2"/>
            <a:endCxn id="45" idx="0"/>
          </p:cNvCxnSpPr>
          <p:nvPr/>
        </p:nvCxnSpPr>
        <p:spPr>
          <a:xfrm flipH="1">
            <a:off x="7320631" y="1890806"/>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A3BBDB-B136-AE83-514C-47DCBB8D98B6}"/>
              </a:ext>
            </a:extLst>
          </p:cNvPr>
          <p:cNvCxnSpPr>
            <a:cxnSpLocks/>
            <a:stCxn id="41" idx="2"/>
            <a:endCxn id="47" idx="0"/>
          </p:cNvCxnSpPr>
          <p:nvPr/>
        </p:nvCxnSpPr>
        <p:spPr>
          <a:xfrm>
            <a:off x="8063938" y="1890806"/>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C90B7444-FB78-19C4-6B17-B3396EC21DBB}"/>
              </a:ext>
            </a:extLst>
          </p:cNvPr>
          <p:cNvSpPr txBox="1">
            <a:spLocks/>
          </p:cNvSpPr>
          <p:nvPr/>
        </p:nvSpPr>
        <p:spPr>
          <a:xfrm>
            <a:off x="4560543" y="2884104"/>
            <a:ext cx="3850039" cy="165398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dirty="0"/>
              <a:t>Year (2009 to 2021)</a:t>
            </a:r>
          </a:p>
          <a:p>
            <a:r>
              <a:rPr lang="en-GB" sz="1600" dirty="0"/>
              <a:t>Age</a:t>
            </a:r>
          </a:p>
          <a:p>
            <a:r>
              <a:rPr lang="en-GB" sz="1600" dirty="0"/>
              <a:t>Sex</a:t>
            </a:r>
          </a:p>
          <a:p>
            <a:r>
              <a:rPr lang="en-GB" sz="1600" dirty="0"/>
              <a:t>Diagnosis</a:t>
            </a:r>
          </a:p>
          <a:p>
            <a:r>
              <a:rPr lang="en-GB" sz="1600" dirty="0"/>
              <a:t>Admission Type (Discharges only)</a:t>
            </a:r>
          </a:p>
          <a:p>
            <a:endParaRPr lang="en-US" dirty="0"/>
          </a:p>
        </p:txBody>
      </p:sp>
    </p:spTree>
    <p:extLst>
      <p:ext uri="{BB962C8B-B14F-4D97-AF65-F5344CB8AC3E}">
        <p14:creationId xmlns:p14="http://schemas.microsoft.com/office/powerpoint/2010/main" val="28359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19"/>
                                        </p:tgtEl>
                                        <p:attrNameLst>
                                          <p:attrName>ppt_x</p:attrName>
                                        </p:attrNameLst>
                                      </p:cBhvr>
                                      <p:tavLst>
                                        <p:tav tm="0">
                                          <p:val>
                                            <p:strVal val="ppt_x"/>
                                          </p:val>
                                        </p:tav>
                                        <p:tav tm="100000">
                                          <p:val>
                                            <p:strVal val="ppt_x"/>
                                          </p:val>
                                        </p:tav>
                                      </p:tavLst>
                                    </p:anim>
                                    <p:anim calcmode="lin" valueType="num">
                                      <p:cBhvr additive="base">
                                        <p:cTn id="81" dur="500"/>
                                        <p:tgtEl>
                                          <p:spTgt spid="19"/>
                                        </p:tgtEl>
                                        <p:attrNameLst>
                                          <p:attrName>ppt_y</p:attrName>
                                        </p:attrNameLst>
                                      </p:cBhvr>
                                      <p:tavLst>
                                        <p:tav tm="0">
                                          <p:val>
                                            <p:strVal val="ppt_y"/>
                                          </p:val>
                                        </p:tav>
                                        <p:tav tm="100000">
                                          <p:val>
                                            <p:strVal val="1+ppt_h/2"/>
                                          </p:val>
                                        </p:tav>
                                      </p:tavLst>
                                    </p:anim>
                                    <p:set>
                                      <p:cBhvr>
                                        <p:cTn id="82" dur="1" fill="hold">
                                          <p:stCondLst>
                                            <p:cond delay="499"/>
                                          </p:stCondLst>
                                        </p:cTn>
                                        <p:tgtEl>
                                          <p:spTgt spid="19"/>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24"/>
                                        </p:tgtEl>
                                        <p:attrNameLst>
                                          <p:attrName>ppt_x</p:attrName>
                                        </p:attrNameLst>
                                      </p:cBhvr>
                                      <p:tavLst>
                                        <p:tav tm="0">
                                          <p:val>
                                            <p:strVal val="ppt_x"/>
                                          </p:val>
                                        </p:tav>
                                        <p:tav tm="100000">
                                          <p:val>
                                            <p:strVal val="ppt_x"/>
                                          </p:val>
                                        </p:tav>
                                      </p:tavLst>
                                    </p:anim>
                                    <p:anim calcmode="lin" valueType="num">
                                      <p:cBhvr additive="base">
                                        <p:cTn id="85" dur="500"/>
                                        <p:tgtEl>
                                          <p:spTgt spid="24"/>
                                        </p:tgtEl>
                                        <p:attrNameLst>
                                          <p:attrName>ppt_y</p:attrName>
                                        </p:attrNameLst>
                                      </p:cBhvr>
                                      <p:tavLst>
                                        <p:tav tm="0">
                                          <p:val>
                                            <p:strVal val="ppt_y"/>
                                          </p:val>
                                        </p:tav>
                                        <p:tav tm="100000">
                                          <p:val>
                                            <p:strVal val="1+ppt_h/2"/>
                                          </p:val>
                                        </p:tav>
                                      </p:tavLst>
                                    </p:anim>
                                    <p:set>
                                      <p:cBhvr>
                                        <p:cTn id="86" dur="1" fill="hold">
                                          <p:stCondLst>
                                            <p:cond delay="499"/>
                                          </p:stCondLst>
                                        </p:cTn>
                                        <p:tgtEl>
                                          <p:spTgt spid="24"/>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28"/>
                                        </p:tgtEl>
                                        <p:attrNameLst>
                                          <p:attrName>ppt_x</p:attrName>
                                        </p:attrNameLst>
                                      </p:cBhvr>
                                      <p:tavLst>
                                        <p:tav tm="0">
                                          <p:val>
                                            <p:strVal val="ppt_x"/>
                                          </p:val>
                                        </p:tav>
                                        <p:tav tm="100000">
                                          <p:val>
                                            <p:strVal val="ppt_x"/>
                                          </p:val>
                                        </p:tav>
                                      </p:tavLst>
                                    </p:anim>
                                    <p:anim calcmode="lin" valueType="num">
                                      <p:cBhvr additive="base">
                                        <p:cTn id="89" dur="500"/>
                                        <p:tgtEl>
                                          <p:spTgt spid="28"/>
                                        </p:tgtEl>
                                        <p:attrNameLst>
                                          <p:attrName>ppt_y</p:attrName>
                                        </p:attrNameLst>
                                      </p:cBhvr>
                                      <p:tavLst>
                                        <p:tav tm="0">
                                          <p:val>
                                            <p:strVal val="ppt_y"/>
                                          </p:val>
                                        </p:tav>
                                        <p:tav tm="100000">
                                          <p:val>
                                            <p:strVal val="1+ppt_h/2"/>
                                          </p:val>
                                        </p:tav>
                                      </p:tavLst>
                                    </p:anim>
                                    <p:set>
                                      <p:cBhvr>
                                        <p:cTn id="90" dur="1" fill="hold">
                                          <p:stCondLst>
                                            <p:cond delay="499"/>
                                          </p:stCondLst>
                                        </p:cTn>
                                        <p:tgtEl>
                                          <p:spTgt spid="28"/>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29"/>
                                        </p:tgtEl>
                                        <p:attrNameLst>
                                          <p:attrName>ppt_x</p:attrName>
                                        </p:attrNameLst>
                                      </p:cBhvr>
                                      <p:tavLst>
                                        <p:tav tm="0">
                                          <p:val>
                                            <p:strVal val="ppt_x"/>
                                          </p:val>
                                        </p:tav>
                                        <p:tav tm="100000">
                                          <p:val>
                                            <p:strVal val="ppt_x"/>
                                          </p:val>
                                        </p:tav>
                                      </p:tavLst>
                                    </p:anim>
                                    <p:anim calcmode="lin" valueType="num">
                                      <p:cBhvr additive="base">
                                        <p:cTn id="93" dur="500"/>
                                        <p:tgtEl>
                                          <p:spTgt spid="29"/>
                                        </p:tgtEl>
                                        <p:attrNameLst>
                                          <p:attrName>ppt_y</p:attrName>
                                        </p:attrNameLst>
                                      </p:cBhvr>
                                      <p:tavLst>
                                        <p:tav tm="0">
                                          <p:val>
                                            <p:strVal val="ppt_y"/>
                                          </p:val>
                                        </p:tav>
                                        <p:tav tm="100000">
                                          <p:val>
                                            <p:strVal val="1+ppt_h/2"/>
                                          </p:val>
                                        </p:tav>
                                      </p:tavLst>
                                    </p:anim>
                                    <p:set>
                                      <p:cBhvr>
                                        <p:cTn id="94" dur="1" fill="hold">
                                          <p:stCondLst>
                                            <p:cond delay="499"/>
                                          </p:stCondLst>
                                        </p:cTn>
                                        <p:tgtEl>
                                          <p:spTgt spid="29"/>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30"/>
                                        </p:tgtEl>
                                        <p:attrNameLst>
                                          <p:attrName>ppt_x</p:attrName>
                                        </p:attrNameLst>
                                      </p:cBhvr>
                                      <p:tavLst>
                                        <p:tav tm="0">
                                          <p:val>
                                            <p:strVal val="ppt_x"/>
                                          </p:val>
                                        </p:tav>
                                        <p:tav tm="100000">
                                          <p:val>
                                            <p:strVal val="ppt_x"/>
                                          </p:val>
                                        </p:tav>
                                      </p:tavLst>
                                    </p:anim>
                                    <p:anim calcmode="lin" valueType="num">
                                      <p:cBhvr additive="base">
                                        <p:cTn id="97" dur="500"/>
                                        <p:tgtEl>
                                          <p:spTgt spid="30"/>
                                        </p:tgtEl>
                                        <p:attrNameLst>
                                          <p:attrName>ppt_y</p:attrName>
                                        </p:attrNameLst>
                                      </p:cBhvr>
                                      <p:tavLst>
                                        <p:tav tm="0">
                                          <p:val>
                                            <p:strVal val="ppt_y"/>
                                          </p:val>
                                        </p:tav>
                                        <p:tav tm="100000">
                                          <p:val>
                                            <p:strVal val="1+ppt_h/2"/>
                                          </p:val>
                                        </p:tav>
                                      </p:tavLst>
                                    </p:anim>
                                    <p:set>
                                      <p:cBhvr>
                                        <p:cTn id="98" dur="1" fill="hold">
                                          <p:stCondLst>
                                            <p:cond delay="499"/>
                                          </p:stCondLst>
                                        </p:cTn>
                                        <p:tgtEl>
                                          <p:spTgt spid="30"/>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33"/>
                                        </p:tgtEl>
                                        <p:attrNameLst>
                                          <p:attrName>ppt_x</p:attrName>
                                        </p:attrNameLst>
                                      </p:cBhvr>
                                      <p:tavLst>
                                        <p:tav tm="0">
                                          <p:val>
                                            <p:strVal val="ppt_x"/>
                                          </p:val>
                                        </p:tav>
                                        <p:tav tm="100000">
                                          <p:val>
                                            <p:strVal val="ppt_x"/>
                                          </p:val>
                                        </p:tav>
                                      </p:tavLst>
                                    </p:anim>
                                    <p:anim calcmode="lin" valueType="num">
                                      <p:cBhvr additive="base">
                                        <p:cTn id="101" dur="500"/>
                                        <p:tgtEl>
                                          <p:spTgt spid="33"/>
                                        </p:tgtEl>
                                        <p:attrNameLst>
                                          <p:attrName>ppt_y</p:attrName>
                                        </p:attrNameLst>
                                      </p:cBhvr>
                                      <p:tavLst>
                                        <p:tav tm="0">
                                          <p:val>
                                            <p:strVal val="ppt_y"/>
                                          </p:val>
                                        </p:tav>
                                        <p:tav tm="100000">
                                          <p:val>
                                            <p:strVal val="1+ppt_h/2"/>
                                          </p:val>
                                        </p:tav>
                                      </p:tavLst>
                                    </p:anim>
                                    <p:set>
                                      <p:cBhvr>
                                        <p:cTn id="102" dur="1" fill="hold">
                                          <p:stCondLst>
                                            <p:cond delay="499"/>
                                          </p:stCondLst>
                                        </p:cTn>
                                        <p:tgtEl>
                                          <p:spTgt spid="33"/>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34"/>
                                        </p:tgtEl>
                                        <p:attrNameLst>
                                          <p:attrName>ppt_x</p:attrName>
                                        </p:attrNameLst>
                                      </p:cBhvr>
                                      <p:tavLst>
                                        <p:tav tm="0">
                                          <p:val>
                                            <p:strVal val="ppt_x"/>
                                          </p:val>
                                        </p:tav>
                                        <p:tav tm="100000">
                                          <p:val>
                                            <p:strVal val="ppt_x"/>
                                          </p:val>
                                        </p:tav>
                                      </p:tavLst>
                                    </p:anim>
                                    <p:anim calcmode="lin" valueType="num">
                                      <p:cBhvr additive="base">
                                        <p:cTn id="105" dur="500"/>
                                        <p:tgtEl>
                                          <p:spTgt spid="34"/>
                                        </p:tgtEl>
                                        <p:attrNameLst>
                                          <p:attrName>ppt_y</p:attrName>
                                        </p:attrNameLst>
                                      </p:cBhvr>
                                      <p:tavLst>
                                        <p:tav tm="0">
                                          <p:val>
                                            <p:strVal val="ppt_y"/>
                                          </p:val>
                                        </p:tav>
                                        <p:tav tm="100000">
                                          <p:val>
                                            <p:strVal val="1+ppt_h/2"/>
                                          </p:val>
                                        </p:tav>
                                      </p:tavLst>
                                    </p:anim>
                                    <p:set>
                                      <p:cBhvr>
                                        <p:cTn id="106" dur="1" fill="hold">
                                          <p:stCondLst>
                                            <p:cond delay="499"/>
                                          </p:stCondLst>
                                        </p:cTn>
                                        <p:tgtEl>
                                          <p:spTgt spid="34"/>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1"/>
                                        </p:tgtEl>
                                        <p:attrNameLst>
                                          <p:attrName>ppt_x</p:attrName>
                                        </p:attrNameLst>
                                      </p:cBhvr>
                                      <p:tavLst>
                                        <p:tav tm="0">
                                          <p:val>
                                            <p:strVal val="ppt_x"/>
                                          </p:val>
                                        </p:tav>
                                        <p:tav tm="100000">
                                          <p:val>
                                            <p:strVal val="ppt_x"/>
                                          </p:val>
                                        </p:tav>
                                      </p:tavLst>
                                    </p:anim>
                                    <p:anim calcmode="lin" valueType="num">
                                      <p:cBhvr additive="base">
                                        <p:cTn id="109" dur="500"/>
                                        <p:tgtEl>
                                          <p:spTgt spid="21"/>
                                        </p:tgtEl>
                                        <p:attrNameLst>
                                          <p:attrName>ppt_y</p:attrName>
                                        </p:attrNameLst>
                                      </p:cBhvr>
                                      <p:tavLst>
                                        <p:tav tm="0">
                                          <p:val>
                                            <p:strVal val="ppt_y"/>
                                          </p:val>
                                        </p:tav>
                                        <p:tav tm="100000">
                                          <p:val>
                                            <p:strVal val="1+ppt_h/2"/>
                                          </p:val>
                                        </p:tav>
                                      </p:tavLst>
                                    </p:anim>
                                    <p:set>
                                      <p:cBhvr>
                                        <p:cTn id="110" dur="1" fill="hold">
                                          <p:stCondLst>
                                            <p:cond delay="499"/>
                                          </p:stCondLst>
                                        </p:cTn>
                                        <p:tgtEl>
                                          <p:spTgt spid="21"/>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50"/>
                                        </p:tgtEl>
                                        <p:attrNameLst>
                                          <p:attrName>ppt_x</p:attrName>
                                        </p:attrNameLst>
                                      </p:cBhvr>
                                      <p:tavLst>
                                        <p:tav tm="0">
                                          <p:val>
                                            <p:strVal val="ppt_x"/>
                                          </p:val>
                                        </p:tav>
                                        <p:tav tm="100000">
                                          <p:val>
                                            <p:strVal val="ppt_x"/>
                                          </p:val>
                                        </p:tav>
                                      </p:tavLst>
                                    </p:anim>
                                    <p:anim calcmode="lin" valueType="num">
                                      <p:cBhvr additive="base">
                                        <p:cTn id="113" dur="500"/>
                                        <p:tgtEl>
                                          <p:spTgt spid="50"/>
                                        </p:tgtEl>
                                        <p:attrNameLst>
                                          <p:attrName>ppt_y</p:attrName>
                                        </p:attrNameLst>
                                      </p:cBhvr>
                                      <p:tavLst>
                                        <p:tav tm="0">
                                          <p:val>
                                            <p:strVal val="ppt_y"/>
                                          </p:val>
                                        </p:tav>
                                        <p:tav tm="100000">
                                          <p:val>
                                            <p:strVal val="1+ppt_h/2"/>
                                          </p:val>
                                        </p:tav>
                                      </p:tavLst>
                                    </p:anim>
                                    <p:set>
                                      <p:cBhvr>
                                        <p:cTn id="114" dur="1" fill="hold">
                                          <p:stCondLst>
                                            <p:cond delay="499"/>
                                          </p:stCondLst>
                                        </p:cTn>
                                        <p:tgtEl>
                                          <p:spTgt spid="50"/>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6"/>
                                        </p:tgtEl>
                                        <p:attrNameLst>
                                          <p:attrName>ppt_x</p:attrName>
                                        </p:attrNameLst>
                                      </p:cBhvr>
                                      <p:tavLst>
                                        <p:tav tm="0">
                                          <p:val>
                                            <p:strVal val="ppt_x"/>
                                          </p:val>
                                        </p:tav>
                                        <p:tav tm="100000">
                                          <p:val>
                                            <p:strVal val="ppt_x"/>
                                          </p:val>
                                        </p:tav>
                                      </p:tavLst>
                                    </p:anim>
                                    <p:anim calcmode="lin" valueType="num">
                                      <p:cBhvr additive="base">
                                        <p:cTn id="117" dur="500"/>
                                        <p:tgtEl>
                                          <p:spTgt spid="36"/>
                                        </p:tgtEl>
                                        <p:attrNameLst>
                                          <p:attrName>ppt_y</p:attrName>
                                        </p:attrNameLst>
                                      </p:cBhvr>
                                      <p:tavLst>
                                        <p:tav tm="0">
                                          <p:val>
                                            <p:strVal val="ppt_y"/>
                                          </p:val>
                                        </p:tav>
                                        <p:tav tm="100000">
                                          <p:val>
                                            <p:strVal val="1+ppt_h/2"/>
                                          </p:val>
                                        </p:tav>
                                      </p:tavLst>
                                    </p:anim>
                                    <p:set>
                                      <p:cBhvr>
                                        <p:cTn id="118" dur="1" fill="hold">
                                          <p:stCondLst>
                                            <p:cond delay="499"/>
                                          </p:stCondLst>
                                        </p:cTn>
                                        <p:tgtEl>
                                          <p:spTgt spid="36"/>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51"/>
                                        </p:tgtEl>
                                        <p:attrNameLst>
                                          <p:attrName>ppt_x</p:attrName>
                                        </p:attrNameLst>
                                      </p:cBhvr>
                                      <p:tavLst>
                                        <p:tav tm="0">
                                          <p:val>
                                            <p:strVal val="ppt_x"/>
                                          </p:val>
                                        </p:tav>
                                        <p:tav tm="100000">
                                          <p:val>
                                            <p:strVal val="ppt_x"/>
                                          </p:val>
                                        </p:tav>
                                      </p:tavLst>
                                    </p:anim>
                                    <p:anim calcmode="lin" valueType="num">
                                      <p:cBhvr additive="base">
                                        <p:cTn id="121" dur="500"/>
                                        <p:tgtEl>
                                          <p:spTgt spid="51"/>
                                        </p:tgtEl>
                                        <p:attrNameLst>
                                          <p:attrName>ppt_y</p:attrName>
                                        </p:attrNameLst>
                                      </p:cBhvr>
                                      <p:tavLst>
                                        <p:tav tm="0">
                                          <p:val>
                                            <p:strVal val="ppt_y"/>
                                          </p:val>
                                        </p:tav>
                                        <p:tav tm="100000">
                                          <p:val>
                                            <p:strVal val="1+ppt_h/2"/>
                                          </p:val>
                                        </p:tav>
                                      </p:tavLst>
                                    </p:anim>
                                    <p:set>
                                      <p:cBhvr>
                                        <p:cTn id="122" dur="1" fill="hold">
                                          <p:stCondLst>
                                            <p:cond delay="499"/>
                                          </p:stCondLst>
                                        </p:cTn>
                                        <p:tgtEl>
                                          <p:spTgt spid="51"/>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41"/>
                                        </p:tgtEl>
                                        <p:attrNameLst>
                                          <p:attrName>ppt_x</p:attrName>
                                        </p:attrNameLst>
                                      </p:cBhvr>
                                      <p:tavLst>
                                        <p:tav tm="0">
                                          <p:val>
                                            <p:strVal val="ppt_x"/>
                                          </p:val>
                                        </p:tav>
                                        <p:tav tm="100000">
                                          <p:val>
                                            <p:strVal val="ppt_x"/>
                                          </p:val>
                                        </p:tav>
                                      </p:tavLst>
                                    </p:anim>
                                    <p:anim calcmode="lin" valueType="num">
                                      <p:cBhvr additive="base">
                                        <p:cTn id="125" dur="500"/>
                                        <p:tgtEl>
                                          <p:spTgt spid="41"/>
                                        </p:tgtEl>
                                        <p:attrNameLst>
                                          <p:attrName>ppt_y</p:attrName>
                                        </p:attrNameLst>
                                      </p:cBhvr>
                                      <p:tavLst>
                                        <p:tav tm="0">
                                          <p:val>
                                            <p:strVal val="ppt_y"/>
                                          </p:val>
                                        </p:tav>
                                        <p:tav tm="100000">
                                          <p:val>
                                            <p:strVal val="1+ppt_h/2"/>
                                          </p:val>
                                        </p:tav>
                                      </p:tavLst>
                                    </p:anim>
                                    <p:set>
                                      <p:cBhvr>
                                        <p:cTn id="126" dur="1" fill="hold">
                                          <p:stCondLst>
                                            <p:cond delay="499"/>
                                          </p:stCondLst>
                                        </p:cTn>
                                        <p:tgtEl>
                                          <p:spTgt spid="41"/>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47"/>
                                        </p:tgtEl>
                                        <p:attrNameLst>
                                          <p:attrName>ppt_x</p:attrName>
                                        </p:attrNameLst>
                                      </p:cBhvr>
                                      <p:tavLst>
                                        <p:tav tm="0">
                                          <p:val>
                                            <p:strVal val="ppt_x"/>
                                          </p:val>
                                        </p:tav>
                                        <p:tav tm="100000">
                                          <p:val>
                                            <p:strVal val="ppt_x"/>
                                          </p:val>
                                        </p:tav>
                                      </p:tavLst>
                                    </p:anim>
                                    <p:anim calcmode="lin" valueType="num">
                                      <p:cBhvr additive="base">
                                        <p:cTn id="129" dur="500"/>
                                        <p:tgtEl>
                                          <p:spTgt spid="47"/>
                                        </p:tgtEl>
                                        <p:attrNameLst>
                                          <p:attrName>ppt_y</p:attrName>
                                        </p:attrNameLst>
                                      </p:cBhvr>
                                      <p:tavLst>
                                        <p:tav tm="0">
                                          <p:val>
                                            <p:strVal val="ppt_y"/>
                                          </p:val>
                                        </p:tav>
                                        <p:tav tm="100000">
                                          <p:val>
                                            <p:strVal val="1+ppt_h/2"/>
                                          </p:val>
                                        </p:tav>
                                      </p:tavLst>
                                    </p:anim>
                                    <p:set>
                                      <p:cBhvr>
                                        <p:cTn id="130" dur="1" fill="hold">
                                          <p:stCondLst>
                                            <p:cond delay="499"/>
                                          </p:stCondLst>
                                        </p:cTn>
                                        <p:tgtEl>
                                          <p:spTgt spid="47"/>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46"/>
                                        </p:tgtEl>
                                        <p:attrNameLst>
                                          <p:attrName>ppt_x</p:attrName>
                                        </p:attrNameLst>
                                      </p:cBhvr>
                                      <p:tavLst>
                                        <p:tav tm="0">
                                          <p:val>
                                            <p:strVal val="ppt_x"/>
                                          </p:val>
                                        </p:tav>
                                        <p:tav tm="100000">
                                          <p:val>
                                            <p:strVal val="ppt_x"/>
                                          </p:val>
                                        </p:tav>
                                      </p:tavLst>
                                    </p:anim>
                                    <p:anim calcmode="lin" valueType="num">
                                      <p:cBhvr additive="base">
                                        <p:cTn id="133" dur="500"/>
                                        <p:tgtEl>
                                          <p:spTgt spid="46"/>
                                        </p:tgtEl>
                                        <p:attrNameLst>
                                          <p:attrName>ppt_y</p:attrName>
                                        </p:attrNameLst>
                                      </p:cBhvr>
                                      <p:tavLst>
                                        <p:tav tm="0">
                                          <p:val>
                                            <p:strVal val="ppt_y"/>
                                          </p:val>
                                        </p:tav>
                                        <p:tav tm="100000">
                                          <p:val>
                                            <p:strVal val="1+ppt_h/2"/>
                                          </p:val>
                                        </p:tav>
                                      </p:tavLst>
                                    </p:anim>
                                    <p:set>
                                      <p:cBhvr>
                                        <p:cTn id="134" dur="1" fill="hold">
                                          <p:stCondLst>
                                            <p:cond delay="499"/>
                                          </p:stCondLst>
                                        </p:cTn>
                                        <p:tgtEl>
                                          <p:spTgt spid="46"/>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45"/>
                                        </p:tgtEl>
                                        <p:attrNameLst>
                                          <p:attrName>ppt_x</p:attrName>
                                        </p:attrNameLst>
                                      </p:cBhvr>
                                      <p:tavLst>
                                        <p:tav tm="0">
                                          <p:val>
                                            <p:strVal val="ppt_x"/>
                                          </p:val>
                                        </p:tav>
                                        <p:tav tm="100000">
                                          <p:val>
                                            <p:strVal val="ppt_x"/>
                                          </p:val>
                                        </p:tav>
                                      </p:tavLst>
                                    </p:anim>
                                    <p:anim calcmode="lin" valueType="num">
                                      <p:cBhvr additive="base">
                                        <p:cTn id="137" dur="500"/>
                                        <p:tgtEl>
                                          <p:spTgt spid="45"/>
                                        </p:tgtEl>
                                        <p:attrNameLst>
                                          <p:attrName>ppt_y</p:attrName>
                                        </p:attrNameLst>
                                      </p:cBhvr>
                                      <p:tavLst>
                                        <p:tav tm="0">
                                          <p:val>
                                            <p:strVal val="ppt_y"/>
                                          </p:val>
                                        </p:tav>
                                        <p:tav tm="100000">
                                          <p:val>
                                            <p:strVal val="1+ppt_h/2"/>
                                          </p:val>
                                        </p:tav>
                                      </p:tavLst>
                                    </p:anim>
                                    <p:set>
                                      <p:cBhvr>
                                        <p:cTn id="138" dur="1" fill="hold">
                                          <p:stCondLst>
                                            <p:cond delay="499"/>
                                          </p:stCondLst>
                                        </p:cTn>
                                        <p:tgtEl>
                                          <p:spTgt spid="45"/>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38"/>
                                        </p:tgtEl>
                                        <p:attrNameLst>
                                          <p:attrName>ppt_x</p:attrName>
                                        </p:attrNameLst>
                                      </p:cBhvr>
                                      <p:tavLst>
                                        <p:tav tm="0">
                                          <p:val>
                                            <p:strVal val="ppt_x"/>
                                          </p:val>
                                        </p:tav>
                                        <p:tav tm="100000">
                                          <p:val>
                                            <p:strVal val="ppt_x"/>
                                          </p:val>
                                        </p:tav>
                                      </p:tavLst>
                                    </p:anim>
                                    <p:anim calcmode="lin" valueType="num">
                                      <p:cBhvr additive="base">
                                        <p:cTn id="141" dur="500"/>
                                        <p:tgtEl>
                                          <p:spTgt spid="38"/>
                                        </p:tgtEl>
                                        <p:attrNameLst>
                                          <p:attrName>ppt_y</p:attrName>
                                        </p:attrNameLst>
                                      </p:cBhvr>
                                      <p:tavLst>
                                        <p:tav tm="0">
                                          <p:val>
                                            <p:strVal val="ppt_y"/>
                                          </p:val>
                                        </p:tav>
                                        <p:tav tm="100000">
                                          <p:val>
                                            <p:strVal val="1+ppt_h/2"/>
                                          </p:val>
                                        </p:tav>
                                      </p:tavLst>
                                    </p:anim>
                                    <p:set>
                                      <p:cBhvr>
                                        <p:cTn id="142" dur="1" fill="hold">
                                          <p:stCondLst>
                                            <p:cond delay="499"/>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8"/>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5"/>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6"/>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3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4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4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4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8" grpId="1" animBg="1"/>
      <p:bldP spid="29" grpId="0" animBg="1"/>
      <p:bldP spid="29" grpId="1" animBg="1"/>
      <p:bldP spid="30" grpId="0" animBg="1"/>
      <p:bldP spid="30" grpId="1" animBg="1"/>
      <p:bldP spid="39" grpId="0" animBg="1"/>
      <p:bldP spid="40" grpId="0" animBg="1"/>
      <p:bldP spid="41" grpId="0" animBg="1"/>
      <p:bldP spid="41" grpId="1" animBg="1"/>
      <p:bldP spid="42" grpId="0" animBg="1"/>
      <p:bldP spid="42" grpId="1" animBg="1"/>
      <p:bldP spid="43" grpId="0" animBg="1"/>
      <p:bldP spid="43" grpId="1" animBg="1"/>
      <p:bldP spid="44" grpId="0" animBg="1"/>
      <p:bldP spid="45" grpId="0" animBg="1"/>
      <p:bldP spid="45" grpId="1" animBg="1"/>
      <p:bldP spid="46" grpId="0" animBg="1"/>
      <p:bldP spid="46" grpId="1" animBg="1"/>
      <p:bldP spid="47" grpId="0" animBg="1"/>
      <p:bldP spid="47" grpId="1" animBg="1"/>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Most Common Type of CVD</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908039" y="1012265"/>
            <a:ext cx="7327921" cy="3387634"/>
          </a:xfrm>
          <a:prstGeom prst="rect">
            <a:avLst/>
          </a:prstGeom>
        </p:spPr>
        <p:txBody>
          <a:bodyPr spcFirstLastPara="1" wrap="square" lIns="91425" tIns="91425" rIns="91425" bIns="91425" anchor="t" anchorCtr="0">
            <a:normAutofit/>
          </a:bodyPr>
          <a:lstStyle/>
          <a:p>
            <a:r>
              <a:rPr lang="en-GB" sz="1600" dirty="0">
                <a:solidFill>
                  <a:schemeClr val="bg1">
                    <a:lumMod val="50000"/>
                  </a:schemeClr>
                </a:solidFill>
                <a:latin typeface="Source Sans Pro" panose="020B0503030403020204" pitchFamily="34" charset="0"/>
                <a:ea typeface="Source Sans Pro" panose="020B0503030403020204" pitchFamily="34" charset="0"/>
              </a:rPr>
              <a:t>TIAs are included in “Other CVD” for mortality data</a:t>
            </a:r>
          </a:p>
        </p:txBody>
      </p:sp>
      <p:pic>
        <p:nvPicPr>
          <p:cNvPr id="6" name="Picture 5">
            <a:extLst>
              <a:ext uri="{FF2B5EF4-FFF2-40B4-BE49-F238E27FC236}">
                <a16:creationId xmlns:a16="http://schemas.microsoft.com/office/drawing/2014/main" id="{6F9256CD-B51C-5A2D-2CE1-DCDB1EF7D59C}"/>
              </a:ext>
            </a:extLst>
          </p:cNvPr>
          <p:cNvPicPr>
            <a:picLocks noChangeAspect="1"/>
          </p:cNvPicPr>
          <p:nvPr/>
        </p:nvPicPr>
        <p:blipFill>
          <a:blip r:embed="rId3"/>
          <a:stretch>
            <a:fillRect/>
          </a:stretch>
        </p:blipFill>
        <p:spPr>
          <a:xfrm>
            <a:off x="4736066" y="1775011"/>
            <a:ext cx="3820708" cy="2356224"/>
          </a:xfrm>
          <a:prstGeom prst="rect">
            <a:avLst/>
          </a:prstGeom>
        </p:spPr>
      </p:pic>
      <p:pic>
        <p:nvPicPr>
          <p:cNvPr id="7" name="Picture 6">
            <a:extLst>
              <a:ext uri="{FF2B5EF4-FFF2-40B4-BE49-F238E27FC236}">
                <a16:creationId xmlns:a16="http://schemas.microsoft.com/office/drawing/2014/main" id="{8F36A93A-CF86-639A-064A-C1947E4958AD}"/>
              </a:ext>
            </a:extLst>
          </p:cNvPr>
          <p:cNvPicPr>
            <a:picLocks noChangeAspect="1"/>
          </p:cNvPicPr>
          <p:nvPr/>
        </p:nvPicPr>
        <p:blipFill>
          <a:blip r:embed="rId4"/>
          <a:stretch>
            <a:fillRect/>
          </a:stretch>
        </p:blipFill>
        <p:spPr>
          <a:xfrm>
            <a:off x="587226" y="1775011"/>
            <a:ext cx="3820708" cy="2356224"/>
          </a:xfrm>
          <a:prstGeom prst="rect">
            <a:avLst/>
          </a:prstGeom>
        </p:spPr>
      </p:pic>
    </p:spTree>
    <p:extLst>
      <p:ext uri="{BB962C8B-B14F-4D97-AF65-F5344CB8AC3E}">
        <p14:creationId xmlns:p14="http://schemas.microsoft.com/office/powerpoint/2010/main" val="375862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Age</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344329" y="1062446"/>
            <a:ext cx="7327921" cy="3387634"/>
          </a:xfrm>
          <a:prstGeom prst="rect">
            <a:avLst/>
          </a:prstGeom>
        </p:spPr>
        <p:txBody>
          <a:bodyPr spcFirstLastPara="1" wrap="square" lIns="91425" tIns="91425" rIns="91425" bIns="91425" anchor="t" anchorCtr="0">
            <a:normAutofit/>
          </a:bodyPr>
          <a:lstStyle/>
          <a:p>
            <a:r>
              <a:rPr lang="en-GB" sz="1600" dirty="0"/>
              <a:t>10 year average</a:t>
            </a:r>
            <a:endParaRPr lang="en-GB" sz="1600" dirty="0">
              <a:solidFill>
                <a:schemeClr val="bg1">
                  <a:lumMod val="50000"/>
                </a:schemeClr>
              </a:solidFill>
              <a:latin typeface="Source Sans Pro" panose="020B0503030403020204" pitchFamily="34" charset="0"/>
              <a:ea typeface="Source Sans Pro" panose="020B0503030403020204" pitchFamily="34" charset="0"/>
            </a:endParaRPr>
          </a:p>
        </p:txBody>
      </p:sp>
      <p:pic>
        <p:nvPicPr>
          <p:cNvPr id="8" name="Picture 7">
            <a:extLst>
              <a:ext uri="{FF2B5EF4-FFF2-40B4-BE49-F238E27FC236}">
                <a16:creationId xmlns:a16="http://schemas.microsoft.com/office/drawing/2014/main" id="{64A49B2B-1664-6595-235F-4279BFEF6627}"/>
              </a:ext>
            </a:extLst>
          </p:cNvPr>
          <p:cNvPicPr>
            <a:picLocks noChangeAspect="1"/>
          </p:cNvPicPr>
          <p:nvPr/>
        </p:nvPicPr>
        <p:blipFill>
          <a:blip r:embed="rId3"/>
          <a:stretch>
            <a:fillRect/>
          </a:stretch>
        </p:blipFill>
        <p:spPr>
          <a:xfrm>
            <a:off x="200842" y="1789651"/>
            <a:ext cx="4301826" cy="2660429"/>
          </a:xfrm>
          <a:prstGeom prst="rect">
            <a:avLst/>
          </a:prstGeom>
        </p:spPr>
      </p:pic>
      <p:pic>
        <p:nvPicPr>
          <p:cNvPr id="9" name="Picture 8">
            <a:extLst>
              <a:ext uri="{FF2B5EF4-FFF2-40B4-BE49-F238E27FC236}">
                <a16:creationId xmlns:a16="http://schemas.microsoft.com/office/drawing/2014/main" id="{DA3C9084-57C7-4E63-9257-EF66F7F073F3}"/>
              </a:ext>
            </a:extLst>
          </p:cNvPr>
          <p:cNvPicPr>
            <a:picLocks noChangeAspect="1"/>
          </p:cNvPicPr>
          <p:nvPr/>
        </p:nvPicPr>
        <p:blipFill>
          <a:blip r:embed="rId4"/>
          <a:stretch>
            <a:fillRect/>
          </a:stretch>
        </p:blipFill>
        <p:spPr>
          <a:xfrm>
            <a:off x="4794490" y="1789651"/>
            <a:ext cx="3995355" cy="2470895"/>
          </a:xfrm>
          <a:prstGeom prst="rect">
            <a:avLst/>
          </a:prstGeom>
        </p:spPr>
      </p:pic>
    </p:spTree>
    <p:extLst>
      <p:ext uri="{BB962C8B-B14F-4D97-AF65-F5344CB8AC3E}">
        <p14:creationId xmlns:p14="http://schemas.microsoft.com/office/powerpoint/2010/main" val="308126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Sex</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344329" y="1062446"/>
            <a:ext cx="7327921" cy="3387634"/>
          </a:xfrm>
          <a:prstGeom prst="rect">
            <a:avLst/>
          </a:prstGeom>
        </p:spPr>
        <p:txBody>
          <a:bodyPr spcFirstLastPara="1" wrap="square" lIns="91425" tIns="91425" rIns="91425" bIns="91425" anchor="t" anchorCtr="0">
            <a:normAutofit/>
          </a:bodyPr>
          <a:lstStyle/>
          <a:p>
            <a:r>
              <a:rPr lang="en-GB" sz="1600" dirty="0">
                <a:solidFill>
                  <a:schemeClr val="bg1">
                    <a:lumMod val="50000"/>
                  </a:schemeClr>
                </a:solidFill>
                <a:latin typeface="Source Sans Pro" panose="020B0503030403020204" pitchFamily="34" charset="0"/>
                <a:ea typeface="Source Sans Pro" panose="020B0503030403020204" pitchFamily="34" charset="0"/>
              </a:rPr>
              <a:t>The effects of using raw dat</a:t>
            </a:r>
            <a:r>
              <a:rPr lang="en-GB" sz="1600" dirty="0"/>
              <a:t>a vs EASR is demonstrated</a:t>
            </a:r>
          </a:p>
          <a:p>
            <a:r>
              <a:rPr lang="en-GB" sz="1600" dirty="0">
                <a:solidFill>
                  <a:schemeClr val="bg1">
                    <a:lumMod val="50000"/>
                  </a:schemeClr>
                </a:solidFill>
                <a:latin typeface="Source Sans Pro" panose="020B0503030403020204" pitchFamily="34" charset="0"/>
                <a:ea typeface="Source Sans Pro" panose="020B0503030403020204" pitchFamily="34" charset="0"/>
              </a:rPr>
              <a:t>Do more woman than men suffer CVD? Yes BUT….</a:t>
            </a:r>
          </a:p>
          <a:p>
            <a:r>
              <a:rPr lang="en-GB" sz="1600" dirty="0"/>
              <a:t>SAH – only type of CVD with female predominance</a:t>
            </a:r>
            <a:endParaRPr lang="en-GB" sz="160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4" name="TextBox 3">
            <a:extLst>
              <a:ext uri="{FF2B5EF4-FFF2-40B4-BE49-F238E27FC236}">
                <a16:creationId xmlns:a16="http://schemas.microsoft.com/office/drawing/2014/main" id="{96B92E29-4F7D-10D5-3846-F8C4E5DC48AE}"/>
              </a:ext>
            </a:extLst>
          </p:cNvPr>
          <p:cNvSpPr txBox="1"/>
          <p:nvPr/>
        </p:nvSpPr>
        <p:spPr>
          <a:xfrm>
            <a:off x="6330439" y="854627"/>
            <a:ext cx="397510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hormonal influences</a:t>
            </a:r>
          </a:p>
        </p:txBody>
      </p:sp>
      <p:sp>
        <p:nvSpPr>
          <p:cNvPr id="6" name="TextBox 5">
            <a:extLst>
              <a:ext uri="{FF2B5EF4-FFF2-40B4-BE49-F238E27FC236}">
                <a16:creationId xmlns:a16="http://schemas.microsoft.com/office/drawing/2014/main" id="{FD17A95D-7161-1AEC-8153-82927A7C5C13}"/>
              </a:ext>
            </a:extLst>
          </p:cNvPr>
          <p:cNvSpPr txBox="1"/>
          <p:nvPr/>
        </p:nvSpPr>
        <p:spPr>
          <a:xfrm>
            <a:off x="6597172" y="1678530"/>
            <a:ext cx="397510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variation in wall shear stress</a:t>
            </a:r>
          </a:p>
        </p:txBody>
      </p:sp>
      <p:sp>
        <p:nvSpPr>
          <p:cNvPr id="7" name="TextBox 6">
            <a:extLst>
              <a:ext uri="{FF2B5EF4-FFF2-40B4-BE49-F238E27FC236}">
                <a16:creationId xmlns:a16="http://schemas.microsoft.com/office/drawing/2014/main" id="{3964248C-BA87-6DC8-F6B8-E94A7C2D0183}"/>
              </a:ext>
            </a:extLst>
          </p:cNvPr>
          <p:cNvSpPr txBox="1"/>
          <p:nvPr/>
        </p:nvSpPr>
        <p:spPr>
          <a:xfrm>
            <a:off x="6597172" y="1252549"/>
            <a:ext cx="397510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reproductive factors</a:t>
            </a:r>
          </a:p>
        </p:txBody>
      </p:sp>
      <p:sp>
        <p:nvSpPr>
          <p:cNvPr id="8" name="TextBox 7">
            <a:extLst>
              <a:ext uri="{FF2B5EF4-FFF2-40B4-BE49-F238E27FC236}">
                <a16:creationId xmlns:a16="http://schemas.microsoft.com/office/drawing/2014/main" id="{56EF1173-1AE5-E50F-C0C0-81FABECD78FC}"/>
              </a:ext>
            </a:extLst>
          </p:cNvPr>
          <p:cNvSpPr txBox="1"/>
          <p:nvPr/>
        </p:nvSpPr>
        <p:spPr>
          <a:xfrm>
            <a:off x="8333937" y="654572"/>
            <a:ext cx="489570" cy="1015663"/>
          </a:xfrm>
          <a:prstGeom prst="rect">
            <a:avLst/>
          </a:prstGeom>
          <a:noFill/>
        </p:spPr>
        <p:txBody>
          <a:bodyPr wrap="square">
            <a:spAutoFit/>
          </a:bodyPr>
          <a:lstStyle/>
          <a:p>
            <a:r>
              <a:rPr lang="en-US" sz="6000" b="1" dirty="0">
                <a:solidFill>
                  <a:schemeClr val="bg1">
                    <a:lumMod val="50000"/>
                  </a:schemeClr>
                </a:solidFill>
                <a:latin typeface="Source Sans Pro" panose="020B0503030403020204" pitchFamily="34" charset="0"/>
                <a:ea typeface="Source Sans Pro" panose="020B0503030403020204" pitchFamily="34" charset="0"/>
              </a:rPr>
              <a:t>?</a:t>
            </a:r>
          </a:p>
        </p:txBody>
      </p:sp>
      <p:cxnSp>
        <p:nvCxnSpPr>
          <p:cNvPr id="9" name="Straight Arrow Connector 8">
            <a:extLst>
              <a:ext uri="{FF2B5EF4-FFF2-40B4-BE49-F238E27FC236}">
                <a16:creationId xmlns:a16="http://schemas.microsoft.com/office/drawing/2014/main" id="{7851C38A-B35B-4483-3A20-2BFDCF58DA52}"/>
              </a:ext>
            </a:extLst>
          </p:cNvPr>
          <p:cNvCxnSpPr>
            <a:endCxn id="4" idx="1"/>
          </p:cNvCxnSpPr>
          <p:nvPr/>
        </p:nvCxnSpPr>
        <p:spPr>
          <a:xfrm flipV="1">
            <a:off x="5175016" y="1008516"/>
            <a:ext cx="1155423" cy="103934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05BFEC0-678D-361F-951C-E10E8B305F7C}"/>
              </a:ext>
            </a:extLst>
          </p:cNvPr>
          <p:cNvCxnSpPr>
            <a:cxnSpLocks/>
          </p:cNvCxnSpPr>
          <p:nvPr/>
        </p:nvCxnSpPr>
        <p:spPr>
          <a:xfrm flipV="1">
            <a:off x="5175016" y="1507076"/>
            <a:ext cx="1341344" cy="5407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B13797-5140-BB09-1108-17A4F065786E}"/>
              </a:ext>
            </a:extLst>
          </p:cNvPr>
          <p:cNvCxnSpPr>
            <a:cxnSpLocks/>
            <a:endCxn id="6" idx="1"/>
          </p:cNvCxnSpPr>
          <p:nvPr/>
        </p:nvCxnSpPr>
        <p:spPr>
          <a:xfrm flipV="1">
            <a:off x="5175016" y="1832419"/>
            <a:ext cx="1422156" cy="2075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1818839-2A4E-98DD-DD9E-610E4C549600}"/>
              </a:ext>
            </a:extLst>
          </p:cNvPr>
          <p:cNvSpPr txBox="1"/>
          <p:nvPr/>
        </p:nvSpPr>
        <p:spPr>
          <a:xfrm>
            <a:off x="171050" y="4928056"/>
            <a:ext cx="7327922" cy="215444"/>
          </a:xfrm>
          <a:prstGeom prst="rect">
            <a:avLst/>
          </a:prstGeom>
          <a:solidFill>
            <a:srgbClr val="BFBFBF">
              <a:alpha val="50196"/>
            </a:srgbClr>
          </a:solidFill>
        </p:spPr>
        <p:txBody>
          <a:bodyPr wrap="square" rtlCol="0">
            <a:spAutoFit/>
          </a:bodyPr>
          <a:lstStyle/>
          <a:p>
            <a:r>
              <a:rPr lang="en-US" sz="800" dirty="0">
                <a:latin typeface="Source Sans Pro" panose="020B0503030403020204" pitchFamily="34" charset="0"/>
                <a:ea typeface="Source Sans Pro" panose="020B0503030403020204" pitchFamily="34" charset="0"/>
                <a:cs typeface="Arial" panose="020B0604020202020204" pitchFamily="34" charset="0"/>
              </a:rPr>
              <a:t>References:	</a:t>
            </a:r>
            <a:r>
              <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https://www.ahajournals.org/doi/10.1161/01.STR.0000105933.16654.B4</a:t>
            </a:r>
            <a:r>
              <a:rPr lang="en-GB" sz="800" dirty="0">
                <a:effectLst/>
                <a:latin typeface="Source Sans Pro" panose="020B0503030403020204" pitchFamily="34" charset="0"/>
                <a:ea typeface="Source Sans Pro" panose="020B0503030403020204" pitchFamily="34" charset="0"/>
                <a:cs typeface="Arial" panose="020B0604020202020204" pitchFamily="34" charset="0"/>
              </a:rPr>
              <a:t>  &amp;  </a:t>
            </a:r>
            <a:r>
              <a:rPr lang="en-US" sz="800" dirty="0">
                <a:latin typeface="Source Sans Pro" panose="020B0503030403020204" pitchFamily="34" charset="0"/>
                <a:ea typeface="Source Sans Pro" panose="020B0503030403020204" pitchFamily="34" charset="0"/>
                <a:cs typeface="Arial" panose="020B0604020202020204" pitchFamily="34" charset="0"/>
                <a:hlinkClick r:id="rId4"/>
              </a:rPr>
              <a:t>https://www.frontiersin.org/articles/10.3389/fneur.2012.00078/full</a:t>
            </a:r>
            <a:endPar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58228E6-CC50-911C-5445-C3EC25376673}"/>
              </a:ext>
            </a:extLst>
          </p:cNvPr>
          <p:cNvPicPr>
            <a:picLocks noChangeAspect="1"/>
          </p:cNvPicPr>
          <p:nvPr/>
        </p:nvPicPr>
        <p:blipFill>
          <a:blip r:embed="rId5"/>
          <a:stretch>
            <a:fillRect/>
          </a:stretch>
        </p:blipFill>
        <p:spPr>
          <a:xfrm>
            <a:off x="951614" y="2211082"/>
            <a:ext cx="3620386" cy="2238998"/>
          </a:xfrm>
          <a:prstGeom prst="rect">
            <a:avLst/>
          </a:prstGeom>
        </p:spPr>
      </p:pic>
      <p:pic>
        <p:nvPicPr>
          <p:cNvPr id="5" name="Picture 4">
            <a:extLst>
              <a:ext uri="{FF2B5EF4-FFF2-40B4-BE49-F238E27FC236}">
                <a16:creationId xmlns:a16="http://schemas.microsoft.com/office/drawing/2014/main" id="{4EBE4B09-8C22-4DC6-0838-CB7A5AE0A1CC}"/>
              </a:ext>
            </a:extLst>
          </p:cNvPr>
          <p:cNvPicPr>
            <a:picLocks noChangeAspect="1"/>
          </p:cNvPicPr>
          <p:nvPr/>
        </p:nvPicPr>
        <p:blipFill>
          <a:blip r:embed="rId6"/>
          <a:stretch>
            <a:fillRect/>
          </a:stretch>
        </p:blipFill>
        <p:spPr>
          <a:xfrm>
            <a:off x="5082361" y="2266035"/>
            <a:ext cx="3620387" cy="2238999"/>
          </a:xfrm>
          <a:prstGeom prst="rect">
            <a:avLst/>
          </a:prstGeom>
        </p:spPr>
      </p:pic>
      <p:pic>
        <p:nvPicPr>
          <p:cNvPr id="16" name="Picture 15">
            <a:extLst>
              <a:ext uri="{FF2B5EF4-FFF2-40B4-BE49-F238E27FC236}">
                <a16:creationId xmlns:a16="http://schemas.microsoft.com/office/drawing/2014/main" id="{67DFF70C-D6E1-EA71-3067-E5E391C29719}"/>
              </a:ext>
            </a:extLst>
          </p:cNvPr>
          <p:cNvPicPr>
            <a:picLocks noChangeAspect="1"/>
          </p:cNvPicPr>
          <p:nvPr/>
        </p:nvPicPr>
        <p:blipFill>
          <a:blip r:embed="rId7"/>
          <a:stretch>
            <a:fillRect/>
          </a:stretch>
        </p:blipFill>
        <p:spPr>
          <a:xfrm>
            <a:off x="5542669" y="2539276"/>
            <a:ext cx="3280838" cy="2029008"/>
          </a:xfrm>
          <a:prstGeom prst="rect">
            <a:avLst/>
          </a:prstGeom>
        </p:spPr>
      </p:pic>
    </p:spTree>
    <p:extLst>
      <p:ext uri="{BB962C8B-B14F-4D97-AF65-F5344CB8AC3E}">
        <p14:creationId xmlns:p14="http://schemas.microsoft.com/office/powerpoint/2010/main" val="251472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6D2-4864-48A9-5E89-B7C5861EE08F}"/>
              </a:ext>
            </a:extLst>
          </p:cNvPr>
          <p:cNvSpPr>
            <a:spLocks noGrp="1"/>
          </p:cNvSpPr>
          <p:nvPr>
            <p:ph type="title"/>
          </p:nvPr>
        </p:nvSpPr>
        <p:spPr/>
        <p:txBody>
          <a:bodyPr/>
          <a:lstStyle/>
          <a:p>
            <a:r>
              <a:rPr lang="en-US" dirty="0"/>
              <a:t>Discharges by Health Board</a:t>
            </a:r>
          </a:p>
        </p:txBody>
      </p:sp>
      <p:sp>
        <p:nvSpPr>
          <p:cNvPr id="5" name="TextBox 4">
            <a:extLst>
              <a:ext uri="{FF2B5EF4-FFF2-40B4-BE49-F238E27FC236}">
                <a16:creationId xmlns:a16="http://schemas.microsoft.com/office/drawing/2014/main" id="{A8C1F128-F61F-1DD2-5A2C-DEF37DE26492}"/>
              </a:ext>
            </a:extLst>
          </p:cNvPr>
          <p:cNvSpPr txBox="1"/>
          <p:nvPr/>
        </p:nvSpPr>
        <p:spPr>
          <a:xfrm>
            <a:off x="1288854" y="641848"/>
            <a:ext cx="1180369" cy="307777"/>
          </a:xfrm>
          <a:prstGeom prst="rect">
            <a:avLst/>
          </a:prstGeom>
          <a:noFill/>
        </p:spPr>
        <p:txBody>
          <a:bodyPr wrap="square" rtlCol="0">
            <a:spAutoFit/>
          </a:bodyPr>
          <a:lstStyle/>
          <a:p>
            <a:r>
              <a:rPr lang="en-US" b="1" dirty="0">
                <a:solidFill>
                  <a:schemeClr val="bg1">
                    <a:lumMod val="50000"/>
                  </a:schemeClr>
                </a:solidFill>
                <a:latin typeface="Source Sans Pro" panose="020B0503030403020204" pitchFamily="34" charset="0"/>
                <a:ea typeface="Source Sans Pro" panose="020B0503030403020204" pitchFamily="34" charset="0"/>
              </a:rPr>
              <a:t>2021 Data</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Web Viewer">
                <a:extLst>
                  <a:ext uri="{FF2B5EF4-FFF2-40B4-BE49-F238E27FC236}">
                    <a16:creationId xmlns:a16="http://schemas.microsoft.com/office/drawing/2014/main" id="{CE9C7866-A44A-EEEB-76E8-792432518E38}"/>
                  </a:ext>
                </a:extLst>
              </p:cNvPr>
              <p:cNvGraphicFramePr>
                <a:graphicFrameLocks noGrp="1"/>
              </p:cNvGraphicFramePr>
              <p:nvPr>
                <p:extLst>
                  <p:ext uri="{D42A27DB-BD31-4B8C-83A1-F6EECF244321}">
                    <p14:modId xmlns:p14="http://schemas.microsoft.com/office/powerpoint/2010/main" val="3880392063"/>
                  </p:ext>
                </p:extLst>
              </p:nvPr>
            </p:nvGraphicFramePr>
            <p:xfrm>
              <a:off x="69478" y="949625"/>
              <a:ext cx="3769657" cy="419387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0" name="Add-in 9" title="Web Viewer">
                <a:extLst>
                  <a:ext uri="{FF2B5EF4-FFF2-40B4-BE49-F238E27FC236}">
                    <a16:creationId xmlns:a16="http://schemas.microsoft.com/office/drawing/2014/main" id="{CE9C7866-A44A-EEEB-76E8-792432518E38}"/>
                  </a:ext>
                </a:extLst>
              </p:cNvPr>
              <p:cNvPicPr>
                <a:picLocks noGrp="1" noRot="1" noChangeAspect="1" noMove="1" noResize="1" noEditPoints="1" noAdjustHandles="1" noChangeArrowheads="1" noChangeShapeType="1"/>
              </p:cNvPicPr>
              <p:nvPr/>
            </p:nvPicPr>
            <p:blipFill>
              <a:blip r:embed="rId4"/>
              <a:stretch>
                <a:fillRect/>
              </a:stretch>
            </p:blipFill>
            <p:spPr>
              <a:xfrm>
                <a:off x="69478" y="949625"/>
                <a:ext cx="3769657" cy="4193875"/>
              </a:xfrm>
              <a:prstGeom prst="rect">
                <a:avLst/>
              </a:prstGeom>
            </p:spPr>
          </p:pic>
        </mc:Fallback>
      </mc:AlternateContent>
      <p:sp>
        <p:nvSpPr>
          <p:cNvPr id="11" name="TextBox 7">
            <a:extLst>
              <a:ext uri="{FF2B5EF4-FFF2-40B4-BE49-F238E27FC236}">
                <a16:creationId xmlns:a16="http://schemas.microsoft.com/office/drawing/2014/main" id="{DFBF116F-555D-5A80-D73B-6B5FBE188B7A}"/>
              </a:ext>
            </a:extLst>
          </p:cNvPr>
          <p:cNvSpPr txBox="1"/>
          <p:nvPr/>
        </p:nvSpPr>
        <p:spPr>
          <a:xfrm>
            <a:off x="4699193" y="3494798"/>
            <a:ext cx="2428870" cy="276999"/>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latin typeface="Source Sans Pro" panose="020B0503030403020204" pitchFamily="34" charset="0"/>
                <a:ea typeface="Source Sans Pro" panose="020B0503030403020204" pitchFamily="34" charset="0"/>
              </a:rPr>
              <a:t>Discharges -  </a:t>
            </a:r>
            <a:r>
              <a:rPr lang="en-US" sz="1200" dirty="0">
                <a:solidFill>
                  <a:schemeClr val="bg1">
                    <a:lumMod val="50000"/>
                  </a:schemeClr>
                </a:solidFill>
                <a:latin typeface="Source Sans Pro" panose="020B0503030403020204" pitchFamily="34" charset="0"/>
                <a:ea typeface="Source Sans Pro" panose="020B0503030403020204" pitchFamily="34" charset="0"/>
              </a:rPr>
              <a:t>Complicated statistic</a:t>
            </a:r>
          </a:p>
        </p:txBody>
      </p:sp>
      <p:sp>
        <p:nvSpPr>
          <p:cNvPr id="12" name="Up Arrow 11">
            <a:extLst>
              <a:ext uri="{FF2B5EF4-FFF2-40B4-BE49-F238E27FC236}">
                <a16:creationId xmlns:a16="http://schemas.microsoft.com/office/drawing/2014/main" id="{5B50F3C8-5819-301E-A1D3-21C6F9781563}"/>
              </a:ext>
            </a:extLst>
          </p:cNvPr>
          <p:cNvSpPr/>
          <p:nvPr/>
        </p:nvSpPr>
        <p:spPr>
          <a:xfrm>
            <a:off x="4806050" y="3805372"/>
            <a:ext cx="237825" cy="296314"/>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14" name="Graphic 13" descr="Smiling face with solid fill with solid fill">
            <a:extLst>
              <a:ext uri="{FF2B5EF4-FFF2-40B4-BE49-F238E27FC236}">
                <a16:creationId xmlns:a16="http://schemas.microsoft.com/office/drawing/2014/main" id="{8A13DE07-8904-2C05-1ED8-9F7844C0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1700" y="3724929"/>
            <a:ext cx="457200" cy="457200"/>
          </a:xfrm>
          <a:prstGeom prst="rect">
            <a:avLst/>
          </a:prstGeom>
        </p:spPr>
      </p:pic>
      <p:pic>
        <p:nvPicPr>
          <p:cNvPr id="15" name="Graphic 14" descr="Sad face with solid fill with solid fill">
            <a:extLst>
              <a:ext uri="{FF2B5EF4-FFF2-40B4-BE49-F238E27FC236}">
                <a16:creationId xmlns:a16="http://schemas.microsoft.com/office/drawing/2014/main" id="{879B0563-9284-C4FA-F4A1-FC513FA54B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9123" y="4115797"/>
            <a:ext cx="457200" cy="457200"/>
          </a:xfrm>
          <a:prstGeom prst="rect">
            <a:avLst/>
          </a:prstGeom>
        </p:spPr>
      </p:pic>
      <p:sp>
        <p:nvSpPr>
          <p:cNvPr id="16" name="Up Arrow 15">
            <a:extLst>
              <a:ext uri="{FF2B5EF4-FFF2-40B4-BE49-F238E27FC236}">
                <a16:creationId xmlns:a16="http://schemas.microsoft.com/office/drawing/2014/main" id="{0ECFCBD8-68B3-451E-6576-992BF9F1AE50}"/>
              </a:ext>
            </a:extLst>
          </p:cNvPr>
          <p:cNvSpPr/>
          <p:nvPr/>
        </p:nvSpPr>
        <p:spPr>
          <a:xfrm>
            <a:off x="4806050" y="4166266"/>
            <a:ext cx="237825" cy="296314"/>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7" name="TextBox 16">
            <a:extLst>
              <a:ext uri="{FF2B5EF4-FFF2-40B4-BE49-F238E27FC236}">
                <a16:creationId xmlns:a16="http://schemas.microsoft.com/office/drawing/2014/main" id="{7DB52F98-0260-D1BB-6C12-37F300982F59}"/>
              </a:ext>
            </a:extLst>
          </p:cNvPr>
          <p:cNvSpPr txBox="1"/>
          <p:nvPr/>
        </p:nvSpPr>
        <p:spPr>
          <a:xfrm>
            <a:off x="5048566" y="3845023"/>
            <a:ext cx="2872902"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Less people dying, more being discharged</a:t>
            </a:r>
          </a:p>
        </p:txBody>
      </p:sp>
      <p:sp>
        <p:nvSpPr>
          <p:cNvPr id="18" name="TextBox 17">
            <a:extLst>
              <a:ext uri="{FF2B5EF4-FFF2-40B4-BE49-F238E27FC236}">
                <a16:creationId xmlns:a16="http://schemas.microsoft.com/office/drawing/2014/main" id="{7D547D8D-3FD0-F505-AED9-119DC5010A5A}"/>
              </a:ext>
            </a:extLst>
          </p:cNvPr>
          <p:cNvSpPr txBox="1"/>
          <p:nvPr/>
        </p:nvSpPr>
        <p:spPr>
          <a:xfrm>
            <a:off x="5043875" y="4242116"/>
            <a:ext cx="2436886"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More people suffering CVD incident</a:t>
            </a:r>
          </a:p>
        </p:txBody>
      </p:sp>
      <p:pic>
        <p:nvPicPr>
          <p:cNvPr id="20" name="Picture 19">
            <a:extLst>
              <a:ext uri="{FF2B5EF4-FFF2-40B4-BE49-F238E27FC236}">
                <a16:creationId xmlns:a16="http://schemas.microsoft.com/office/drawing/2014/main" id="{423824AD-4566-200F-B63A-14B4251F6891}"/>
              </a:ext>
            </a:extLst>
          </p:cNvPr>
          <p:cNvPicPr>
            <a:picLocks noChangeAspect="1"/>
          </p:cNvPicPr>
          <p:nvPr/>
        </p:nvPicPr>
        <p:blipFill>
          <a:blip r:embed="rId9"/>
          <a:stretch>
            <a:fillRect/>
          </a:stretch>
        </p:blipFill>
        <p:spPr>
          <a:xfrm>
            <a:off x="4216334" y="1643513"/>
            <a:ext cx="4537365" cy="2806097"/>
          </a:xfrm>
          <a:prstGeom prst="rect">
            <a:avLst/>
          </a:prstGeom>
        </p:spPr>
      </p:pic>
      <p:pic>
        <p:nvPicPr>
          <p:cNvPr id="21" name="Picture 20">
            <a:extLst>
              <a:ext uri="{FF2B5EF4-FFF2-40B4-BE49-F238E27FC236}">
                <a16:creationId xmlns:a16="http://schemas.microsoft.com/office/drawing/2014/main" id="{7BCDBFDE-FEC2-8DDA-9B80-A11BB456B2FB}"/>
              </a:ext>
            </a:extLst>
          </p:cNvPr>
          <p:cNvPicPr>
            <a:picLocks noChangeAspect="1"/>
          </p:cNvPicPr>
          <p:nvPr/>
        </p:nvPicPr>
        <p:blipFill>
          <a:blip r:embed="rId10"/>
          <a:stretch>
            <a:fillRect/>
          </a:stretch>
        </p:blipFill>
        <p:spPr>
          <a:xfrm>
            <a:off x="4095435" y="1037697"/>
            <a:ext cx="4658264" cy="2880866"/>
          </a:xfrm>
          <a:prstGeom prst="rect">
            <a:avLst/>
          </a:prstGeom>
        </p:spPr>
      </p:pic>
    </p:spTree>
    <p:extLst>
      <p:ext uri="{BB962C8B-B14F-4D97-AF65-F5344CB8AC3E}">
        <p14:creationId xmlns:p14="http://schemas.microsoft.com/office/powerpoint/2010/main" val="298728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F88D-675F-B26B-393B-D36722A93433}"/>
              </a:ext>
            </a:extLst>
          </p:cNvPr>
          <p:cNvSpPr>
            <a:spLocks noGrp="1"/>
          </p:cNvSpPr>
          <p:nvPr>
            <p:ph type="title"/>
          </p:nvPr>
        </p:nvSpPr>
        <p:spPr/>
        <p:txBody>
          <a:bodyPr/>
          <a:lstStyle/>
          <a:p>
            <a:r>
              <a:rPr lang="en-US" dirty="0"/>
              <a:t>Mortality by Health Board</a:t>
            </a:r>
          </a:p>
        </p:txBody>
      </p:sp>
      <p:sp>
        <p:nvSpPr>
          <p:cNvPr id="6" name="Content Placeholder 2">
            <a:extLst>
              <a:ext uri="{FF2B5EF4-FFF2-40B4-BE49-F238E27FC236}">
                <a16:creationId xmlns:a16="http://schemas.microsoft.com/office/drawing/2014/main" id="{B2067105-05F3-526F-E7D0-0E32A3EAB4E3}"/>
              </a:ext>
            </a:extLst>
          </p:cNvPr>
          <p:cNvSpPr txBox="1">
            <a:spLocks/>
          </p:cNvSpPr>
          <p:nvPr/>
        </p:nvSpPr>
        <p:spPr>
          <a:xfrm>
            <a:off x="4426090" y="3742643"/>
            <a:ext cx="4922177" cy="868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50000"/>
                </a:schemeClr>
              </a:buClr>
            </a:pPr>
            <a:r>
              <a:rPr lang="en-US" sz="1400" dirty="0">
                <a:solidFill>
                  <a:schemeClr val="bg1">
                    <a:lumMod val="50000"/>
                  </a:schemeClr>
                </a:solidFill>
              </a:rPr>
              <a:t>Mortality generally decreasing for all demographics </a:t>
            </a:r>
          </a:p>
          <a:p>
            <a:pPr>
              <a:buClr>
                <a:schemeClr val="bg1">
                  <a:lumMod val="50000"/>
                </a:schemeClr>
              </a:buClr>
            </a:pPr>
            <a:r>
              <a:rPr lang="en-US" sz="1400" dirty="0">
                <a:solidFill>
                  <a:schemeClr val="bg1">
                    <a:lumMod val="50000"/>
                  </a:schemeClr>
                </a:solidFill>
              </a:rPr>
              <a:t>Some instances of rates going up but these are for categories with mortality rates &lt; 10</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Web Viewer">
                <a:extLst>
                  <a:ext uri="{FF2B5EF4-FFF2-40B4-BE49-F238E27FC236}">
                    <a16:creationId xmlns:a16="http://schemas.microsoft.com/office/drawing/2014/main" id="{CBAD7A06-692B-6C28-023F-1AAB5C0F8139}"/>
                  </a:ext>
                </a:extLst>
              </p:cNvPr>
              <p:cNvGraphicFramePr>
                <a:graphicFrameLocks noGrp="1"/>
              </p:cNvGraphicFramePr>
              <p:nvPr>
                <p:extLst>
                  <p:ext uri="{D42A27DB-BD31-4B8C-83A1-F6EECF244321}">
                    <p14:modId xmlns:p14="http://schemas.microsoft.com/office/powerpoint/2010/main" val="2559498940"/>
                  </p:ext>
                </p:extLst>
              </p:nvPr>
            </p:nvGraphicFramePr>
            <p:xfrm>
              <a:off x="53789" y="737190"/>
              <a:ext cx="4226720" cy="44063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8" name="Add-in 7" title="Web Viewer">
                <a:extLst>
                  <a:ext uri="{FF2B5EF4-FFF2-40B4-BE49-F238E27FC236}">
                    <a16:creationId xmlns:a16="http://schemas.microsoft.com/office/drawing/2014/main" id="{CBAD7A06-692B-6C28-023F-1AAB5C0F8139}"/>
                  </a:ext>
                </a:extLst>
              </p:cNvPr>
              <p:cNvPicPr>
                <a:picLocks noGrp="1" noRot="1" noChangeAspect="1" noMove="1" noResize="1" noEditPoints="1" noAdjustHandles="1" noChangeArrowheads="1" noChangeShapeType="1"/>
              </p:cNvPicPr>
              <p:nvPr/>
            </p:nvPicPr>
            <p:blipFill>
              <a:blip r:embed="rId4"/>
              <a:stretch>
                <a:fillRect/>
              </a:stretch>
            </p:blipFill>
            <p:spPr>
              <a:xfrm>
                <a:off x="53789" y="737190"/>
                <a:ext cx="4226720" cy="4406310"/>
              </a:xfrm>
              <a:prstGeom prst="rect">
                <a:avLst/>
              </a:prstGeom>
            </p:spPr>
          </p:pic>
        </mc:Fallback>
      </mc:AlternateContent>
      <p:pic>
        <p:nvPicPr>
          <p:cNvPr id="3" name="Picture 2">
            <a:extLst>
              <a:ext uri="{FF2B5EF4-FFF2-40B4-BE49-F238E27FC236}">
                <a16:creationId xmlns:a16="http://schemas.microsoft.com/office/drawing/2014/main" id="{945D353E-A9F3-9D9B-D422-F746FF8AAFE0}"/>
              </a:ext>
            </a:extLst>
          </p:cNvPr>
          <p:cNvPicPr>
            <a:picLocks noChangeAspect="1"/>
          </p:cNvPicPr>
          <p:nvPr/>
        </p:nvPicPr>
        <p:blipFill>
          <a:blip r:embed="rId5"/>
          <a:stretch>
            <a:fillRect/>
          </a:stretch>
        </p:blipFill>
        <p:spPr>
          <a:xfrm>
            <a:off x="4376361" y="737190"/>
            <a:ext cx="4011225" cy="2480710"/>
          </a:xfrm>
          <a:prstGeom prst="rect">
            <a:avLst/>
          </a:prstGeom>
        </p:spPr>
      </p:pic>
      <p:pic>
        <p:nvPicPr>
          <p:cNvPr id="12" name="Picture 11">
            <a:extLst>
              <a:ext uri="{FF2B5EF4-FFF2-40B4-BE49-F238E27FC236}">
                <a16:creationId xmlns:a16="http://schemas.microsoft.com/office/drawing/2014/main" id="{8C5CD872-E6CB-ED50-DAC0-88F56B50747D}"/>
              </a:ext>
            </a:extLst>
          </p:cNvPr>
          <p:cNvPicPr>
            <a:picLocks noChangeAspect="1"/>
          </p:cNvPicPr>
          <p:nvPr/>
        </p:nvPicPr>
        <p:blipFill>
          <a:blip r:embed="rId6"/>
          <a:stretch>
            <a:fillRect/>
          </a:stretch>
        </p:blipFill>
        <p:spPr>
          <a:xfrm>
            <a:off x="4572000" y="1261932"/>
            <a:ext cx="4011227" cy="2480711"/>
          </a:xfrm>
          <a:prstGeom prst="rect">
            <a:avLst/>
          </a:prstGeom>
        </p:spPr>
      </p:pic>
    </p:spTree>
    <p:extLst>
      <p:ext uri="{BB962C8B-B14F-4D97-AF65-F5344CB8AC3E}">
        <p14:creationId xmlns:p14="http://schemas.microsoft.com/office/powerpoint/2010/main" val="882583327"/>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0.png"/></Relationships>
</file>

<file path=ppt/webextensions/webextension1.xml><?xml version="1.0" encoding="utf-8"?>
<we:webextension xmlns:we="http://schemas.microsoft.com/office/webextensions/webextension/2010/11" id="{8A423318-1794-6A4D-B538-31CE0682AC62}">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discharges/&quot;,&quot;values&quot;:{},&quot;data&quot;:{&quot;uri&quot;:&quot;e4z4az-fiona-carson.shinyapps.io/stroke_discharges/&quot;},&quot;secure&quot;:false}],&quot;name&quot;:&quot;e4z4az-fiona-carson.shinyapps.io/stroke_discharges/&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6282B1E-805F-5641-BBAB-CDDD53E75CFB}">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mortality/&quot;,&quot;values&quot;:{},&quot;data&quot;:{&quot;uri&quot;:&quot;e4z4az-fiona-carson.shinyapps.io/stroke_mortality/&quot;},&quot;secure&quot;:false}],&quot;name&quot;:&quot;e4z4az-fiona-carson.shinyapps.io/stroke_mortality/&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1151</TotalTime>
  <Words>1617</Words>
  <Application>Microsoft Macintosh PowerPoint</Application>
  <PresentationFormat>On-screen Show (16:9)</PresentationFormat>
  <Paragraphs>219</Paragraphs>
  <Slides>24</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Source Sans Pro</vt:lpstr>
      <vt:lpstr>ArialMT</vt:lpstr>
      <vt:lpstr>Helvetica Neue</vt:lpstr>
      <vt:lpstr>Oswald</vt:lpstr>
      <vt:lpstr>Quince template</vt:lpstr>
      <vt:lpstr>Cerebrovascular Disease in Scotland Statistics and Modeling </vt:lpstr>
      <vt:lpstr>Introduction – Cerebrovascular Disease</vt:lpstr>
      <vt:lpstr>Introduction – CVD in Scotland</vt:lpstr>
      <vt:lpstr>Introduction – CVD Data</vt:lpstr>
      <vt:lpstr>Most Common Type of CVD</vt:lpstr>
      <vt:lpstr>Type of CVD by Age</vt:lpstr>
      <vt:lpstr>Type of CVD by Sex</vt:lpstr>
      <vt:lpstr>Discharges by Health Board</vt:lpstr>
      <vt:lpstr>Mortality by Health Board</vt:lpstr>
      <vt:lpstr>The (Long!) Journey to a “Beautiful” Model</vt:lpstr>
      <vt:lpstr>Model Building - AIC and BIC</vt:lpstr>
      <vt:lpstr>Real vs Model Predicted Values</vt:lpstr>
      <vt:lpstr>Can We Predict the Future?</vt:lpstr>
      <vt:lpstr>Predicting the Future</vt:lpstr>
      <vt:lpstr>Issues Encountered  &amp;  Possible Ways to Improve Model</vt:lpstr>
      <vt:lpstr>Conclusions</vt:lpstr>
      <vt:lpstr>Future Work</vt:lpstr>
      <vt:lpstr>Appendix 1 – Model Information</vt:lpstr>
      <vt:lpstr>Appendix 2 – R2 in CVD Field</vt:lpstr>
      <vt:lpstr>PowerPoint Presentation</vt:lpstr>
      <vt:lpstr>Mortality by Sex</vt:lpstr>
      <vt:lpstr>Health Board Information</vt:lpstr>
      <vt:lpstr>Introduction – CVD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Damien Carson</cp:lastModifiedBy>
  <cp:revision>39</cp:revision>
  <dcterms:modified xsi:type="dcterms:W3CDTF">2023-02-20T20:55:05Z</dcterms:modified>
</cp:coreProperties>
</file>