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3" r:id="rId8"/>
    <p:sldId id="264" r:id="rId9"/>
    <p:sldId id="268" r:id="rId10"/>
    <p:sldId id="280" r:id="rId11"/>
    <p:sldId id="265" r:id="rId12"/>
    <p:sldId id="281" r:id="rId13"/>
    <p:sldId id="279" r:id="rId14"/>
    <p:sldId id="267" r:id="rId15"/>
    <p:sldId id="276" r:id="rId16"/>
    <p:sldId id="277" r:id="rId17"/>
    <p:sldId id="262" r:id="rId18"/>
    <p:sldId id="273" r:id="rId19"/>
    <p:sldId id="282" r:id="rId20"/>
    <p:sldId id="274"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p:restoredTop sz="87881"/>
  </p:normalViewPr>
  <p:slideViewPr>
    <p:cSldViewPr snapToGrid="0">
      <p:cViewPr varScale="1">
        <p:scale>
          <a:sx n="88" d="100"/>
          <a:sy n="88" d="100"/>
        </p:scale>
        <p:origin x="5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1DD5-2FE3-E444-96F8-81FE98631208}"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04AD-2B04-8F47-B241-50EC441111BE}" type="slidenum">
              <a:rPr lang="en-US" smtClean="0"/>
              <a:t>‹#›</a:t>
            </a:fld>
            <a:endParaRPr lang="en-US"/>
          </a:p>
        </p:txBody>
      </p:sp>
    </p:spTree>
    <p:extLst>
      <p:ext uri="{BB962C8B-B14F-4D97-AF65-F5344CB8AC3E}">
        <p14:creationId xmlns:p14="http://schemas.microsoft.com/office/powerpoint/2010/main" val="224517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1</a:t>
            </a:fld>
            <a:endParaRPr lang="en-US"/>
          </a:p>
        </p:txBody>
      </p:sp>
    </p:spTree>
    <p:extLst>
      <p:ext uri="{BB962C8B-B14F-4D97-AF65-F5344CB8AC3E}">
        <p14:creationId xmlns:p14="http://schemas.microsoft.com/office/powerpoint/2010/main" val="243564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MT"/>
              </a:rPr>
              <a:t>Other CVD includes “sequelae of CVD” – perhaps this accounts for the high number of deaths</a:t>
            </a:r>
            <a:endParaRPr lang="en-GB" dirty="0"/>
          </a:p>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7</a:t>
            </a:fld>
            <a:endParaRPr lang="en-US"/>
          </a:p>
        </p:txBody>
      </p:sp>
    </p:spTree>
    <p:extLst>
      <p:ext uri="{BB962C8B-B14F-4D97-AF65-F5344CB8AC3E}">
        <p14:creationId xmlns:p14="http://schemas.microsoft.com/office/powerpoint/2010/main" val="256032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14</a:t>
            </a:fld>
            <a:endParaRPr lang="en-US"/>
          </a:p>
        </p:txBody>
      </p:sp>
    </p:spTree>
    <p:extLst>
      <p:ext uri="{BB962C8B-B14F-4D97-AF65-F5344CB8AC3E}">
        <p14:creationId xmlns:p14="http://schemas.microsoft.com/office/powerpoint/2010/main" val="420939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91133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05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92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51315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3FA79D-7864-F34D-9E45-3C3BEB9F6F77}"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074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68015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3FA79D-7864-F34D-9E45-3C3BEB9F6F77}"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29856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3FA79D-7864-F34D-9E45-3C3BEB9F6F77}"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86076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FA79D-7864-F34D-9E45-3C3BEB9F6F77}" type="datetimeFigureOut">
              <a:rPr lang="en-US" smtClean="0"/>
              <a:t>2/17/23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48387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62697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411095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A79D-7864-F34D-9E45-3C3BEB9F6F77}" type="datetimeFigureOut">
              <a:rPr lang="en-US" smtClean="0"/>
              <a:t>2/17/23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513A4-0625-8047-9B80-042466CD8FD2}" type="slidenum">
              <a:rPr lang="en-US" smtClean="0"/>
              <a:t>‹#›</a:t>
            </a:fld>
            <a:endParaRPr lang="en-US"/>
          </a:p>
        </p:txBody>
      </p:sp>
    </p:spTree>
    <p:extLst>
      <p:ext uri="{BB962C8B-B14F-4D97-AF65-F5344CB8AC3E}">
        <p14:creationId xmlns:p14="http://schemas.microsoft.com/office/powerpoint/2010/main" val="4201966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microsoft.com/office/2011/relationships/webextension" Target="../webextensions/webextension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hajournals.org/doi/10.1161/01.STR.0000105933.16654.B4"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03E2-02C8-F358-E6EA-24D72438F9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B9698E6-BEC3-87C3-C0B0-6DAA0401AC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028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8903-90A8-9616-628B-4D3A9492733C}"/>
              </a:ext>
            </a:extLst>
          </p:cNvPr>
          <p:cNvSpPr>
            <a:spLocks noGrp="1"/>
          </p:cNvSpPr>
          <p:nvPr>
            <p:ph type="title"/>
          </p:nvPr>
        </p:nvSpPr>
        <p:spPr/>
        <p:txBody>
          <a:bodyPr/>
          <a:lstStyle/>
          <a:p>
            <a:r>
              <a:rPr lang="en-US" dirty="0"/>
              <a:t>Mortality by sex</a:t>
            </a:r>
          </a:p>
        </p:txBody>
      </p:sp>
      <p:sp>
        <p:nvSpPr>
          <p:cNvPr id="3" name="Content Placeholder 2">
            <a:extLst>
              <a:ext uri="{FF2B5EF4-FFF2-40B4-BE49-F238E27FC236}">
                <a16:creationId xmlns:a16="http://schemas.microsoft.com/office/drawing/2014/main" id="{1B88B75E-7526-61A3-03B6-00E313E044B1}"/>
              </a:ext>
            </a:extLst>
          </p:cNvPr>
          <p:cNvSpPr>
            <a:spLocks noGrp="1"/>
          </p:cNvSpPr>
          <p:nvPr>
            <p:ph idx="1"/>
          </p:nvPr>
        </p:nvSpPr>
        <p:spPr/>
        <p:txBody>
          <a:bodyPr/>
          <a:lstStyle/>
          <a:p>
            <a:r>
              <a:rPr lang="en-US" dirty="0"/>
              <a:t>Shows pronounced spike in number of deaths for men in 2020. Not sure if this is interesting enough to spend time on. </a:t>
            </a:r>
          </a:p>
        </p:txBody>
      </p:sp>
      <p:pic>
        <p:nvPicPr>
          <p:cNvPr id="4" name="Picture 3">
            <a:extLst>
              <a:ext uri="{FF2B5EF4-FFF2-40B4-BE49-F238E27FC236}">
                <a16:creationId xmlns:a16="http://schemas.microsoft.com/office/drawing/2014/main" id="{FF8C2F8B-50E1-54C6-B24C-E4E93677A0CC}"/>
              </a:ext>
            </a:extLst>
          </p:cNvPr>
          <p:cNvPicPr>
            <a:picLocks noChangeAspect="1"/>
          </p:cNvPicPr>
          <p:nvPr/>
        </p:nvPicPr>
        <p:blipFill>
          <a:blip r:embed="rId2"/>
          <a:stretch>
            <a:fillRect/>
          </a:stretch>
        </p:blipFill>
        <p:spPr>
          <a:xfrm>
            <a:off x="2759528" y="2591576"/>
            <a:ext cx="6672943" cy="4125286"/>
          </a:xfrm>
          <a:prstGeom prst="rect">
            <a:avLst/>
          </a:prstGeom>
        </p:spPr>
      </p:pic>
    </p:spTree>
    <p:extLst>
      <p:ext uri="{BB962C8B-B14F-4D97-AF65-F5344CB8AC3E}">
        <p14:creationId xmlns:p14="http://schemas.microsoft.com/office/powerpoint/2010/main" val="307239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767-B731-82AA-1031-98480273B4F8}"/>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Health Board Information</a:t>
            </a:r>
            <a:endParaRPr lang="en-US" dirty="0"/>
          </a:p>
        </p:txBody>
      </p:sp>
      <p:sp>
        <p:nvSpPr>
          <p:cNvPr id="3" name="Content Placeholder 2">
            <a:extLst>
              <a:ext uri="{FF2B5EF4-FFF2-40B4-BE49-F238E27FC236}">
                <a16:creationId xmlns:a16="http://schemas.microsoft.com/office/drawing/2014/main" id="{57ED7C5E-FF61-13C5-5DB1-A152DA736EF8}"/>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Health board size</a:t>
            </a:r>
          </a:p>
          <a:p>
            <a:pPr>
              <a:buFont typeface="Arial" panose="020B0604020202020204" pitchFamily="34" charset="0"/>
              <a:buChar char="•"/>
            </a:pPr>
            <a:r>
              <a:rPr lang="en-GB" dirty="0">
                <a:solidFill>
                  <a:srgbClr val="000000"/>
                </a:solidFill>
                <a:effectLst/>
                <a:latin typeface="Helvetica Neue" panose="02000503000000020004" pitchFamily="2" charset="0"/>
              </a:rPr>
              <a:t>Health board population age distribution</a:t>
            </a:r>
          </a:p>
          <a:p>
            <a:endParaRPr lang="en-US" dirty="0"/>
          </a:p>
        </p:txBody>
      </p:sp>
      <p:pic>
        <p:nvPicPr>
          <p:cNvPr id="4" name="Picture 3">
            <a:extLst>
              <a:ext uri="{FF2B5EF4-FFF2-40B4-BE49-F238E27FC236}">
                <a16:creationId xmlns:a16="http://schemas.microsoft.com/office/drawing/2014/main" id="{1F31CB3E-80F8-C0B9-7ABC-CBA394EAA777}"/>
              </a:ext>
            </a:extLst>
          </p:cNvPr>
          <p:cNvPicPr>
            <a:picLocks noChangeAspect="1"/>
          </p:cNvPicPr>
          <p:nvPr/>
        </p:nvPicPr>
        <p:blipFill>
          <a:blip r:embed="rId2"/>
          <a:stretch>
            <a:fillRect/>
          </a:stretch>
        </p:blipFill>
        <p:spPr>
          <a:xfrm>
            <a:off x="134258" y="3062515"/>
            <a:ext cx="6137175" cy="3795486"/>
          </a:xfrm>
          <a:prstGeom prst="rect">
            <a:avLst/>
          </a:prstGeom>
        </p:spPr>
      </p:pic>
      <p:sp>
        <p:nvSpPr>
          <p:cNvPr id="5" name="Content Placeholder 2">
            <a:extLst>
              <a:ext uri="{FF2B5EF4-FFF2-40B4-BE49-F238E27FC236}">
                <a16:creationId xmlns:a16="http://schemas.microsoft.com/office/drawing/2014/main" id="{35F90E7F-C37E-0DC8-85EF-EECB6337A099}"/>
              </a:ext>
            </a:extLst>
          </p:cNvPr>
          <p:cNvSpPr txBox="1">
            <a:spLocks/>
          </p:cNvSpPr>
          <p:nvPr/>
        </p:nvSpPr>
        <p:spPr>
          <a:xfrm>
            <a:off x="6720115" y="3062515"/>
            <a:ext cx="4916714" cy="2900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0000"/>
                </a:solidFill>
                <a:latin typeface="Helvetica Neue" panose="02000503000000020004" pitchFamily="2" charset="0"/>
              </a:rPr>
              <a:t>Shetland smallest at 22190</a:t>
            </a:r>
          </a:p>
          <a:p>
            <a:r>
              <a:rPr lang="en-GB" dirty="0">
                <a:solidFill>
                  <a:srgbClr val="000000"/>
                </a:solidFill>
                <a:latin typeface="Helvetica Neue" panose="02000503000000020004" pitchFamily="2" charset="0"/>
              </a:rPr>
              <a:t>Glasgow largest 1174980</a:t>
            </a:r>
          </a:p>
          <a:p>
            <a:endParaRPr lang="en-GB" dirty="0">
              <a:solidFill>
                <a:srgbClr val="000000"/>
              </a:solidFill>
              <a:latin typeface="Helvetica Neue" panose="02000503000000020004" pitchFamily="2" charset="0"/>
            </a:endParaRPr>
          </a:p>
          <a:p>
            <a:r>
              <a:rPr lang="en-GB" dirty="0">
                <a:solidFill>
                  <a:srgbClr val="000000"/>
                </a:solidFill>
                <a:latin typeface="Helvetica Neue" panose="02000503000000020004" pitchFamily="2" charset="0"/>
              </a:rPr>
              <a:t>Shetland is &lt;2% size of </a:t>
            </a:r>
            <a:r>
              <a:rPr lang="en-GB" dirty="0" err="1">
                <a:solidFill>
                  <a:srgbClr val="000000"/>
                </a:solidFill>
                <a:latin typeface="Helvetica Neue" panose="02000503000000020004" pitchFamily="2" charset="0"/>
              </a:rPr>
              <a:t>glasgow</a:t>
            </a:r>
            <a:endParaRPr lang="en-GB" dirty="0">
              <a:solidFill>
                <a:srgbClr val="000000"/>
              </a:solidFill>
              <a:latin typeface="Helvetica Neue" panose="02000503000000020004" pitchFamily="2" charset="0"/>
            </a:endParaRPr>
          </a:p>
          <a:p>
            <a:endParaRPr lang="en-US" dirty="0"/>
          </a:p>
        </p:txBody>
      </p:sp>
    </p:spTree>
    <p:extLst>
      <p:ext uri="{BB962C8B-B14F-4D97-AF65-F5344CB8AC3E}">
        <p14:creationId xmlns:p14="http://schemas.microsoft.com/office/powerpoint/2010/main" val="36665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9A3C-6BFA-042B-D351-268F99B432C9}"/>
              </a:ext>
            </a:extLst>
          </p:cNvPr>
          <p:cNvSpPr>
            <a:spLocks noGrp="1"/>
          </p:cNvSpPr>
          <p:nvPr>
            <p:ph type="title"/>
          </p:nvPr>
        </p:nvSpPr>
        <p:spPr/>
        <p:txBody>
          <a:bodyPr/>
          <a:lstStyle/>
          <a:p>
            <a:r>
              <a:rPr lang="en-US" dirty="0"/>
              <a:t>Health Board Age Structure</a:t>
            </a:r>
          </a:p>
        </p:txBody>
      </p:sp>
      <p:sp>
        <p:nvSpPr>
          <p:cNvPr id="3" name="Content Placeholder 2">
            <a:extLst>
              <a:ext uri="{FF2B5EF4-FFF2-40B4-BE49-F238E27FC236}">
                <a16:creationId xmlns:a16="http://schemas.microsoft.com/office/drawing/2014/main" id="{65920628-874F-9147-E189-2461B1F6D52A}"/>
              </a:ext>
            </a:extLst>
          </p:cNvPr>
          <p:cNvSpPr>
            <a:spLocks noGrp="1"/>
          </p:cNvSpPr>
          <p:nvPr>
            <p:ph idx="1"/>
          </p:nvPr>
        </p:nvSpPr>
        <p:spPr/>
        <p:txBody>
          <a:bodyPr/>
          <a:lstStyle/>
          <a:p>
            <a:r>
              <a:rPr lang="en-US" dirty="0"/>
              <a:t>Could put in something about age structure but we are mostly reporting </a:t>
            </a:r>
            <a:r>
              <a:rPr lang="en-US" dirty="0" err="1"/>
              <a:t>easr</a:t>
            </a:r>
            <a:r>
              <a:rPr lang="en-US" dirty="0"/>
              <a:t> so is it really relevant??</a:t>
            </a:r>
          </a:p>
        </p:txBody>
      </p:sp>
    </p:spTree>
    <p:extLst>
      <p:ext uri="{BB962C8B-B14F-4D97-AF65-F5344CB8AC3E}">
        <p14:creationId xmlns:p14="http://schemas.microsoft.com/office/powerpoint/2010/main" val="399274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56C9-06FE-487E-84FA-B9F4BA48E8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C11E6E-DD03-95FA-6FE0-945DE751C147}"/>
              </a:ext>
            </a:extLst>
          </p:cNvPr>
          <p:cNvSpPr>
            <a:spLocks noGrp="1"/>
          </p:cNvSpPr>
          <p:nvPr>
            <p:ph idx="1"/>
          </p:nvPr>
        </p:nvSpPr>
        <p:spPr/>
        <p:txBody>
          <a:bodyPr/>
          <a:lstStyle/>
          <a:p>
            <a:r>
              <a:rPr lang="en-US" dirty="0"/>
              <a:t>Looked at </a:t>
            </a:r>
            <a:r>
              <a:rPr lang="en-US" dirty="0" err="1"/>
              <a:t>dischrages</a:t>
            </a:r>
            <a:r>
              <a:rPr lang="en-US" dirty="0"/>
              <a:t> and deaths by sex and health board but nothing interesting popped up</a:t>
            </a:r>
          </a:p>
          <a:p>
            <a:r>
              <a:rPr lang="en-US" dirty="0"/>
              <a:t>Could do statistics on this – is the increase in borders significant??</a:t>
            </a:r>
          </a:p>
        </p:txBody>
      </p:sp>
      <p:pic>
        <p:nvPicPr>
          <p:cNvPr id="4" name="Picture 3">
            <a:extLst>
              <a:ext uri="{FF2B5EF4-FFF2-40B4-BE49-F238E27FC236}">
                <a16:creationId xmlns:a16="http://schemas.microsoft.com/office/drawing/2014/main" id="{5413856C-590A-E3EC-9B7E-61F91EF57FF6}"/>
              </a:ext>
            </a:extLst>
          </p:cNvPr>
          <p:cNvPicPr>
            <a:picLocks noChangeAspect="1"/>
          </p:cNvPicPr>
          <p:nvPr/>
        </p:nvPicPr>
        <p:blipFill>
          <a:blip r:embed="rId2"/>
          <a:stretch>
            <a:fillRect/>
          </a:stretch>
        </p:blipFill>
        <p:spPr>
          <a:xfrm>
            <a:off x="6667500" y="3494065"/>
            <a:ext cx="5257800" cy="3250429"/>
          </a:xfrm>
          <a:prstGeom prst="rect">
            <a:avLst/>
          </a:prstGeom>
        </p:spPr>
      </p:pic>
      <p:pic>
        <p:nvPicPr>
          <p:cNvPr id="5" name="Picture 4">
            <a:extLst>
              <a:ext uri="{FF2B5EF4-FFF2-40B4-BE49-F238E27FC236}">
                <a16:creationId xmlns:a16="http://schemas.microsoft.com/office/drawing/2014/main" id="{B54C06F7-5B87-BF7F-B883-778891C33366}"/>
              </a:ext>
            </a:extLst>
          </p:cNvPr>
          <p:cNvPicPr>
            <a:picLocks noChangeAspect="1"/>
          </p:cNvPicPr>
          <p:nvPr/>
        </p:nvPicPr>
        <p:blipFill>
          <a:blip r:embed="rId3"/>
          <a:stretch>
            <a:fillRect/>
          </a:stretch>
        </p:blipFill>
        <p:spPr>
          <a:xfrm>
            <a:off x="476250" y="3383810"/>
            <a:ext cx="5619750" cy="3474190"/>
          </a:xfrm>
          <a:prstGeom prst="rect">
            <a:avLst/>
          </a:prstGeom>
        </p:spPr>
      </p:pic>
    </p:spTree>
    <p:extLst>
      <p:ext uri="{BB962C8B-B14F-4D97-AF65-F5344CB8AC3E}">
        <p14:creationId xmlns:p14="http://schemas.microsoft.com/office/powerpoint/2010/main" val="281614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4F8D-8B4F-5258-1FD3-83243484580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B8F4BF2-C4DF-C0A5-A0CD-BFD435B81094}"/>
              </a:ext>
            </a:extLst>
          </p:cNvPr>
          <p:cNvPicPr>
            <a:picLocks noChangeAspect="1"/>
          </p:cNvPicPr>
          <p:nvPr/>
        </p:nvPicPr>
        <p:blipFill>
          <a:blip r:embed="rId3"/>
          <a:stretch>
            <a:fillRect/>
          </a:stretch>
        </p:blipFill>
        <p:spPr>
          <a:xfrm>
            <a:off x="169017" y="1244635"/>
            <a:ext cx="3429274" cy="529590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A21D16DE-E302-2A57-DE88-253C83B15F62}"/>
                  </a:ext>
                </a:extLst>
              </p:cNvPr>
              <p:cNvGraphicFramePr>
                <a:graphicFrameLocks noGrp="1"/>
              </p:cNvGraphicFramePr>
              <p:nvPr>
                <p:extLst>
                  <p:ext uri="{D42A27DB-BD31-4B8C-83A1-F6EECF244321}">
                    <p14:modId xmlns:p14="http://schemas.microsoft.com/office/powerpoint/2010/main" val="158119953"/>
                  </p:ext>
                </p:extLst>
              </p:nvPr>
            </p:nvGraphicFramePr>
            <p:xfrm>
              <a:off x="2664960" y="6577009"/>
              <a:ext cx="5336040" cy="485579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Web Viewer">
                <a:extLst>
                  <a:ext uri="{FF2B5EF4-FFF2-40B4-BE49-F238E27FC236}">
                    <a16:creationId xmlns:a16="http://schemas.microsoft.com/office/drawing/2014/main" id="{A21D16DE-E302-2A57-DE88-253C83B15F62}"/>
                  </a:ext>
                </a:extLst>
              </p:cNvPr>
              <p:cNvPicPr>
                <a:picLocks noGrp="1" noRot="1" noChangeAspect="1" noMove="1" noResize="1" noEditPoints="1" noAdjustHandles="1" noChangeArrowheads="1" noChangeShapeType="1"/>
              </p:cNvPicPr>
              <p:nvPr/>
            </p:nvPicPr>
            <p:blipFill>
              <a:blip r:embed="rId5"/>
              <a:stretch>
                <a:fillRect/>
              </a:stretch>
            </p:blipFill>
            <p:spPr>
              <a:xfrm>
                <a:off x="2664960" y="6577009"/>
                <a:ext cx="5336040" cy="4855797"/>
              </a:xfrm>
              <a:prstGeom prst="rect">
                <a:avLst/>
              </a:prstGeom>
            </p:spPr>
          </p:pic>
        </mc:Fallback>
      </mc:AlternateContent>
      <p:pic>
        <p:nvPicPr>
          <p:cNvPr id="7" name="Content Placeholder 8" descr="Table&#10;&#10;Description automatically generated">
            <a:extLst>
              <a:ext uri="{FF2B5EF4-FFF2-40B4-BE49-F238E27FC236}">
                <a16:creationId xmlns:a16="http://schemas.microsoft.com/office/drawing/2014/main" id="{1AC924B7-5A8A-A2E6-9E43-5F4A811A1EFD}"/>
              </a:ext>
            </a:extLst>
          </p:cNvPr>
          <p:cNvPicPr>
            <a:picLocks noChangeAspect="1"/>
          </p:cNvPicPr>
          <p:nvPr/>
        </p:nvPicPr>
        <p:blipFill>
          <a:blip r:embed="rId6"/>
          <a:stretch>
            <a:fillRect/>
          </a:stretch>
        </p:blipFill>
        <p:spPr>
          <a:xfrm>
            <a:off x="5897164" y="-759537"/>
            <a:ext cx="5776307" cy="2490790"/>
          </a:xfrm>
          <a:prstGeom prst="rect">
            <a:avLst/>
          </a:prstGeom>
        </p:spPr>
      </p:pic>
      <p:sp>
        <p:nvSpPr>
          <p:cNvPr id="8" name="TextBox 7">
            <a:extLst>
              <a:ext uri="{FF2B5EF4-FFF2-40B4-BE49-F238E27FC236}">
                <a16:creationId xmlns:a16="http://schemas.microsoft.com/office/drawing/2014/main" id="{58DEB509-F758-084B-DB45-5A2C0FD7521D}"/>
              </a:ext>
            </a:extLst>
          </p:cNvPr>
          <p:cNvSpPr txBox="1"/>
          <p:nvPr/>
        </p:nvSpPr>
        <p:spPr>
          <a:xfrm>
            <a:off x="6910323" y="0"/>
            <a:ext cx="3556102" cy="369332"/>
          </a:xfrm>
          <a:prstGeom prst="rect">
            <a:avLst/>
          </a:prstGeom>
          <a:noFill/>
        </p:spPr>
        <p:txBody>
          <a:bodyPr wrap="none" rtlCol="0">
            <a:spAutoFit/>
          </a:bodyPr>
          <a:lstStyle/>
          <a:p>
            <a:r>
              <a:rPr lang="en-US" dirty="0"/>
              <a:t>Possible to create something similar</a:t>
            </a:r>
          </a:p>
        </p:txBody>
      </p:sp>
      <p:pic>
        <p:nvPicPr>
          <p:cNvPr id="9" name="Picture 8">
            <a:extLst>
              <a:ext uri="{FF2B5EF4-FFF2-40B4-BE49-F238E27FC236}">
                <a16:creationId xmlns:a16="http://schemas.microsoft.com/office/drawing/2014/main" id="{8F647E59-A32E-7AAA-DE5C-BE6A009CCFBE}"/>
              </a:ext>
            </a:extLst>
          </p:cNvPr>
          <p:cNvPicPr>
            <a:picLocks noChangeAspect="1"/>
          </p:cNvPicPr>
          <p:nvPr/>
        </p:nvPicPr>
        <p:blipFill>
          <a:blip r:embed="rId7"/>
          <a:stretch>
            <a:fillRect/>
          </a:stretch>
        </p:blipFill>
        <p:spPr>
          <a:xfrm>
            <a:off x="4270072" y="2594052"/>
            <a:ext cx="7772400" cy="4804982"/>
          </a:xfrm>
          <a:prstGeom prst="rect">
            <a:avLst/>
          </a:prstGeom>
        </p:spPr>
      </p:pic>
      <p:sp>
        <p:nvSpPr>
          <p:cNvPr id="10" name="TextBox 9">
            <a:extLst>
              <a:ext uri="{FF2B5EF4-FFF2-40B4-BE49-F238E27FC236}">
                <a16:creationId xmlns:a16="http://schemas.microsoft.com/office/drawing/2014/main" id="{4931F748-4A9A-7F2B-89CB-C66CD055E778}"/>
              </a:ext>
            </a:extLst>
          </p:cNvPr>
          <p:cNvSpPr txBox="1"/>
          <p:nvPr/>
        </p:nvSpPr>
        <p:spPr>
          <a:xfrm>
            <a:off x="5332980" y="1670722"/>
            <a:ext cx="4596956" cy="923330"/>
          </a:xfrm>
          <a:prstGeom prst="rect">
            <a:avLst/>
          </a:prstGeom>
          <a:noFill/>
        </p:spPr>
        <p:txBody>
          <a:bodyPr wrap="square" rtlCol="0">
            <a:spAutoFit/>
          </a:bodyPr>
          <a:lstStyle/>
          <a:p>
            <a:r>
              <a:rPr lang="en-US" dirty="0"/>
              <a:t>I think there is a rough relationship here where the darker </a:t>
            </a:r>
            <a:r>
              <a:rPr lang="en-US" dirty="0" err="1"/>
              <a:t>colours</a:t>
            </a:r>
            <a:r>
              <a:rPr lang="en-US" dirty="0"/>
              <a:t> are the ones going up and lighter are going down</a:t>
            </a:r>
          </a:p>
        </p:txBody>
      </p:sp>
      <p:sp>
        <p:nvSpPr>
          <p:cNvPr id="11" name="Title 1">
            <a:extLst>
              <a:ext uri="{FF2B5EF4-FFF2-40B4-BE49-F238E27FC236}">
                <a16:creationId xmlns:a16="http://schemas.microsoft.com/office/drawing/2014/main" id="{DAEDAC77-5F5B-B4D0-2C70-76BB9335736D}"/>
              </a:ext>
            </a:extLst>
          </p:cNvPr>
          <p:cNvSpPr txBox="1">
            <a:spLocks/>
          </p:cNvSpPr>
          <p:nvPr/>
        </p:nvSpPr>
        <p:spPr>
          <a:xfrm>
            <a:off x="518529" y="-1817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rgbClr val="000000"/>
                </a:solidFill>
                <a:latin typeface="Helvetica Neue" panose="02000503000000020004" pitchFamily="2" charset="0"/>
              </a:rPr>
              <a:t>Discharges or Deaths by Health Board</a:t>
            </a:r>
            <a:endParaRPr lang="en-US" dirty="0"/>
          </a:p>
        </p:txBody>
      </p:sp>
    </p:spTree>
    <p:extLst>
      <p:ext uri="{BB962C8B-B14F-4D97-AF65-F5344CB8AC3E}">
        <p14:creationId xmlns:p14="http://schemas.microsoft.com/office/powerpoint/2010/main" val="14152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AEAE-2898-FF3C-5C36-FBD1952691BF}"/>
              </a:ext>
            </a:extLst>
          </p:cNvPr>
          <p:cNvSpPr>
            <a:spLocks noGrp="1"/>
          </p:cNvSpPr>
          <p:nvPr>
            <p:ph type="title"/>
          </p:nvPr>
        </p:nvSpPr>
        <p:spPr/>
        <p:txBody>
          <a:bodyPr/>
          <a:lstStyle/>
          <a:p>
            <a:r>
              <a:rPr lang="en-US" dirty="0"/>
              <a:t>Council Areas</a:t>
            </a:r>
          </a:p>
        </p:txBody>
      </p:sp>
      <p:sp>
        <p:nvSpPr>
          <p:cNvPr id="3" name="Content Placeholder 2">
            <a:extLst>
              <a:ext uri="{FF2B5EF4-FFF2-40B4-BE49-F238E27FC236}">
                <a16:creationId xmlns:a16="http://schemas.microsoft.com/office/drawing/2014/main" id="{086AACFA-17FB-8C1C-E108-4CEBE20BF90D}"/>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483AA61B-BDA9-D0D9-54F0-94DCF6768CDF}"/>
              </a:ext>
            </a:extLst>
          </p:cNvPr>
          <p:cNvSpPr txBox="1"/>
          <p:nvPr/>
        </p:nvSpPr>
        <p:spPr>
          <a:xfrm>
            <a:off x="1814809" y="112994"/>
            <a:ext cx="7793648" cy="369332"/>
          </a:xfrm>
          <a:prstGeom prst="rect">
            <a:avLst/>
          </a:prstGeom>
          <a:noFill/>
        </p:spPr>
        <p:txBody>
          <a:bodyPr wrap="square">
            <a:spAutoFit/>
          </a:bodyPr>
          <a:lstStyle/>
          <a:p>
            <a:r>
              <a:rPr lang="en-US" dirty="0"/>
              <a:t>Also have .csv with leading death rates by council area</a:t>
            </a:r>
          </a:p>
        </p:txBody>
      </p:sp>
    </p:spTree>
    <p:extLst>
      <p:ext uri="{BB962C8B-B14F-4D97-AF65-F5344CB8AC3E}">
        <p14:creationId xmlns:p14="http://schemas.microsoft.com/office/powerpoint/2010/main" val="365008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D1F9-792B-7CBD-295E-69BB4206FA79}"/>
              </a:ext>
            </a:extLst>
          </p:cNvPr>
          <p:cNvSpPr>
            <a:spLocks noGrp="1"/>
          </p:cNvSpPr>
          <p:nvPr>
            <p:ph type="title"/>
          </p:nvPr>
        </p:nvSpPr>
        <p:spPr/>
        <p:txBody>
          <a:bodyPr/>
          <a:lstStyle/>
          <a:p>
            <a:r>
              <a:rPr lang="en-US" dirty="0"/>
              <a:t>Overall Headline - Mortality Rates</a:t>
            </a:r>
          </a:p>
        </p:txBody>
      </p:sp>
      <p:sp>
        <p:nvSpPr>
          <p:cNvPr id="3" name="Content Placeholder 2">
            <a:extLst>
              <a:ext uri="{FF2B5EF4-FFF2-40B4-BE49-F238E27FC236}">
                <a16:creationId xmlns:a16="http://schemas.microsoft.com/office/drawing/2014/main" id="{E8693F66-13E4-D719-6F44-5EA63544A573}"/>
              </a:ext>
            </a:extLst>
          </p:cNvPr>
          <p:cNvSpPr>
            <a:spLocks noGrp="1"/>
          </p:cNvSpPr>
          <p:nvPr>
            <p:ph idx="1"/>
          </p:nvPr>
        </p:nvSpPr>
        <p:spPr/>
        <p:txBody>
          <a:bodyPr/>
          <a:lstStyle/>
          <a:p>
            <a:r>
              <a:rPr lang="en-US" dirty="0"/>
              <a:t>Mortality rates are coming down </a:t>
            </a:r>
          </a:p>
        </p:txBody>
      </p:sp>
      <p:pic>
        <p:nvPicPr>
          <p:cNvPr id="4" name="Picture 3">
            <a:extLst>
              <a:ext uri="{FF2B5EF4-FFF2-40B4-BE49-F238E27FC236}">
                <a16:creationId xmlns:a16="http://schemas.microsoft.com/office/drawing/2014/main" id="{82ED1266-601B-9D61-2272-1BC96311F2D4}"/>
              </a:ext>
            </a:extLst>
          </p:cNvPr>
          <p:cNvPicPr>
            <a:picLocks noChangeAspect="1"/>
          </p:cNvPicPr>
          <p:nvPr/>
        </p:nvPicPr>
        <p:blipFill>
          <a:blip r:embed="rId2"/>
          <a:stretch>
            <a:fillRect/>
          </a:stretch>
        </p:blipFill>
        <p:spPr>
          <a:xfrm>
            <a:off x="1563915" y="2489971"/>
            <a:ext cx="5961743" cy="3686992"/>
          </a:xfrm>
          <a:prstGeom prst="rect">
            <a:avLst/>
          </a:prstGeom>
        </p:spPr>
      </p:pic>
    </p:spTree>
    <p:extLst>
      <p:ext uri="{BB962C8B-B14F-4D97-AF65-F5344CB8AC3E}">
        <p14:creationId xmlns:p14="http://schemas.microsoft.com/office/powerpoint/2010/main" val="113884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0BB8-D619-0061-E30A-A29848C97692}"/>
              </a:ext>
            </a:extLst>
          </p:cNvPr>
          <p:cNvSpPr>
            <a:spLocks noGrp="1"/>
          </p:cNvSpPr>
          <p:nvPr>
            <p:ph type="title"/>
          </p:nvPr>
        </p:nvSpPr>
        <p:spPr/>
        <p:txBody>
          <a:bodyPr/>
          <a:lstStyle/>
          <a:p>
            <a:r>
              <a:rPr lang="en-US" dirty="0"/>
              <a:t>The Journey to a ‘Beautiful’ Model</a:t>
            </a:r>
          </a:p>
        </p:txBody>
      </p:sp>
      <p:sp>
        <p:nvSpPr>
          <p:cNvPr id="3" name="Content Placeholder 2">
            <a:extLst>
              <a:ext uri="{FF2B5EF4-FFF2-40B4-BE49-F238E27FC236}">
                <a16:creationId xmlns:a16="http://schemas.microsoft.com/office/drawing/2014/main" id="{04BE55EE-D00A-D092-BEA4-53B552DE5DC6}"/>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Multiple linear regression - R2 = 31%</a:t>
            </a:r>
          </a:p>
          <a:p>
            <a:pPr lvl="1"/>
            <a:r>
              <a:rPr lang="en-GB" dirty="0">
                <a:solidFill>
                  <a:srgbClr val="000000"/>
                </a:solidFill>
                <a:effectLst/>
                <a:latin typeface="Helvetica Neue" panose="02000503000000020004" pitchFamily="2" charset="0"/>
              </a:rPr>
              <a:t>Model built using just the health board and year is promising. This was built on totals of the discharges for each health board though and some boards show no significance so does this mean we can estimate them?</a:t>
            </a:r>
          </a:p>
          <a:p>
            <a:pPr lvl="1"/>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Random forest - R2 = 97% but useless prediction</a:t>
            </a:r>
          </a:p>
          <a:p>
            <a:pPr>
              <a:buFont typeface="Arial" panose="020B0604020202020204" pitchFamily="34" charset="0"/>
              <a:buChar char="•"/>
            </a:pPr>
            <a:r>
              <a:rPr lang="en-GB" dirty="0">
                <a:solidFill>
                  <a:srgbClr val="000000"/>
                </a:solidFill>
                <a:effectLst/>
                <a:latin typeface="Helvetica Neue" panose="02000503000000020004" pitchFamily="2" charset="0"/>
              </a:rPr>
              <a:t>ARIMA</a:t>
            </a:r>
          </a:p>
          <a:p>
            <a:pPr>
              <a:buFont typeface="Arial" panose="020B0604020202020204" pitchFamily="34" charset="0"/>
              <a:buChar char="•"/>
            </a:pPr>
            <a:r>
              <a:rPr lang="en-GB" dirty="0">
                <a:solidFill>
                  <a:srgbClr val="000000"/>
                </a:solidFill>
                <a:effectLst/>
                <a:latin typeface="Helvetica Neue" panose="02000503000000020004" pitchFamily="2" charset="0"/>
              </a:rPr>
              <a:t>Neural networks</a:t>
            </a:r>
          </a:p>
          <a:p>
            <a:endParaRPr lang="en-US" dirty="0"/>
          </a:p>
        </p:txBody>
      </p:sp>
    </p:spTree>
    <p:extLst>
      <p:ext uri="{BB962C8B-B14F-4D97-AF65-F5344CB8AC3E}">
        <p14:creationId xmlns:p14="http://schemas.microsoft.com/office/powerpoint/2010/main" val="25353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89AA-D654-56D2-E1C9-591F3A7F2414}"/>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665CCC5B-BDBF-0706-EA0A-9786972B2782}"/>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GB" u="sng" dirty="0">
                <a:solidFill>
                  <a:srgbClr val="000000"/>
                </a:solidFill>
                <a:effectLst/>
                <a:latin typeface="Helvetica Neue" panose="02000503000000020004" pitchFamily="2" charset="0"/>
                <a:hlinkClick r:id="rId2"/>
              </a:rPr>
              <a:t>https://quantifyinghealth.com/r-squared-study/</a:t>
            </a:r>
            <a:endParaRPr lang="en-GB" dirty="0">
              <a:solidFill>
                <a:srgbClr val="000000"/>
              </a:solidFill>
              <a:effectLst/>
              <a:latin typeface="Helvetica Neue" panose="02000503000000020004" pitchFamily="2" charset="0"/>
            </a:endParaRPr>
          </a:p>
          <a:p>
            <a:r>
              <a:rPr lang="en-GB" dirty="0" err="1">
                <a:solidFill>
                  <a:srgbClr val="262626"/>
                </a:solidFill>
                <a:effectLst/>
                <a:latin typeface="Helvetica" pitchFamily="2" charset="0"/>
              </a:rPr>
              <a:t>analyzed</a:t>
            </a:r>
            <a:r>
              <a:rPr lang="en-GB" dirty="0">
                <a:solidFill>
                  <a:srgbClr val="262626"/>
                </a:solidFill>
                <a:effectLst/>
                <a:latin typeface="Helvetica" pitchFamily="2" charset="0"/>
              </a:rPr>
              <a:t> the content of 43,110 randomly chosen research papers from PubMed to learn more about R-squared.</a:t>
            </a:r>
          </a:p>
          <a:p>
            <a:r>
              <a:rPr lang="en-GB" b="1" dirty="0">
                <a:solidFill>
                  <a:srgbClr val="262626"/>
                </a:solidFill>
                <a:effectLst/>
                <a:latin typeface="Helvetica" pitchFamily="2" charset="0"/>
              </a:rPr>
              <a:t>The average value of R-squared in medical research is 0.499</a:t>
            </a:r>
            <a:r>
              <a:rPr lang="en-GB" dirty="0">
                <a:solidFill>
                  <a:srgbClr val="262626"/>
                </a:solidFill>
                <a:effectLst/>
                <a:latin typeface="Helvetica" pitchFamily="2" charset="0"/>
              </a:rPr>
              <a:t>, which means that the average linear regression model explains 49.9% of the outcome variance.</a:t>
            </a:r>
          </a:p>
          <a:p>
            <a:br>
              <a:rPr lang="en-GB" dirty="0">
                <a:solidFill>
                  <a:srgbClr val="262626"/>
                </a:solidFill>
                <a:effectLst/>
                <a:latin typeface="Helvetica" pitchFamily="2" charset="0"/>
              </a:rPr>
            </a:br>
            <a:endParaRPr lang="en-GB" dirty="0">
              <a:solidFill>
                <a:srgbClr val="262626"/>
              </a:solidFill>
              <a:effectLst/>
              <a:latin typeface="Helvetica" pitchFamily="2" charset="0"/>
            </a:endParaRPr>
          </a:p>
          <a:p>
            <a:r>
              <a:rPr lang="en-GB" i="1" dirty="0">
                <a:solidFill>
                  <a:srgbClr val="000000"/>
                </a:solidFill>
                <a:effectLst/>
                <a:latin typeface="Helvetica" pitchFamily="2" charset="0"/>
              </a:rPr>
              <a:t>In typical applications in biology, psychology, marketing, and other domains, we would expect only a very small proportion of the variance in the response to be explained by the predictor, and an R2 value well below 0.1 might be more realistic!</a:t>
            </a:r>
            <a:endParaRPr lang="en-GB" dirty="0">
              <a:solidFill>
                <a:srgbClr val="000000"/>
              </a:solidFill>
              <a:effectLst/>
              <a:latin typeface="Helvetica" pitchFamily="2" charset="0"/>
            </a:endParaRPr>
          </a:p>
          <a:p>
            <a:r>
              <a:rPr lang="en-GB" i="1" dirty="0">
                <a:solidFill>
                  <a:srgbClr val="000000"/>
                </a:solidFill>
                <a:effectLst/>
                <a:latin typeface="Helvetica" pitchFamily="2" charset="0"/>
              </a:rPr>
              <a:t>An Introduction to Statistical Learning by Gareth James et al.</a:t>
            </a:r>
            <a:endParaRPr lang="en-GB" dirty="0">
              <a:solidFill>
                <a:srgbClr val="000000"/>
              </a:solidFill>
              <a:effectLst/>
              <a:latin typeface="Helvetica" pitchFamily="2" charset="0"/>
            </a:endParaRPr>
          </a:p>
          <a:p>
            <a:br>
              <a:rPr lang="en-GB" dirty="0">
                <a:solidFill>
                  <a:srgbClr val="000000"/>
                </a:solidFill>
                <a:effectLst/>
                <a:latin typeface="Helvetica" pitchFamily="2" charset="0"/>
              </a:rPr>
            </a:br>
            <a:endParaRPr lang="en-GB" dirty="0">
              <a:solidFill>
                <a:srgbClr val="000000"/>
              </a:solidFill>
              <a:effectLst/>
              <a:latin typeface="Helvetica" pitchFamily="2" charset="0"/>
            </a:endParaRPr>
          </a:p>
          <a:p>
            <a:r>
              <a:rPr lang="en-GB" i="1" u="sng" dirty="0">
                <a:solidFill>
                  <a:srgbClr val="000000"/>
                </a:solidFill>
                <a:effectLst/>
                <a:latin typeface="Helvetica" pitchFamily="2" charset="0"/>
                <a:hlinkClick r:id="rId3"/>
              </a:rPr>
              <a:t>https://statisticsbyjim.com/regression/how-high-r-squared/</a:t>
            </a:r>
            <a:endParaRPr lang="en-GB" dirty="0">
              <a:solidFill>
                <a:srgbClr val="000000"/>
              </a:solidFill>
              <a:effectLst/>
              <a:latin typeface="Helvetica" pitchFamily="2" charset="0"/>
            </a:endParaRPr>
          </a:p>
          <a:p>
            <a:r>
              <a:rPr lang="en-GB" dirty="0">
                <a:solidFill>
                  <a:srgbClr val="636360"/>
                </a:solidFill>
                <a:effectLst/>
                <a:latin typeface="Helvetica Light" panose="020B0403020202020204" pitchFamily="34" charset="0"/>
              </a:rPr>
              <a:t>Any study that attempts to predict human </a:t>
            </a:r>
            <a:r>
              <a:rPr lang="en-GB" dirty="0" err="1">
                <a:solidFill>
                  <a:srgbClr val="636360"/>
                </a:solidFill>
                <a:effectLst/>
                <a:latin typeface="Helvetica Light" panose="020B0403020202020204" pitchFamily="34" charset="0"/>
              </a:rPr>
              <a:t>behavior</a:t>
            </a:r>
            <a:r>
              <a:rPr lang="en-GB" dirty="0">
                <a:solidFill>
                  <a:srgbClr val="636360"/>
                </a:solidFill>
                <a:effectLst/>
                <a:latin typeface="Helvetica Light" panose="020B0403020202020204" pitchFamily="34" charset="0"/>
              </a:rPr>
              <a:t> will tend to have R-squared values less than 50%.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However, if you </a:t>
            </a:r>
            <a:r>
              <a:rPr lang="en-GB" dirty="0" err="1">
                <a:solidFill>
                  <a:srgbClr val="636360"/>
                </a:solidFill>
                <a:effectLst/>
                <a:latin typeface="Helvetica Light" panose="020B0403020202020204" pitchFamily="34" charset="0"/>
              </a:rPr>
              <a:t>analyze</a:t>
            </a:r>
            <a:r>
              <a:rPr lang="en-GB" dirty="0">
                <a:solidFill>
                  <a:srgbClr val="636360"/>
                </a:solidFill>
                <a:effectLst/>
                <a:latin typeface="Helvetica Light" panose="020B0403020202020204" pitchFamily="34" charset="0"/>
              </a:rPr>
              <a:t> a physical process and have very good measurements, you might expect R-squared values over 90%.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Use prediction intervals to access precision</a:t>
            </a:r>
          </a:p>
          <a:p>
            <a:r>
              <a:rPr lang="en-GB" u="sng" dirty="0">
                <a:solidFill>
                  <a:srgbClr val="636360"/>
                </a:solidFill>
                <a:effectLst/>
                <a:latin typeface="Helvetica Light" panose="020B0403020202020204" pitchFamily="34" charset="0"/>
                <a:hlinkClick r:id="rId3"/>
              </a:rPr>
              <a:t>https://statisticsbyjim.com/regression/how-high-r-squared/</a:t>
            </a:r>
            <a:endParaRPr lang="en-GB" dirty="0">
              <a:solidFill>
                <a:srgbClr val="636360"/>
              </a:solidFill>
              <a:effectLst/>
              <a:latin typeface="Helvetica Light" panose="020B0403020202020204" pitchFamily="34" charset="0"/>
            </a:endParaRPr>
          </a:p>
          <a:p>
            <a:endParaRPr lang="en-US" dirty="0"/>
          </a:p>
        </p:txBody>
      </p:sp>
    </p:spTree>
    <p:extLst>
      <p:ext uri="{BB962C8B-B14F-4D97-AF65-F5344CB8AC3E}">
        <p14:creationId xmlns:p14="http://schemas.microsoft.com/office/powerpoint/2010/main" val="39792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7D0-CD88-8D07-EA7A-37CFB3720B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384A0-67D2-BC46-241E-49C51BCFCCCA}"/>
              </a:ext>
            </a:extLst>
          </p:cNvPr>
          <p:cNvSpPr>
            <a:spLocks noGrp="1"/>
          </p:cNvSpPr>
          <p:nvPr>
            <p:ph idx="1"/>
          </p:nvPr>
        </p:nvSpPr>
        <p:spPr/>
        <p:txBody>
          <a:bodyPr>
            <a:normAutofit/>
          </a:bodyPr>
          <a:lstStyle/>
          <a:p>
            <a:r>
              <a:rPr lang="en-US" sz="2000" dirty="0"/>
              <a:t>What do we want to model – if we use raw values we need to account for future changes in age structures of the population . This would have been interesting but maybe not necessary given we have </a:t>
            </a:r>
            <a:r>
              <a:rPr lang="en-US" sz="2000" dirty="0" err="1"/>
              <a:t>easr</a:t>
            </a:r>
            <a:r>
              <a:rPr lang="en-US" sz="2000" dirty="0"/>
              <a:t> numbers. </a:t>
            </a:r>
          </a:p>
          <a:p>
            <a:r>
              <a:rPr lang="en-US" sz="2000" dirty="0"/>
              <a:t>But I think using EASR numbers means you can’t predict levels by health board because everything is standardized – or maybe </a:t>
            </a:r>
            <a:r>
              <a:rPr lang="en-US" sz="2000" dirty="0" err="1"/>
              <a:t>easr</a:t>
            </a:r>
            <a:r>
              <a:rPr lang="en-US" sz="2000" dirty="0"/>
              <a:t> revels true differences??</a:t>
            </a:r>
          </a:p>
          <a:p>
            <a:r>
              <a:rPr lang="en-US" sz="2000" dirty="0"/>
              <a:t>Options for modelling –</a:t>
            </a:r>
          </a:p>
          <a:p>
            <a:r>
              <a:rPr lang="en-US" sz="2000" dirty="0"/>
              <a:t>Numbers at council level were too low to form pattern</a:t>
            </a:r>
          </a:p>
        </p:txBody>
      </p:sp>
      <p:sp>
        <p:nvSpPr>
          <p:cNvPr id="4" name="TextBox 3">
            <a:extLst>
              <a:ext uri="{FF2B5EF4-FFF2-40B4-BE49-F238E27FC236}">
                <a16:creationId xmlns:a16="http://schemas.microsoft.com/office/drawing/2014/main" id="{7B7FA0CA-7D1B-985E-899E-9335EBEF1201}"/>
              </a:ext>
            </a:extLst>
          </p:cNvPr>
          <p:cNvSpPr txBox="1"/>
          <p:nvPr/>
        </p:nvSpPr>
        <p:spPr>
          <a:xfrm>
            <a:off x="6096000" y="3631962"/>
            <a:ext cx="3502177" cy="369332"/>
          </a:xfrm>
          <a:prstGeom prst="rect">
            <a:avLst/>
          </a:prstGeom>
          <a:noFill/>
        </p:spPr>
        <p:txBody>
          <a:bodyPr wrap="none" rtlCol="0">
            <a:spAutoFit/>
          </a:bodyPr>
          <a:lstStyle/>
          <a:p>
            <a:r>
              <a:rPr lang="en-US" dirty="0"/>
              <a:t>Raw Values  |  Crude Rates  |  EASR</a:t>
            </a:r>
          </a:p>
        </p:txBody>
      </p:sp>
      <p:cxnSp>
        <p:nvCxnSpPr>
          <p:cNvPr id="6" name="Straight Arrow Connector 5">
            <a:extLst>
              <a:ext uri="{FF2B5EF4-FFF2-40B4-BE49-F238E27FC236}">
                <a16:creationId xmlns:a16="http://schemas.microsoft.com/office/drawing/2014/main" id="{DC33E501-1BC2-EA14-D7AD-D926930D1442}"/>
              </a:ext>
            </a:extLst>
          </p:cNvPr>
          <p:cNvCxnSpPr>
            <a:stCxn id="4" idx="2"/>
          </p:cNvCxnSpPr>
          <p:nvPr/>
        </p:nvCxnSpPr>
        <p:spPr>
          <a:xfrm flipH="1">
            <a:off x="6995886" y="4001294"/>
            <a:ext cx="851203" cy="55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4EF9384-B575-0D56-85BB-236CAFE866A7}"/>
              </a:ext>
            </a:extLst>
          </p:cNvPr>
          <p:cNvCxnSpPr>
            <a:cxnSpLocks/>
          </p:cNvCxnSpPr>
          <p:nvPr/>
        </p:nvCxnSpPr>
        <p:spPr>
          <a:xfrm>
            <a:off x="7849207" y="4018759"/>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F8C95F-D7CF-E65A-8AA8-42806348DC10}"/>
              </a:ext>
            </a:extLst>
          </p:cNvPr>
          <p:cNvSpPr txBox="1"/>
          <p:nvPr/>
        </p:nvSpPr>
        <p:spPr>
          <a:xfrm>
            <a:off x="5566229" y="4507755"/>
            <a:ext cx="2260299" cy="369332"/>
          </a:xfrm>
          <a:prstGeom prst="rect">
            <a:avLst/>
          </a:prstGeom>
          <a:noFill/>
        </p:spPr>
        <p:txBody>
          <a:bodyPr wrap="none" rtlCol="0">
            <a:spAutoFit/>
          </a:bodyPr>
          <a:lstStyle/>
          <a:p>
            <a:r>
              <a:rPr lang="en-US" dirty="0"/>
              <a:t>Number of Discharges</a:t>
            </a:r>
          </a:p>
        </p:txBody>
      </p:sp>
      <p:sp>
        <p:nvSpPr>
          <p:cNvPr id="11" name="TextBox 10">
            <a:extLst>
              <a:ext uri="{FF2B5EF4-FFF2-40B4-BE49-F238E27FC236}">
                <a16:creationId xmlns:a16="http://schemas.microsoft.com/office/drawing/2014/main" id="{C01E4908-BD97-AAC6-4046-53598DD195F5}"/>
              </a:ext>
            </a:extLst>
          </p:cNvPr>
          <p:cNvSpPr txBox="1"/>
          <p:nvPr/>
        </p:nvSpPr>
        <p:spPr>
          <a:xfrm>
            <a:off x="8645150" y="4563388"/>
            <a:ext cx="1910588" cy="369332"/>
          </a:xfrm>
          <a:prstGeom prst="rect">
            <a:avLst/>
          </a:prstGeom>
          <a:noFill/>
        </p:spPr>
        <p:txBody>
          <a:bodyPr wrap="none" rtlCol="0">
            <a:spAutoFit/>
          </a:bodyPr>
          <a:lstStyle/>
          <a:p>
            <a:r>
              <a:rPr lang="en-US" dirty="0"/>
              <a:t>Number of Deaths</a:t>
            </a:r>
          </a:p>
        </p:txBody>
      </p:sp>
      <p:cxnSp>
        <p:nvCxnSpPr>
          <p:cNvPr id="12" name="Straight Arrow Connector 11">
            <a:extLst>
              <a:ext uri="{FF2B5EF4-FFF2-40B4-BE49-F238E27FC236}">
                <a16:creationId xmlns:a16="http://schemas.microsoft.com/office/drawing/2014/main" id="{4126844D-53F5-D8D9-CA64-393843C65B8D}"/>
              </a:ext>
            </a:extLst>
          </p:cNvPr>
          <p:cNvCxnSpPr>
            <a:cxnSpLocks/>
            <a:endCxn id="16" idx="0"/>
          </p:cNvCxnSpPr>
          <p:nvPr/>
        </p:nvCxnSpPr>
        <p:spPr>
          <a:xfrm flipH="1">
            <a:off x="5766952" y="4970833"/>
            <a:ext cx="754649" cy="68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4E804F-9DAE-99A8-070E-AC60E6793B1B}"/>
              </a:ext>
            </a:extLst>
          </p:cNvPr>
          <p:cNvCxnSpPr>
            <a:cxnSpLocks/>
          </p:cNvCxnSpPr>
          <p:nvPr/>
        </p:nvCxnSpPr>
        <p:spPr>
          <a:xfrm>
            <a:off x="6523719" y="4988298"/>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8C4610-1F19-10DE-B400-C29D3FAAE4E9}"/>
              </a:ext>
            </a:extLst>
          </p:cNvPr>
          <p:cNvCxnSpPr/>
          <p:nvPr/>
        </p:nvCxnSpPr>
        <p:spPr>
          <a:xfrm flipH="1">
            <a:off x="8775620" y="4998649"/>
            <a:ext cx="851203" cy="55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D958DC-6071-7396-7CBF-625DCB4B9230}"/>
              </a:ext>
            </a:extLst>
          </p:cNvPr>
          <p:cNvCxnSpPr>
            <a:cxnSpLocks/>
          </p:cNvCxnSpPr>
          <p:nvPr/>
        </p:nvCxnSpPr>
        <p:spPr>
          <a:xfrm>
            <a:off x="9628941" y="5016114"/>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D55129-3B09-FB44-F205-74C8C5F506C8}"/>
              </a:ext>
            </a:extLst>
          </p:cNvPr>
          <p:cNvSpPr txBox="1"/>
          <p:nvPr/>
        </p:nvSpPr>
        <p:spPr>
          <a:xfrm>
            <a:off x="5059033" y="5653028"/>
            <a:ext cx="1415837" cy="369332"/>
          </a:xfrm>
          <a:prstGeom prst="rect">
            <a:avLst/>
          </a:prstGeom>
          <a:noFill/>
        </p:spPr>
        <p:txBody>
          <a:bodyPr wrap="none" rtlCol="0">
            <a:spAutoFit/>
          </a:bodyPr>
          <a:lstStyle/>
          <a:p>
            <a:r>
              <a:rPr lang="en-US" dirty="0"/>
              <a:t>Health Board</a:t>
            </a:r>
          </a:p>
        </p:txBody>
      </p:sp>
      <p:sp>
        <p:nvSpPr>
          <p:cNvPr id="17" name="TextBox 16">
            <a:extLst>
              <a:ext uri="{FF2B5EF4-FFF2-40B4-BE49-F238E27FC236}">
                <a16:creationId xmlns:a16="http://schemas.microsoft.com/office/drawing/2014/main" id="{DDA10BA2-0C54-7A7C-3941-95963E4A4B59}"/>
              </a:ext>
            </a:extLst>
          </p:cNvPr>
          <p:cNvSpPr txBox="1"/>
          <p:nvPr/>
        </p:nvSpPr>
        <p:spPr>
          <a:xfrm>
            <a:off x="8123244" y="5640531"/>
            <a:ext cx="1415837" cy="369332"/>
          </a:xfrm>
          <a:prstGeom prst="rect">
            <a:avLst/>
          </a:prstGeom>
          <a:noFill/>
        </p:spPr>
        <p:txBody>
          <a:bodyPr wrap="none" rtlCol="0">
            <a:spAutoFit/>
          </a:bodyPr>
          <a:lstStyle/>
          <a:p>
            <a:r>
              <a:rPr lang="en-US" dirty="0"/>
              <a:t>Health Board</a:t>
            </a:r>
          </a:p>
        </p:txBody>
      </p:sp>
      <p:sp>
        <p:nvSpPr>
          <p:cNvPr id="18" name="TextBox 17">
            <a:extLst>
              <a:ext uri="{FF2B5EF4-FFF2-40B4-BE49-F238E27FC236}">
                <a16:creationId xmlns:a16="http://schemas.microsoft.com/office/drawing/2014/main" id="{8F0B956A-3E35-0D69-0A9D-141982A9FB76}"/>
              </a:ext>
            </a:extLst>
          </p:cNvPr>
          <p:cNvSpPr txBox="1"/>
          <p:nvPr/>
        </p:nvSpPr>
        <p:spPr>
          <a:xfrm>
            <a:off x="6873752" y="5678571"/>
            <a:ext cx="877163" cy="369332"/>
          </a:xfrm>
          <a:prstGeom prst="rect">
            <a:avLst/>
          </a:prstGeom>
          <a:noFill/>
        </p:spPr>
        <p:txBody>
          <a:bodyPr wrap="none" rtlCol="0">
            <a:spAutoFit/>
          </a:bodyPr>
          <a:lstStyle/>
          <a:p>
            <a:r>
              <a:rPr lang="en-US" dirty="0"/>
              <a:t>Council</a:t>
            </a:r>
          </a:p>
        </p:txBody>
      </p:sp>
      <p:sp>
        <p:nvSpPr>
          <p:cNvPr id="19" name="TextBox 18">
            <a:extLst>
              <a:ext uri="{FF2B5EF4-FFF2-40B4-BE49-F238E27FC236}">
                <a16:creationId xmlns:a16="http://schemas.microsoft.com/office/drawing/2014/main" id="{E15EC775-ED37-C086-6DB0-DAF30EB93F8F}"/>
              </a:ext>
            </a:extLst>
          </p:cNvPr>
          <p:cNvSpPr txBox="1"/>
          <p:nvPr/>
        </p:nvSpPr>
        <p:spPr>
          <a:xfrm>
            <a:off x="10283738" y="5681236"/>
            <a:ext cx="877163" cy="369332"/>
          </a:xfrm>
          <a:prstGeom prst="rect">
            <a:avLst/>
          </a:prstGeom>
          <a:noFill/>
        </p:spPr>
        <p:txBody>
          <a:bodyPr wrap="none" rtlCol="0">
            <a:spAutoFit/>
          </a:bodyPr>
          <a:lstStyle/>
          <a:p>
            <a:r>
              <a:rPr lang="en-US" dirty="0"/>
              <a:t>Council</a:t>
            </a:r>
          </a:p>
        </p:txBody>
      </p:sp>
    </p:spTree>
    <p:extLst>
      <p:ext uri="{BB962C8B-B14F-4D97-AF65-F5344CB8AC3E}">
        <p14:creationId xmlns:p14="http://schemas.microsoft.com/office/powerpoint/2010/main" val="335194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E958-225E-0695-CA93-E86B2FC5FE6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FAD02CCA-0F7D-4404-5C17-77EB542D3D87}"/>
              </a:ext>
            </a:extLst>
          </p:cNvPr>
          <p:cNvSpPr>
            <a:spLocks noGrp="1"/>
          </p:cNvSpPr>
          <p:nvPr>
            <p:ph idx="1"/>
          </p:nvPr>
        </p:nvSpPr>
        <p:spPr/>
        <p:txBody>
          <a:bodyPr>
            <a:normAutofit/>
          </a:bodyPr>
          <a:lstStyle/>
          <a:p>
            <a:r>
              <a:rPr lang="en-US" dirty="0"/>
              <a:t>Introduction</a:t>
            </a:r>
          </a:p>
          <a:p>
            <a:pPr lvl="1"/>
            <a:r>
              <a:rPr lang="en-US" dirty="0"/>
              <a:t>Cerebrovascular disease (CVD)</a:t>
            </a:r>
          </a:p>
          <a:p>
            <a:pPr lvl="1"/>
            <a:r>
              <a:rPr lang="en-US" dirty="0"/>
              <a:t>Relevant statistics</a:t>
            </a:r>
          </a:p>
          <a:p>
            <a:pPr lvl="1"/>
            <a:r>
              <a:rPr lang="en-US" dirty="0"/>
              <a:t>Data</a:t>
            </a:r>
          </a:p>
          <a:p>
            <a:r>
              <a:rPr lang="en-US" dirty="0"/>
              <a:t>Types of CVD – discharge and mortality data</a:t>
            </a:r>
          </a:p>
          <a:p>
            <a:pPr lvl="1"/>
            <a:r>
              <a:rPr lang="en-US" dirty="0"/>
              <a:t>Age</a:t>
            </a:r>
          </a:p>
          <a:p>
            <a:pPr lvl="1"/>
            <a:r>
              <a:rPr lang="en-US" dirty="0"/>
              <a:t>Sex</a:t>
            </a:r>
          </a:p>
          <a:p>
            <a:pPr lvl="1"/>
            <a:r>
              <a:rPr lang="en-US" dirty="0"/>
              <a:t>Geographic area</a:t>
            </a:r>
          </a:p>
          <a:p>
            <a:r>
              <a:rPr lang="en-US" dirty="0"/>
              <a:t>Can we predict future CVD rates?</a:t>
            </a:r>
          </a:p>
        </p:txBody>
      </p:sp>
      <p:sp>
        <p:nvSpPr>
          <p:cNvPr id="5" name="TextBox 4">
            <a:extLst>
              <a:ext uri="{FF2B5EF4-FFF2-40B4-BE49-F238E27FC236}">
                <a16:creationId xmlns:a16="http://schemas.microsoft.com/office/drawing/2014/main" id="{4356EACA-6B0E-D623-42C0-F013690A5F3D}"/>
              </a:ext>
            </a:extLst>
          </p:cNvPr>
          <p:cNvSpPr txBox="1"/>
          <p:nvPr/>
        </p:nvSpPr>
        <p:spPr>
          <a:xfrm>
            <a:off x="8483600" y="2025134"/>
            <a:ext cx="2146300" cy="1200329"/>
          </a:xfrm>
          <a:prstGeom prst="rect">
            <a:avLst/>
          </a:prstGeom>
          <a:noFill/>
        </p:spPr>
        <p:txBody>
          <a:bodyPr wrap="square">
            <a:spAutoFit/>
          </a:bodyPr>
          <a:lstStyle/>
          <a:p>
            <a:pPr>
              <a:buFont typeface="Arial" panose="020B0604020202020204" pitchFamily="34" charset="0"/>
              <a:buChar char="•"/>
            </a:pPr>
            <a:r>
              <a:rPr lang="en-GB" dirty="0">
                <a:solidFill>
                  <a:srgbClr val="FF0000"/>
                </a:solidFill>
                <a:effectLst/>
                <a:latin typeface="Helvetica Neue" panose="02000503000000020004" pitchFamily="2" charset="0"/>
              </a:rPr>
              <a:t>Could put logos for R packages used on relevant page</a:t>
            </a:r>
          </a:p>
        </p:txBody>
      </p:sp>
    </p:spTree>
    <p:extLst>
      <p:ext uri="{BB962C8B-B14F-4D97-AF65-F5344CB8AC3E}">
        <p14:creationId xmlns:p14="http://schemas.microsoft.com/office/powerpoint/2010/main" val="248239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6F71-C6DB-6DAF-03EB-682B3ED28ED6}"/>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Future Work</a:t>
            </a:r>
            <a:endParaRPr lang="en-US" dirty="0"/>
          </a:p>
        </p:txBody>
      </p:sp>
      <p:sp>
        <p:nvSpPr>
          <p:cNvPr id="3" name="Content Placeholder 2">
            <a:extLst>
              <a:ext uri="{FF2B5EF4-FFF2-40B4-BE49-F238E27FC236}">
                <a16:creationId xmlns:a16="http://schemas.microsoft.com/office/drawing/2014/main" id="{5C9E9053-8E84-D6CB-7816-BAEA41C974ED}"/>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Look at stroke risk factors and build model</a:t>
            </a:r>
          </a:p>
          <a:p>
            <a:pPr>
              <a:buFont typeface="Arial" panose="020B0604020202020204" pitchFamily="34" charset="0"/>
              <a:buChar char="•"/>
            </a:pPr>
            <a:r>
              <a:rPr lang="en-GB" dirty="0">
                <a:solidFill>
                  <a:srgbClr val="000000"/>
                </a:solidFill>
                <a:effectLst/>
                <a:latin typeface="Helvetica Neue" panose="02000503000000020004" pitchFamily="2" charset="0"/>
              </a:rPr>
              <a:t>Relate rates to deprivation levels in certain areas</a:t>
            </a:r>
          </a:p>
          <a:p>
            <a:endParaRPr lang="en-US" dirty="0"/>
          </a:p>
        </p:txBody>
      </p:sp>
    </p:spTree>
    <p:extLst>
      <p:ext uri="{BB962C8B-B14F-4D97-AF65-F5344CB8AC3E}">
        <p14:creationId xmlns:p14="http://schemas.microsoft.com/office/powerpoint/2010/main" val="405824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ree charts that show where the coronavirus death rate is heading">
            <a:extLst>
              <a:ext uri="{FF2B5EF4-FFF2-40B4-BE49-F238E27FC236}">
                <a16:creationId xmlns:a16="http://schemas.microsoft.com/office/drawing/2014/main" id="{F0C5B51D-A90C-D502-F299-2EBE3CBFA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1" y="871716"/>
            <a:ext cx="9056120" cy="5768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56CD95-4A4D-3904-A8F1-C30974F9CB69}"/>
              </a:ext>
            </a:extLst>
          </p:cNvPr>
          <p:cNvSpPr txBox="1"/>
          <p:nvPr/>
        </p:nvSpPr>
        <p:spPr>
          <a:xfrm>
            <a:off x="9144001" y="2261551"/>
            <a:ext cx="3758803" cy="1815882"/>
          </a:xfrm>
          <a:prstGeom prst="rect">
            <a:avLst/>
          </a:prstGeom>
          <a:noFill/>
        </p:spPr>
        <p:txBody>
          <a:bodyPr wrap="square">
            <a:spAutoFit/>
          </a:bodyPr>
          <a:lstStyle/>
          <a:p>
            <a:r>
              <a:rPr lang="en-US" sz="1400" dirty="0"/>
              <a:t>https://</a:t>
            </a:r>
            <a:r>
              <a:rPr lang="en-US" sz="1400" dirty="0" err="1"/>
              <a:t>www.google.com</a:t>
            </a:r>
            <a:r>
              <a:rPr lang="en-US" sz="1400" dirty="0"/>
              <a:t>/</a:t>
            </a:r>
            <a:r>
              <a:rPr lang="en-US" sz="1400" dirty="0" err="1"/>
              <a:t>url?sa</a:t>
            </a:r>
            <a:r>
              <a:rPr lang="en-US" sz="1400" dirty="0"/>
              <a:t>=</a:t>
            </a:r>
            <a:r>
              <a:rPr lang="en-US" sz="1400" dirty="0" err="1"/>
              <a:t>i&amp;url</a:t>
            </a:r>
            <a:r>
              <a:rPr lang="en-US" sz="1400" dirty="0"/>
              <a:t>=https%3A%2F%2Ftheconversation.com%2Fthree-charts-that-show-where-the-coronavirus-death-rate-is-heading-137103&amp;psig=AOvVaw0_3uQRiHl9VkVurSQsCgd8&amp;ust=1676730548894000&amp;source=</a:t>
            </a:r>
            <a:r>
              <a:rPr lang="en-US" sz="1400" dirty="0" err="1"/>
              <a:t>images&amp;cd</a:t>
            </a:r>
            <a:r>
              <a:rPr lang="en-US" sz="1400" dirty="0"/>
              <a:t>=</a:t>
            </a:r>
            <a:r>
              <a:rPr lang="en-US" sz="1400" dirty="0" err="1"/>
              <a:t>vfe&amp;ved</a:t>
            </a:r>
            <a:r>
              <a:rPr lang="en-US" sz="1400" dirty="0"/>
              <a:t>=0CA8QjRxqFwoTCLDm5ZfinP0CFQAAAAAdAAAAABAE</a:t>
            </a:r>
          </a:p>
        </p:txBody>
      </p:sp>
    </p:spTree>
    <p:extLst>
      <p:ext uri="{BB962C8B-B14F-4D97-AF65-F5344CB8AC3E}">
        <p14:creationId xmlns:p14="http://schemas.microsoft.com/office/powerpoint/2010/main" val="115884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901-AADC-4733-2967-3C7B19F22781}"/>
              </a:ext>
            </a:extLst>
          </p:cNvPr>
          <p:cNvSpPr>
            <a:spLocks noGrp="1"/>
          </p:cNvSpPr>
          <p:nvPr>
            <p:ph type="title"/>
          </p:nvPr>
        </p:nvSpPr>
        <p:spPr/>
        <p:txBody>
          <a:bodyPr/>
          <a:lstStyle/>
          <a:p>
            <a:r>
              <a:rPr lang="en-US" dirty="0"/>
              <a:t>Introduction – Cerebrovascular Disease</a:t>
            </a:r>
          </a:p>
        </p:txBody>
      </p:sp>
      <p:sp>
        <p:nvSpPr>
          <p:cNvPr id="3" name="Content Placeholder 2">
            <a:extLst>
              <a:ext uri="{FF2B5EF4-FFF2-40B4-BE49-F238E27FC236}">
                <a16:creationId xmlns:a16="http://schemas.microsoft.com/office/drawing/2014/main" id="{FD287A4E-5609-EF17-B778-76D8EEAA1184}"/>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GB" dirty="0">
                <a:solidFill>
                  <a:srgbClr val="000000"/>
                </a:solidFill>
                <a:effectLst/>
                <a:latin typeface="Helvetica Neue" panose="02000503000000020004" pitchFamily="2" charset="0"/>
              </a:rPr>
              <a:t>Cerebrovascular disease (CVD) - condition that develops as a result of problems with the blood vessels supplying the brain. </a:t>
            </a:r>
          </a:p>
          <a:p>
            <a:pPr>
              <a:buFont typeface="Arial" panose="020B0604020202020204" pitchFamily="34" charset="0"/>
              <a:buChar char="•"/>
            </a:pPr>
            <a:r>
              <a:rPr lang="en-GB" dirty="0">
                <a:solidFill>
                  <a:srgbClr val="000000"/>
                </a:solidFill>
                <a:effectLst/>
                <a:latin typeface="Helvetica Neue" panose="02000503000000020004" pitchFamily="2" charset="0"/>
              </a:rPr>
              <a:t>Stroke is a common type of CVD</a:t>
            </a:r>
          </a:p>
          <a:p>
            <a:pPr>
              <a:buFont typeface="Arial" panose="020B0604020202020204" pitchFamily="34" charset="0"/>
              <a:buChar char="•"/>
            </a:pPr>
            <a:r>
              <a:rPr lang="en-GB" dirty="0">
                <a:solidFill>
                  <a:srgbClr val="000000"/>
                </a:solidFill>
                <a:effectLst/>
                <a:latin typeface="Helvetica Neue" panose="02000503000000020004" pitchFamily="2" charset="0"/>
              </a:rPr>
              <a:t>Stroke - blood supply to part of the brain is interrupted and brain cells are starved of oxygen. Usually occurs because a blood vessel becomes blocked by fatty deposits or a blood clot. </a:t>
            </a:r>
          </a:p>
          <a:p>
            <a:pPr>
              <a:buFont typeface="Arial" panose="020B0604020202020204" pitchFamily="34" charset="0"/>
              <a:buChar char="•"/>
            </a:pPr>
            <a:r>
              <a:rPr lang="en-GB" dirty="0">
                <a:solidFill>
                  <a:srgbClr val="000000"/>
                </a:solidFill>
                <a:effectLst/>
                <a:latin typeface="Helvetica Neue" panose="02000503000000020004" pitchFamily="2" charset="0"/>
              </a:rPr>
              <a:t>2021 health survey - 3% men and 2% women reported they have experienced a stroke</a:t>
            </a:r>
          </a:p>
          <a:p>
            <a:pPr>
              <a:buFont typeface="Arial" panose="020B0604020202020204" pitchFamily="34" charset="0"/>
              <a:buChar char="•"/>
            </a:pPr>
            <a:r>
              <a:rPr lang="en-GB" dirty="0">
                <a:solidFill>
                  <a:srgbClr val="000000"/>
                </a:solidFill>
                <a:effectLst/>
                <a:latin typeface="Helvetica Neue" panose="02000503000000020004" pitchFamily="2" charset="0"/>
              </a:rPr>
              <a:t>CVD</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Stroke - area of brain is deprived of blood supply because of a blockage of a blood vessel supplying the brain</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Transient ischaemic attach (TIA) a temporary form of stroke (sometimes referred to as mini-stroke), symptoms generally last less than 24 hours</a:t>
            </a:r>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rPr>
              <a:t>Subarachnoid haemorrhage - a leak of blood caused by the rupture of a blood vessel beneath the membrane covering the brain (type of brain haemorrhage)</a:t>
            </a:r>
          </a:p>
          <a:p>
            <a:pPr>
              <a:buFont typeface="Arial" panose="020B0604020202020204" pitchFamily="34" charset="0"/>
              <a:buChar char="•"/>
            </a:pPr>
            <a:r>
              <a:rPr lang="en-GB" dirty="0">
                <a:solidFill>
                  <a:srgbClr val="000000"/>
                </a:solidFill>
                <a:effectLst/>
                <a:latin typeface="Helvetica Neue" panose="02000503000000020004" pitchFamily="2" charset="0"/>
              </a:rPr>
              <a:t>Carotid endarterectomy - main procedure for treating CVD and stroke - removes blockage in artery in neck to improve blood flow to the brain</a:t>
            </a:r>
          </a:p>
        </p:txBody>
      </p:sp>
    </p:spTree>
    <p:extLst>
      <p:ext uri="{BB962C8B-B14F-4D97-AF65-F5344CB8AC3E}">
        <p14:creationId xmlns:p14="http://schemas.microsoft.com/office/powerpoint/2010/main" val="38957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29A8-18FA-372E-C6E9-5674E847D683}"/>
              </a:ext>
            </a:extLst>
          </p:cNvPr>
          <p:cNvSpPr>
            <a:spLocks noGrp="1"/>
          </p:cNvSpPr>
          <p:nvPr>
            <p:ph type="title"/>
          </p:nvPr>
        </p:nvSpPr>
        <p:spPr/>
        <p:txBody>
          <a:bodyPr/>
          <a:lstStyle/>
          <a:p>
            <a:endParaRPr lang="en-US"/>
          </a:p>
        </p:txBody>
      </p:sp>
      <p:pic>
        <p:nvPicPr>
          <p:cNvPr id="9" name="Content Placeholder 8" descr="Table&#10;&#10;Description automatically generated">
            <a:extLst>
              <a:ext uri="{FF2B5EF4-FFF2-40B4-BE49-F238E27FC236}">
                <a16:creationId xmlns:a16="http://schemas.microsoft.com/office/drawing/2014/main" id="{2DB6205B-001A-2E28-3AC1-ECFAF5F0CCCE}"/>
              </a:ext>
            </a:extLst>
          </p:cNvPr>
          <p:cNvPicPr>
            <a:picLocks noGrp="1" noChangeAspect="1"/>
          </p:cNvPicPr>
          <p:nvPr>
            <p:ph idx="1"/>
          </p:nvPr>
        </p:nvPicPr>
        <p:blipFill>
          <a:blip r:embed="rId2"/>
          <a:stretch>
            <a:fillRect/>
          </a:stretch>
        </p:blipFill>
        <p:spPr>
          <a:xfrm>
            <a:off x="5679092" y="-800100"/>
            <a:ext cx="5776307" cy="2490790"/>
          </a:xfrm>
        </p:spPr>
      </p:pic>
      <p:pic>
        <p:nvPicPr>
          <p:cNvPr id="4" name="Picture 3">
            <a:extLst>
              <a:ext uri="{FF2B5EF4-FFF2-40B4-BE49-F238E27FC236}">
                <a16:creationId xmlns:a16="http://schemas.microsoft.com/office/drawing/2014/main" id="{86B006F0-A770-F122-B9EA-58C1D2192C7B}"/>
              </a:ext>
            </a:extLst>
          </p:cNvPr>
          <p:cNvPicPr>
            <a:picLocks noChangeAspect="1"/>
          </p:cNvPicPr>
          <p:nvPr/>
        </p:nvPicPr>
        <p:blipFill>
          <a:blip r:embed="rId3"/>
          <a:stretch>
            <a:fillRect/>
          </a:stretch>
        </p:blipFill>
        <p:spPr>
          <a:xfrm>
            <a:off x="-580571" y="1011731"/>
            <a:ext cx="6231055" cy="4793119"/>
          </a:xfrm>
          <a:prstGeom prst="rect">
            <a:avLst/>
          </a:prstGeom>
        </p:spPr>
      </p:pic>
      <p:sp>
        <p:nvSpPr>
          <p:cNvPr id="6" name="TextBox 5">
            <a:extLst>
              <a:ext uri="{FF2B5EF4-FFF2-40B4-BE49-F238E27FC236}">
                <a16:creationId xmlns:a16="http://schemas.microsoft.com/office/drawing/2014/main" id="{84C9D585-E10E-9872-F38D-A58056ECED3A}"/>
              </a:ext>
            </a:extLst>
          </p:cNvPr>
          <p:cNvSpPr txBox="1"/>
          <p:nvPr/>
        </p:nvSpPr>
        <p:spPr>
          <a:xfrm>
            <a:off x="306324" y="6134098"/>
            <a:ext cx="4545076" cy="646331"/>
          </a:xfrm>
          <a:prstGeom prst="rect">
            <a:avLst/>
          </a:prstGeom>
          <a:noFill/>
        </p:spPr>
        <p:txBody>
          <a:bodyPr wrap="square">
            <a:spAutoFit/>
          </a:bodyPr>
          <a:lstStyle/>
          <a:p>
            <a:r>
              <a:rPr lang="en-US" dirty="0"/>
              <a:t>https://</a:t>
            </a:r>
            <a:r>
              <a:rPr lang="en-US" dirty="0" err="1"/>
              <a:t>www.scotpho.org.uk</a:t>
            </a:r>
            <a:r>
              <a:rPr lang="en-US" dirty="0"/>
              <a:t>/population-dynamics/deaths/data/most-frequent-causes/</a:t>
            </a:r>
          </a:p>
        </p:txBody>
      </p:sp>
      <p:sp>
        <p:nvSpPr>
          <p:cNvPr id="7" name="TextBox 6">
            <a:extLst>
              <a:ext uri="{FF2B5EF4-FFF2-40B4-BE49-F238E27FC236}">
                <a16:creationId xmlns:a16="http://schemas.microsoft.com/office/drawing/2014/main" id="{2706AF0F-D7EB-5700-5F35-FE0554BA195F}"/>
              </a:ext>
            </a:extLst>
          </p:cNvPr>
          <p:cNvSpPr txBox="1"/>
          <p:nvPr/>
        </p:nvSpPr>
        <p:spPr>
          <a:xfrm>
            <a:off x="6351524" y="2400298"/>
            <a:ext cx="4545076" cy="2862322"/>
          </a:xfrm>
          <a:prstGeom prst="rect">
            <a:avLst/>
          </a:prstGeom>
          <a:noFill/>
        </p:spPr>
        <p:txBody>
          <a:bodyPr wrap="square">
            <a:spAutoFit/>
          </a:bodyPr>
          <a:lstStyle/>
          <a:p>
            <a:r>
              <a:rPr lang="en-US" dirty="0"/>
              <a:t>Stats from BHF </a:t>
            </a:r>
            <a:r>
              <a:rPr lang="en-US" dirty="0" err="1"/>
              <a:t>feb</a:t>
            </a:r>
            <a:r>
              <a:rPr lang="en-US" dirty="0"/>
              <a:t> factsheet</a:t>
            </a:r>
          </a:p>
          <a:p>
            <a:endParaRPr lang="en-US" dirty="0"/>
          </a:p>
          <a:p>
            <a:r>
              <a:rPr lang="en-US" dirty="0"/>
              <a:t>130,000 people living in Scotland have survived a stroke or TIA</a:t>
            </a:r>
          </a:p>
          <a:p>
            <a:endParaRPr lang="en-US" dirty="0"/>
          </a:p>
          <a:p>
            <a:r>
              <a:rPr lang="en-US" dirty="0"/>
              <a:t>&gt;50% of stroke survivors are under 75</a:t>
            </a:r>
          </a:p>
          <a:p>
            <a:endParaRPr lang="en-US" dirty="0"/>
          </a:p>
          <a:p>
            <a:r>
              <a:rPr lang="en-US" dirty="0"/>
              <a:t>Prevalence rates for stroke in most deprived areas of Scotland are more than twice those in the least deprived areas. </a:t>
            </a:r>
          </a:p>
        </p:txBody>
      </p:sp>
      <p:sp>
        <p:nvSpPr>
          <p:cNvPr id="10" name="TextBox 9">
            <a:extLst>
              <a:ext uri="{FF2B5EF4-FFF2-40B4-BE49-F238E27FC236}">
                <a16:creationId xmlns:a16="http://schemas.microsoft.com/office/drawing/2014/main" id="{D6640BD4-A03A-D943-4663-CE40DF017BBA}"/>
              </a:ext>
            </a:extLst>
          </p:cNvPr>
          <p:cNvSpPr txBox="1"/>
          <p:nvPr/>
        </p:nvSpPr>
        <p:spPr>
          <a:xfrm>
            <a:off x="6910323" y="0"/>
            <a:ext cx="3556102" cy="369332"/>
          </a:xfrm>
          <a:prstGeom prst="rect">
            <a:avLst/>
          </a:prstGeom>
          <a:noFill/>
        </p:spPr>
        <p:txBody>
          <a:bodyPr wrap="none" rtlCol="0">
            <a:spAutoFit/>
          </a:bodyPr>
          <a:lstStyle/>
          <a:p>
            <a:r>
              <a:rPr lang="en-US" dirty="0"/>
              <a:t>Possible to create something similar</a:t>
            </a:r>
          </a:p>
        </p:txBody>
      </p:sp>
      <p:sp>
        <p:nvSpPr>
          <p:cNvPr id="12" name="TextBox 11">
            <a:extLst>
              <a:ext uri="{FF2B5EF4-FFF2-40B4-BE49-F238E27FC236}">
                <a16:creationId xmlns:a16="http://schemas.microsoft.com/office/drawing/2014/main" id="{EEC6E5CE-AD23-6023-E8EF-C7076B3883BF}"/>
              </a:ext>
            </a:extLst>
          </p:cNvPr>
          <p:cNvSpPr txBox="1"/>
          <p:nvPr/>
        </p:nvSpPr>
        <p:spPr>
          <a:xfrm>
            <a:off x="6415836" y="5804850"/>
            <a:ext cx="4545076" cy="646331"/>
          </a:xfrm>
          <a:prstGeom prst="rect">
            <a:avLst/>
          </a:prstGeom>
          <a:noFill/>
        </p:spPr>
        <p:txBody>
          <a:bodyPr wrap="square">
            <a:spAutoFit/>
          </a:bodyPr>
          <a:lstStyle/>
          <a:p>
            <a:r>
              <a:rPr lang="en-US" dirty="0"/>
              <a:t>Also have .csv with leading death rates by council area</a:t>
            </a:r>
          </a:p>
        </p:txBody>
      </p:sp>
    </p:spTree>
    <p:extLst>
      <p:ext uri="{BB962C8B-B14F-4D97-AF65-F5344CB8AC3E}">
        <p14:creationId xmlns:p14="http://schemas.microsoft.com/office/powerpoint/2010/main" val="133313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528D-A650-3A50-B720-D3E63ACFCEA6}"/>
              </a:ext>
            </a:extLst>
          </p:cNvPr>
          <p:cNvSpPr>
            <a:spLocks noGrp="1"/>
          </p:cNvSpPr>
          <p:nvPr>
            <p:ph type="title"/>
          </p:nvPr>
        </p:nvSpPr>
        <p:spPr/>
        <p:txBody>
          <a:bodyPr/>
          <a:lstStyle/>
          <a:p>
            <a:r>
              <a:rPr lang="en-US" dirty="0"/>
              <a:t>Introduction – CVD Statistics</a:t>
            </a:r>
          </a:p>
        </p:txBody>
      </p:sp>
      <p:sp>
        <p:nvSpPr>
          <p:cNvPr id="3" name="Content Placeholder 2">
            <a:extLst>
              <a:ext uri="{FF2B5EF4-FFF2-40B4-BE49-F238E27FC236}">
                <a16:creationId xmlns:a16="http://schemas.microsoft.com/office/drawing/2014/main" id="{586CE60E-B5B4-16FD-E5F3-DE7DE5371F7E}"/>
              </a:ext>
            </a:extLst>
          </p:cNvPr>
          <p:cNvSpPr>
            <a:spLocks noGrp="1"/>
          </p:cNvSpPr>
          <p:nvPr>
            <p:ph idx="1"/>
          </p:nvPr>
        </p:nvSpPr>
        <p:spPr/>
        <p:txBody>
          <a:bodyPr/>
          <a:lstStyle/>
          <a:p>
            <a:r>
              <a:rPr lang="en-GB" b="1" dirty="0">
                <a:solidFill>
                  <a:srgbClr val="000000"/>
                </a:solidFill>
                <a:effectLst/>
                <a:latin typeface="Helvetica Neue" panose="02000503000000020004" pitchFamily="2" charset="0"/>
              </a:rPr>
              <a:t>Explain different measurements</a:t>
            </a:r>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Naked values, crude rates and </a:t>
            </a:r>
            <a:r>
              <a:rPr lang="en-GB" dirty="0" err="1">
                <a:solidFill>
                  <a:srgbClr val="000000"/>
                </a:solidFill>
                <a:effectLst/>
                <a:latin typeface="Helvetica Neue" panose="02000503000000020004" pitchFamily="2" charset="0"/>
              </a:rPr>
              <a:t>easr</a:t>
            </a:r>
            <a:r>
              <a:rPr lang="en-GB" dirty="0">
                <a:solidFill>
                  <a:srgbClr val="000000"/>
                </a:solidFill>
                <a:effectLst/>
                <a:latin typeface="Helvetica Neue" panose="02000503000000020004" pitchFamily="2" charset="0"/>
              </a:rPr>
              <a:t>.</a:t>
            </a:r>
          </a:p>
          <a:p>
            <a:pPr>
              <a:buFont typeface="Arial" panose="020B0604020202020204" pitchFamily="34" charset="0"/>
              <a:buChar char="•"/>
            </a:pPr>
            <a:r>
              <a:rPr lang="en-GB" dirty="0">
                <a:solidFill>
                  <a:srgbClr val="000000"/>
                </a:solidFill>
                <a:effectLst/>
                <a:latin typeface="Helvetica Neue" panose="02000503000000020004" pitchFamily="2" charset="0"/>
              </a:rPr>
              <a:t>Explain how values related to one another</a:t>
            </a:r>
          </a:p>
          <a:p>
            <a:pPr>
              <a:buFont typeface="Arial" panose="020B0604020202020204" pitchFamily="34" charset="0"/>
              <a:buChar char="•"/>
            </a:pPr>
            <a:r>
              <a:rPr lang="en-GB" dirty="0">
                <a:solidFill>
                  <a:srgbClr val="000000"/>
                </a:solidFill>
                <a:effectLst/>
                <a:latin typeface="Helvetica Neue" panose="02000503000000020004" pitchFamily="2" charset="0"/>
              </a:rPr>
              <a:t>Will make it clear which numbers I’m referring to</a:t>
            </a:r>
          </a:p>
          <a:p>
            <a:endParaRPr lang="en-US" dirty="0"/>
          </a:p>
        </p:txBody>
      </p:sp>
    </p:spTree>
    <p:extLst>
      <p:ext uri="{BB962C8B-B14F-4D97-AF65-F5344CB8AC3E}">
        <p14:creationId xmlns:p14="http://schemas.microsoft.com/office/powerpoint/2010/main" val="328084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3AB4-7246-27E3-3156-B4D100A95E81}"/>
              </a:ext>
            </a:extLst>
          </p:cNvPr>
          <p:cNvSpPr>
            <a:spLocks noGrp="1"/>
          </p:cNvSpPr>
          <p:nvPr>
            <p:ph type="title"/>
          </p:nvPr>
        </p:nvSpPr>
        <p:spPr/>
        <p:txBody>
          <a:bodyPr/>
          <a:lstStyle/>
          <a:p>
            <a:r>
              <a:rPr lang="en-US" dirty="0"/>
              <a:t>Introduction - Data</a:t>
            </a:r>
          </a:p>
        </p:txBody>
      </p:sp>
      <p:sp>
        <p:nvSpPr>
          <p:cNvPr id="3" name="Content Placeholder 2">
            <a:extLst>
              <a:ext uri="{FF2B5EF4-FFF2-40B4-BE49-F238E27FC236}">
                <a16:creationId xmlns:a16="http://schemas.microsoft.com/office/drawing/2014/main" id="{98AF2922-BB11-3700-F910-D463C8525637}"/>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GB" dirty="0">
                <a:solidFill>
                  <a:srgbClr val="000000"/>
                </a:solidFill>
                <a:effectLst/>
                <a:latin typeface="Helvetica Neue" panose="02000503000000020004" pitchFamily="2" charset="0"/>
              </a:rPr>
              <a:t>Supplied with discharge data - could be multiple discharges per person</a:t>
            </a:r>
          </a:p>
          <a:p>
            <a:r>
              <a:rPr lang="en-GB" dirty="0">
                <a:solidFill>
                  <a:srgbClr val="FF0000"/>
                </a:solidFill>
                <a:effectLst/>
                <a:latin typeface="Helvetica Neue" panose="02000503000000020004" pitchFamily="2" charset="0"/>
              </a:rPr>
              <a:t>Added most recent 3 years of data available so we have 13 years of data</a:t>
            </a:r>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Number of discharges is a complicated statistic - do we want it to go up or down?</a:t>
            </a:r>
          </a:p>
          <a:p>
            <a:pPr>
              <a:buFont typeface="Arial" panose="020B0604020202020204" pitchFamily="34" charset="0"/>
              <a:buChar char="•"/>
            </a:pPr>
            <a:r>
              <a:rPr lang="en-GB" dirty="0">
                <a:solidFill>
                  <a:srgbClr val="000000"/>
                </a:solidFill>
                <a:effectLst/>
                <a:latin typeface="Helvetica Neue" panose="02000503000000020004" pitchFamily="2" charset="0"/>
              </a:rPr>
              <a:t>Mortality data</a:t>
            </a:r>
          </a:p>
          <a:p>
            <a:r>
              <a:rPr lang="en-GB" b="1" i="1" dirty="0">
                <a:solidFill>
                  <a:srgbClr val="313131"/>
                </a:solidFill>
                <a:effectLst/>
                <a:latin typeface="Arial" panose="020B0604020202020204" pitchFamily="34" charset="0"/>
              </a:rPr>
              <a:t>Discharges </a:t>
            </a:r>
            <a:endParaRPr lang="en-GB" dirty="0">
              <a:solidFill>
                <a:srgbClr val="313131"/>
              </a:solidFill>
              <a:effectLst/>
              <a:latin typeface="Arial" panose="020B0604020202020204" pitchFamily="34" charset="0"/>
            </a:endParaRPr>
          </a:p>
          <a:p>
            <a:r>
              <a:rPr lang="en-GB" dirty="0">
                <a:solidFill>
                  <a:srgbClr val="000000"/>
                </a:solidFill>
                <a:effectLst/>
                <a:latin typeface="Arial" panose="020B0604020202020204" pitchFamily="34" charset="0"/>
              </a:rPr>
              <a:t>This section of the report examines the number of discharges from hospital with a specific cerebrovascular disease. Please note that 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Age and sex adjusted rates are presented here. Further information is available in Appendix A1. </a:t>
            </a:r>
          </a:p>
          <a:p>
            <a:endParaRPr lang="en-GB"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2439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ACD0-5A4F-4512-894F-052191126EE7}"/>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Most Common Type of CVD</a:t>
            </a:r>
            <a:endParaRPr lang="en-US" dirty="0"/>
          </a:p>
        </p:txBody>
      </p:sp>
      <p:sp>
        <p:nvSpPr>
          <p:cNvPr id="3" name="Content Placeholder 2">
            <a:extLst>
              <a:ext uri="{FF2B5EF4-FFF2-40B4-BE49-F238E27FC236}">
                <a16:creationId xmlns:a16="http://schemas.microsoft.com/office/drawing/2014/main" id="{7A6BE604-7CFB-B0EB-E0F9-1FFABF6B6E1B}"/>
              </a:ext>
            </a:extLst>
          </p:cNvPr>
          <p:cNvSpPr>
            <a:spLocks noGrp="1"/>
          </p:cNvSpPr>
          <p:nvPr>
            <p:ph idx="1"/>
          </p:nvPr>
        </p:nvSpPr>
        <p:spPr/>
        <p:txBody>
          <a:bodyPr>
            <a:normAutofit/>
          </a:bodyPr>
          <a:lstStyle/>
          <a:p>
            <a:pPr>
              <a:buFont typeface="Arial" panose="020B0604020202020204" pitchFamily="34" charset="0"/>
              <a:buChar char="•"/>
            </a:pPr>
            <a:r>
              <a:rPr lang="en-GB" sz="2000" dirty="0">
                <a:solidFill>
                  <a:srgbClr val="000000"/>
                </a:solidFill>
                <a:effectLst/>
                <a:latin typeface="Helvetica Neue" panose="02000503000000020004" pitchFamily="2" charset="0"/>
              </a:rPr>
              <a:t>3826 deaths in Scotland in 2021 where CVD was underlying cause</a:t>
            </a:r>
          </a:p>
          <a:p>
            <a:pPr>
              <a:buFont typeface="Arial" panose="020B0604020202020204" pitchFamily="34" charset="0"/>
              <a:buChar char="•"/>
            </a:pPr>
            <a:r>
              <a:rPr lang="en-GB" sz="2000" dirty="0">
                <a:solidFill>
                  <a:srgbClr val="000000"/>
                </a:solidFill>
                <a:latin typeface="Helvetica Neue" panose="02000503000000020004" pitchFamily="2" charset="0"/>
              </a:rPr>
              <a:t>TIAs are included in ‘Other CVD’ for mortality data</a:t>
            </a:r>
          </a:p>
          <a:p>
            <a:pPr>
              <a:buFont typeface="Arial" panose="020B0604020202020204" pitchFamily="34" charset="0"/>
              <a:buChar char="•"/>
            </a:pPr>
            <a:r>
              <a:rPr lang="en-GB" sz="2000" dirty="0">
                <a:solidFill>
                  <a:srgbClr val="000000"/>
                </a:solidFill>
                <a:effectLst/>
                <a:latin typeface="Helvetica Neue" panose="02000503000000020004" pitchFamily="2" charset="0"/>
              </a:rPr>
              <a:t>The raw values have been used (no population or age standardisation)</a:t>
            </a:r>
          </a:p>
        </p:txBody>
      </p:sp>
      <p:pic>
        <p:nvPicPr>
          <p:cNvPr id="1036" name="Picture 12">
            <a:extLst>
              <a:ext uri="{FF2B5EF4-FFF2-40B4-BE49-F238E27FC236}">
                <a16:creationId xmlns:a16="http://schemas.microsoft.com/office/drawing/2014/main" id="{F56AF8FB-BFBC-9C28-E51E-B00C7FD04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22" y="-1388561"/>
            <a:ext cx="2903328" cy="35073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2567600-E89E-546D-3091-D46B0E94207E}"/>
              </a:ext>
            </a:extLst>
          </p:cNvPr>
          <p:cNvSpPr txBox="1"/>
          <p:nvPr/>
        </p:nvSpPr>
        <p:spPr>
          <a:xfrm>
            <a:off x="6096000" y="-256338"/>
            <a:ext cx="3038332" cy="369332"/>
          </a:xfrm>
          <a:prstGeom prst="rect">
            <a:avLst/>
          </a:prstGeom>
          <a:noFill/>
        </p:spPr>
        <p:txBody>
          <a:bodyPr wrap="none" rtlCol="0">
            <a:spAutoFit/>
          </a:bodyPr>
          <a:lstStyle/>
          <a:p>
            <a:r>
              <a:rPr lang="en-US" dirty="0"/>
              <a:t>Interesting way to display data</a:t>
            </a:r>
          </a:p>
        </p:txBody>
      </p:sp>
      <p:pic>
        <p:nvPicPr>
          <p:cNvPr id="15" name="Picture 14">
            <a:extLst>
              <a:ext uri="{FF2B5EF4-FFF2-40B4-BE49-F238E27FC236}">
                <a16:creationId xmlns:a16="http://schemas.microsoft.com/office/drawing/2014/main" id="{CC0E6551-5CFA-83FB-DED1-97ACDC835899}"/>
              </a:ext>
            </a:extLst>
          </p:cNvPr>
          <p:cNvPicPr>
            <a:picLocks noChangeAspect="1"/>
          </p:cNvPicPr>
          <p:nvPr/>
        </p:nvPicPr>
        <p:blipFill>
          <a:blip r:embed="rId4"/>
          <a:stretch>
            <a:fillRect/>
          </a:stretch>
        </p:blipFill>
        <p:spPr>
          <a:xfrm>
            <a:off x="6335922" y="3375930"/>
            <a:ext cx="5104971" cy="3157129"/>
          </a:xfrm>
          <a:prstGeom prst="rect">
            <a:avLst/>
          </a:prstGeom>
        </p:spPr>
      </p:pic>
      <p:pic>
        <p:nvPicPr>
          <p:cNvPr id="17" name="Picture 16">
            <a:extLst>
              <a:ext uri="{FF2B5EF4-FFF2-40B4-BE49-F238E27FC236}">
                <a16:creationId xmlns:a16="http://schemas.microsoft.com/office/drawing/2014/main" id="{579CF231-6F3F-8A74-5CC3-C6B4EAB6F2B5}"/>
              </a:ext>
            </a:extLst>
          </p:cNvPr>
          <p:cNvPicPr>
            <a:picLocks noChangeAspect="1"/>
          </p:cNvPicPr>
          <p:nvPr/>
        </p:nvPicPr>
        <p:blipFill>
          <a:blip r:embed="rId5"/>
          <a:stretch>
            <a:fillRect/>
          </a:stretch>
        </p:blipFill>
        <p:spPr>
          <a:xfrm>
            <a:off x="558800" y="3416138"/>
            <a:ext cx="5004749" cy="3095147"/>
          </a:xfrm>
          <a:prstGeom prst="rect">
            <a:avLst/>
          </a:prstGeom>
        </p:spPr>
      </p:pic>
    </p:spTree>
    <p:extLst>
      <p:ext uri="{BB962C8B-B14F-4D97-AF65-F5344CB8AC3E}">
        <p14:creationId xmlns:p14="http://schemas.microsoft.com/office/powerpoint/2010/main" val="219108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0F30-1E40-7D2E-0187-AC50635D97DE}"/>
              </a:ext>
            </a:extLst>
          </p:cNvPr>
          <p:cNvSpPr>
            <a:spLocks noGrp="1"/>
          </p:cNvSpPr>
          <p:nvPr>
            <p:ph type="title"/>
          </p:nvPr>
        </p:nvSpPr>
        <p:spPr/>
        <p:txBody>
          <a:bodyPr>
            <a:normAutofit/>
          </a:bodyPr>
          <a:lstStyle/>
          <a:p>
            <a:r>
              <a:rPr lang="en-GB" b="1" dirty="0">
                <a:solidFill>
                  <a:srgbClr val="000000"/>
                </a:solidFill>
                <a:latin typeface="Helvetica Neue" panose="02000503000000020004" pitchFamily="2" charset="0"/>
              </a:rPr>
              <a:t>Type of CVD by Age</a:t>
            </a:r>
            <a:endParaRPr lang="en-US" dirty="0"/>
          </a:p>
        </p:txBody>
      </p:sp>
      <p:sp>
        <p:nvSpPr>
          <p:cNvPr id="3" name="Content Placeholder 2">
            <a:extLst>
              <a:ext uri="{FF2B5EF4-FFF2-40B4-BE49-F238E27FC236}">
                <a16:creationId xmlns:a16="http://schemas.microsoft.com/office/drawing/2014/main" id="{C3A4C43B-1BBC-B23C-2167-3E848685FDAC}"/>
              </a:ext>
            </a:extLst>
          </p:cNvPr>
          <p:cNvSpPr>
            <a:spLocks noGrp="1"/>
          </p:cNvSpPr>
          <p:nvPr>
            <p:ph idx="1"/>
          </p:nvPr>
        </p:nvSpPr>
        <p:spPr/>
        <p:txBody>
          <a:bodyPr>
            <a:normAutofit/>
          </a:bodyPr>
          <a:lstStyle/>
          <a:p>
            <a:r>
              <a:rPr lang="en-GB" sz="2000" dirty="0">
                <a:solidFill>
                  <a:srgbClr val="000000"/>
                </a:solidFill>
                <a:effectLst/>
                <a:latin typeface="Helvetica Neue" panose="02000503000000020004" pitchFamily="2" charset="0"/>
              </a:rPr>
              <a:t>Number of discharges is a complicated statistic - want it to be going up as it means people aren’t dying but more discharges also means more incidents in the first place. </a:t>
            </a:r>
          </a:p>
          <a:p>
            <a:r>
              <a:rPr lang="en-GB" sz="2000" dirty="0">
                <a:solidFill>
                  <a:srgbClr val="000000"/>
                </a:solidFill>
                <a:latin typeface="Helvetica Neue" panose="02000503000000020004" pitchFamily="2" charset="0"/>
              </a:rPr>
              <a:t>Looked at incidence data – shows same pattern</a:t>
            </a:r>
          </a:p>
          <a:p>
            <a:r>
              <a:rPr lang="en-GB" sz="2000" dirty="0">
                <a:solidFill>
                  <a:srgbClr val="000000"/>
                </a:solidFill>
                <a:latin typeface="Helvetica Neue" panose="02000503000000020004" pitchFamily="2" charset="0"/>
              </a:rPr>
              <a:t>Now we are looking at EASR data</a:t>
            </a:r>
          </a:p>
          <a:p>
            <a:endParaRPr lang="en-GB" sz="2000" dirty="0">
              <a:solidFill>
                <a:srgbClr val="000000"/>
              </a:solidFill>
              <a:effectLst/>
              <a:latin typeface="Helvetica Neue" panose="02000503000000020004" pitchFamily="2" charset="0"/>
            </a:endParaRPr>
          </a:p>
          <a:p>
            <a:endParaRPr lang="en-US" sz="2000" dirty="0"/>
          </a:p>
        </p:txBody>
      </p:sp>
      <p:pic>
        <p:nvPicPr>
          <p:cNvPr id="10" name="Picture 9">
            <a:extLst>
              <a:ext uri="{FF2B5EF4-FFF2-40B4-BE49-F238E27FC236}">
                <a16:creationId xmlns:a16="http://schemas.microsoft.com/office/drawing/2014/main" id="{5ED87970-0A8B-6E47-08D7-375567D260B3}"/>
              </a:ext>
            </a:extLst>
          </p:cNvPr>
          <p:cNvPicPr>
            <a:picLocks noChangeAspect="1"/>
          </p:cNvPicPr>
          <p:nvPr/>
        </p:nvPicPr>
        <p:blipFill>
          <a:blip r:embed="rId2"/>
          <a:stretch>
            <a:fillRect/>
          </a:stretch>
        </p:blipFill>
        <p:spPr>
          <a:xfrm>
            <a:off x="132793" y="3340650"/>
            <a:ext cx="5687438" cy="3517350"/>
          </a:xfrm>
          <a:prstGeom prst="rect">
            <a:avLst/>
          </a:prstGeom>
        </p:spPr>
      </p:pic>
      <p:pic>
        <p:nvPicPr>
          <p:cNvPr id="11" name="Picture 10">
            <a:extLst>
              <a:ext uri="{FF2B5EF4-FFF2-40B4-BE49-F238E27FC236}">
                <a16:creationId xmlns:a16="http://schemas.microsoft.com/office/drawing/2014/main" id="{1A329167-AD12-90EF-D37A-D2910B2A2751}"/>
              </a:ext>
            </a:extLst>
          </p:cNvPr>
          <p:cNvPicPr>
            <a:picLocks noChangeAspect="1"/>
          </p:cNvPicPr>
          <p:nvPr/>
        </p:nvPicPr>
        <p:blipFill>
          <a:blip r:embed="rId3"/>
          <a:stretch>
            <a:fillRect/>
          </a:stretch>
        </p:blipFill>
        <p:spPr>
          <a:xfrm>
            <a:off x="6197600" y="3340650"/>
            <a:ext cx="5729514" cy="3543372"/>
          </a:xfrm>
          <a:prstGeom prst="rect">
            <a:avLst/>
          </a:prstGeom>
        </p:spPr>
      </p:pic>
    </p:spTree>
    <p:extLst>
      <p:ext uri="{BB962C8B-B14F-4D97-AF65-F5344CB8AC3E}">
        <p14:creationId xmlns:p14="http://schemas.microsoft.com/office/powerpoint/2010/main" val="151420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9144-053C-AB6C-16A0-84BEEF7909A8}"/>
              </a:ext>
            </a:extLst>
          </p:cNvPr>
          <p:cNvSpPr>
            <a:spLocks noGrp="1"/>
          </p:cNvSpPr>
          <p:nvPr>
            <p:ph type="title"/>
          </p:nvPr>
        </p:nvSpPr>
        <p:spPr/>
        <p:txBody>
          <a:bodyPr>
            <a:normAutofit/>
          </a:bodyPr>
          <a:lstStyle/>
          <a:p>
            <a:r>
              <a:rPr lang="en-GB" b="1" dirty="0">
                <a:solidFill>
                  <a:srgbClr val="000000"/>
                </a:solidFill>
                <a:latin typeface="Helvetica Neue" panose="02000503000000020004" pitchFamily="2" charset="0"/>
              </a:rPr>
              <a:t>Type of CVD by Sex</a:t>
            </a:r>
            <a:endParaRPr lang="en-US" dirty="0"/>
          </a:p>
        </p:txBody>
      </p:sp>
      <p:sp>
        <p:nvSpPr>
          <p:cNvPr id="3" name="Content Placeholder 2">
            <a:extLst>
              <a:ext uri="{FF2B5EF4-FFF2-40B4-BE49-F238E27FC236}">
                <a16:creationId xmlns:a16="http://schemas.microsoft.com/office/drawing/2014/main" id="{5F59C925-D74E-9C44-C0E0-23A1B00D36E3}"/>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A7C37F0F-E656-2F3C-C7F7-03E2870A65AF}"/>
              </a:ext>
            </a:extLst>
          </p:cNvPr>
          <p:cNvSpPr txBox="1"/>
          <p:nvPr/>
        </p:nvSpPr>
        <p:spPr>
          <a:xfrm>
            <a:off x="-404586" y="0"/>
            <a:ext cx="6096000" cy="2031325"/>
          </a:xfrm>
          <a:prstGeom prst="rect">
            <a:avLst/>
          </a:prstGeom>
          <a:noFill/>
        </p:spPr>
        <p:txBody>
          <a:bodyPr wrap="square">
            <a:spAutoFit/>
          </a:bodyPr>
          <a:lstStyle/>
          <a:p>
            <a:pPr algn="ctr"/>
            <a:r>
              <a:rPr lang="en-GB" u="sng" dirty="0">
                <a:solidFill>
                  <a:srgbClr val="4C4C4C"/>
                </a:solidFill>
                <a:effectLst/>
                <a:latin typeface="Helvetica Neue" panose="02000503000000020004" pitchFamily="2" charset="0"/>
                <a:hlinkClick r:id="rId2"/>
              </a:rPr>
              <a:t>https://www.ahajournals.org/doi/10.1161/01.STR.0000105933.16654.B4</a:t>
            </a:r>
            <a:endParaRPr lang="en-GB" dirty="0">
              <a:solidFill>
                <a:srgbClr val="4C4C4C"/>
              </a:solidFill>
              <a:effectLst/>
              <a:latin typeface="Helvetica Neue" panose="02000503000000020004" pitchFamily="2" charset="0"/>
            </a:endParaRPr>
          </a:p>
          <a:p>
            <a:pPr algn="ctr"/>
            <a:r>
              <a:rPr lang="en-GB" dirty="0">
                <a:solidFill>
                  <a:srgbClr val="4C4C4C"/>
                </a:solidFill>
                <a:effectLst/>
                <a:latin typeface="Helvetica Neue" panose="02000503000000020004" pitchFamily="2" charset="0"/>
              </a:rPr>
              <a:t>SAH - only type of stroke with female predominance - suggesting reproductive factors may pay a role in ethology.</a:t>
            </a:r>
          </a:p>
          <a:p>
            <a:pPr algn="ctr"/>
            <a:r>
              <a:rPr lang="en-GB" dirty="0">
                <a:solidFill>
                  <a:srgbClr val="4C4C4C"/>
                </a:solidFill>
                <a:effectLst/>
                <a:latin typeface="Helvetica Neue" panose="02000503000000020004" pitchFamily="2" charset="0"/>
              </a:rPr>
              <a:t>-primarily affects those &lt; 60 </a:t>
            </a:r>
            <a:r>
              <a:rPr lang="en-GB" dirty="0" err="1">
                <a:solidFill>
                  <a:srgbClr val="4C4C4C"/>
                </a:solidFill>
                <a:effectLst/>
                <a:latin typeface="Helvetica Neue" panose="02000503000000020004" pitchFamily="2" charset="0"/>
              </a:rPr>
              <a:t>yrs</a:t>
            </a:r>
            <a:r>
              <a:rPr lang="en-GB" dirty="0">
                <a:solidFill>
                  <a:srgbClr val="4C4C4C"/>
                </a:solidFill>
                <a:effectLst/>
                <a:latin typeface="Helvetica Neue" panose="02000503000000020004" pitchFamily="2" charset="0"/>
              </a:rPr>
              <a:t> old</a:t>
            </a:r>
          </a:p>
          <a:p>
            <a:pPr algn="ctr"/>
            <a:r>
              <a:rPr lang="en-GB" dirty="0">
                <a:solidFill>
                  <a:srgbClr val="4C4C4C"/>
                </a:solidFill>
                <a:effectLst/>
                <a:latin typeface="Helvetica Neue" panose="02000503000000020004" pitchFamily="2" charset="0"/>
              </a:rPr>
              <a:t>- carries high morbidity and mortality rate</a:t>
            </a:r>
          </a:p>
        </p:txBody>
      </p:sp>
      <p:sp>
        <p:nvSpPr>
          <p:cNvPr id="10" name="TextBox 9">
            <a:extLst>
              <a:ext uri="{FF2B5EF4-FFF2-40B4-BE49-F238E27FC236}">
                <a16:creationId xmlns:a16="http://schemas.microsoft.com/office/drawing/2014/main" id="{9AB4D3FD-3D79-10E0-30F5-297B6132934C}"/>
              </a:ext>
            </a:extLst>
          </p:cNvPr>
          <p:cNvSpPr txBox="1"/>
          <p:nvPr/>
        </p:nvSpPr>
        <p:spPr>
          <a:xfrm>
            <a:off x="7378700" y="-42336"/>
            <a:ext cx="3975100" cy="1200329"/>
          </a:xfrm>
          <a:prstGeom prst="rect">
            <a:avLst/>
          </a:prstGeom>
          <a:noFill/>
        </p:spPr>
        <p:txBody>
          <a:bodyPr wrap="square">
            <a:spAutoFit/>
          </a:bodyPr>
          <a:lstStyle/>
          <a:p>
            <a:r>
              <a:rPr lang="en-US" dirty="0"/>
              <a:t>https://</a:t>
            </a:r>
            <a:r>
              <a:rPr lang="en-US" dirty="0" err="1"/>
              <a:t>www.frontiersin.org</a:t>
            </a:r>
            <a:r>
              <a:rPr lang="en-US" dirty="0"/>
              <a:t>/articles/10.3389/fneur.2012.00078/full</a:t>
            </a:r>
          </a:p>
          <a:p>
            <a:r>
              <a:rPr lang="en-US" dirty="0"/>
              <a:t>result of both hormonal influences and variation in wall shear stress.</a:t>
            </a:r>
          </a:p>
        </p:txBody>
      </p:sp>
      <p:pic>
        <p:nvPicPr>
          <p:cNvPr id="15" name="Picture 14">
            <a:extLst>
              <a:ext uri="{FF2B5EF4-FFF2-40B4-BE49-F238E27FC236}">
                <a16:creationId xmlns:a16="http://schemas.microsoft.com/office/drawing/2014/main" id="{9D58C1B5-E6EC-825A-8801-A54EC7938AB8}"/>
              </a:ext>
            </a:extLst>
          </p:cNvPr>
          <p:cNvPicPr>
            <a:picLocks noChangeAspect="1"/>
          </p:cNvPicPr>
          <p:nvPr/>
        </p:nvPicPr>
        <p:blipFill>
          <a:blip r:embed="rId3"/>
          <a:stretch>
            <a:fillRect/>
          </a:stretch>
        </p:blipFill>
        <p:spPr>
          <a:xfrm>
            <a:off x="-395506" y="2815981"/>
            <a:ext cx="5945412" cy="3676892"/>
          </a:xfrm>
          <a:prstGeom prst="rect">
            <a:avLst/>
          </a:prstGeom>
        </p:spPr>
      </p:pic>
      <p:pic>
        <p:nvPicPr>
          <p:cNvPr id="16" name="Picture 15">
            <a:extLst>
              <a:ext uri="{FF2B5EF4-FFF2-40B4-BE49-F238E27FC236}">
                <a16:creationId xmlns:a16="http://schemas.microsoft.com/office/drawing/2014/main" id="{ADE130E6-2DB7-67B8-7CCA-238DB2709EF7}"/>
              </a:ext>
            </a:extLst>
          </p:cNvPr>
          <p:cNvPicPr>
            <a:picLocks noChangeAspect="1"/>
          </p:cNvPicPr>
          <p:nvPr/>
        </p:nvPicPr>
        <p:blipFill>
          <a:blip r:embed="rId4"/>
          <a:stretch>
            <a:fillRect/>
          </a:stretch>
        </p:blipFill>
        <p:spPr>
          <a:xfrm>
            <a:off x="-521611" y="3679277"/>
            <a:ext cx="6542313" cy="4046041"/>
          </a:xfrm>
          <a:prstGeom prst="rect">
            <a:avLst/>
          </a:prstGeom>
        </p:spPr>
      </p:pic>
      <p:pic>
        <p:nvPicPr>
          <p:cNvPr id="18" name="Picture 17">
            <a:extLst>
              <a:ext uri="{FF2B5EF4-FFF2-40B4-BE49-F238E27FC236}">
                <a16:creationId xmlns:a16="http://schemas.microsoft.com/office/drawing/2014/main" id="{12FE19A5-7B25-5C4A-EACD-3FAB7E840FBA}"/>
              </a:ext>
            </a:extLst>
          </p:cNvPr>
          <p:cNvPicPr>
            <a:picLocks noChangeAspect="1"/>
          </p:cNvPicPr>
          <p:nvPr/>
        </p:nvPicPr>
        <p:blipFill>
          <a:blip r:embed="rId5"/>
          <a:stretch>
            <a:fillRect/>
          </a:stretch>
        </p:blipFill>
        <p:spPr>
          <a:xfrm>
            <a:off x="6380838" y="2802622"/>
            <a:ext cx="6992257" cy="4324305"/>
          </a:xfrm>
          <a:prstGeom prst="rect">
            <a:avLst/>
          </a:prstGeom>
        </p:spPr>
      </p:pic>
    </p:spTree>
    <p:extLst>
      <p:ext uri="{BB962C8B-B14F-4D97-AF65-F5344CB8AC3E}">
        <p14:creationId xmlns:p14="http://schemas.microsoft.com/office/powerpoint/2010/main" val="2552885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595C34DA-1F20-A649-A438-B8A8937C4761}">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hospital_care_in_scotland/&quot;,&quot;values&quot;:{},&quot;data&quot;:{&quot;uri&quot;:&quot;e4z4az-fiona-carson.shinyapps.io/hospital_care_in_scotland/&quot;},&quot;secure&quot;:false}],&quot;name&quot;:&quot;e4z4az-fiona-carson.shinyapps.io/hospital_care_in_scotland/&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 2013 - 2022</Template>
  <TotalTime>617</TotalTime>
  <Words>1300</Words>
  <Application>Microsoft Macintosh PowerPoint</Application>
  <PresentationFormat>Widescreen</PresentationFormat>
  <Paragraphs>124</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ArialMT</vt:lpstr>
      <vt:lpstr>Calibri</vt:lpstr>
      <vt:lpstr>Calibri Light</vt:lpstr>
      <vt:lpstr>Helvetica</vt:lpstr>
      <vt:lpstr>Helvetica Light</vt:lpstr>
      <vt:lpstr>Helvetica Neue</vt:lpstr>
      <vt:lpstr>Office Theme</vt:lpstr>
      <vt:lpstr>PowerPoint Presentation</vt:lpstr>
      <vt:lpstr>Outline</vt:lpstr>
      <vt:lpstr>Introduction – Cerebrovascular Disease</vt:lpstr>
      <vt:lpstr>PowerPoint Presentation</vt:lpstr>
      <vt:lpstr>Introduction – CVD Statistics</vt:lpstr>
      <vt:lpstr>Introduction - Data</vt:lpstr>
      <vt:lpstr>Most Common Type of CVD</vt:lpstr>
      <vt:lpstr>Type of CVD by Age</vt:lpstr>
      <vt:lpstr>Type of CVD by Sex</vt:lpstr>
      <vt:lpstr>Mortality by sex</vt:lpstr>
      <vt:lpstr>Health Board Information</vt:lpstr>
      <vt:lpstr>Health Board Age Structure</vt:lpstr>
      <vt:lpstr>PowerPoint Presentation</vt:lpstr>
      <vt:lpstr>PowerPoint Presentation</vt:lpstr>
      <vt:lpstr>Council Areas</vt:lpstr>
      <vt:lpstr>Overall Headline - Mortality Rates</vt:lpstr>
      <vt:lpstr>The Journey to a ‘Beautiful’ Model</vt:lpstr>
      <vt:lpstr>R2</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Carson</dc:creator>
  <cp:lastModifiedBy>Damien Carson</cp:lastModifiedBy>
  <cp:revision>11</cp:revision>
  <dcterms:created xsi:type="dcterms:W3CDTF">2023-02-17T06:54:20Z</dcterms:created>
  <dcterms:modified xsi:type="dcterms:W3CDTF">2023-02-17T20:53:11Z</dcterms:modified>
</cp:coreProperties>
</file>