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9"/>
  </p:notesMasterIdLst>
  <p:sldIdLst>
    <p:sldId id="400" r:id="rId2"/>
    <p:sldId id="401" r:id="rId3"/>
    <p:sldId id="403" r:id="rId4"/>
    <p:sldId id="402" r:id="rId5"/>
    <p:sldId id="404" r:id="rId6"/>
    <p:sldId id="405" r:id="rId7"/>
    <p:sldId id="406" r:id="rId8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rupama Puthur Venkataraman" initials="NV" lastIdx="3" clrIdx="0">
    <p:extLst>
      <p:ext uri="{19B8F6BF-5375-455C-9EA6-DF929625EA0E}">
        <p15:presenceInfo xmlns:p15="http://schemas.microsoft.com/office/powerpoint/2012/main" userId="733161b49ed7e5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A95"/>
    <a:srgbClr val="FBC14E"/>
    <a:srgbClr val="002C46"/>
    <a:srgbClr val="FDE6B8"/>
    <a:srgbClr val="FFFFFF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7DB73-1EF7-4538-A7CE-D08294D325CB}" v="1" dt="2021-09-14T01:12:01.103"/>
    <p1510:client id="{11FA586B-216E-4CCD-9D61-13E4BBF9CB49}" v="76" dt="2021-02-14T13:04:37.893"/>
    <p1510:client id="{D8825F1D-9168-4E59-AE64-24CB9DA01D55}" v="4" dt="2021-04-17T00:24:50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2808" autoAdjust="0"/>
  </p:normalViewPr>
  <p:slideViewPr>
    <p:cSldViewPr snapToGrid="0">
      <p:cViewPr>
        <p:scale>
          <a:sx n="76" d="100"/>
          <a:sy n="76" d="100"/>
        </p:scale>
        <p:origin x="7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ona\Downloads\OneDrive-2021-02-20\Southern%20Water%20Corp%20Financial%20Case%20Study%20MCU%20Student%20Facing%2017052020%20(1)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ona\Downloads\OneDrive-2021-02-20\Southern%20Water%20Corp%20Financial%20Case%20Study%20MCU%20Student%20Facing%2017052020%20(1)%20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ona\Downloads\OneDrive-2021-02-20\Southern%20Water%20Corp%20Financial%20Case%20Study%20MCU%20Student%20Facing%2017052020%20(1)%20(1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ona\Downloads\OneDrive-2021-02-20\Southern%20Water%20Corp%20Financial%20Case%20Study%20MCU%20Student%20Facing%2017052020%20(1)%20(1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ona\Downloads\OneDrive-2021-02-20\Southern%20Water%20Corp%20Financial%20Case%20Study%20MCU%20Student%20Facing%2017052020%20(1)%20(1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ona\Downloads\OneDrive-2021-02-20\Southern%20Water%20Corp%20Financial%20Case%20Study%20MCU%20Student%20Facing%2017052020%20(1)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ona\Downloads\OneDrive-2021-02-20\Southern%20Water%20Corp%20Financial%20Case%20Study%20MCU%20Student%20Facing%2017052020%20(1)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ona\Downloads\OneDrive-2021-02-20\Southern%20Water%20Corp%20Financial%20Case%20Study%20MCU%20Student%20Facing%2017052020%20(1)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ona\Downloads\OneDrive-2021-02-20\Southern%20Water%20Corp%20Financial%20Case%20Study%20MCU%20Student%20Facing%2017052020%20(1)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ona\Downloads\OneDrive-2021-02-20\Southern%20Water%20Corp%20Financial%20Case%20Study%20MCU%20Student%20Facing%2017052020%20(1)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ona\Downloads\OneDrive-2021-02-20\Southern%20Water%20Corp%20Financial%20Case%20Study%20MCU%20Student%20Facing%2017052020%20(1)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ona\Downloads\OneDrive-2021-02-20\Southern%20Water%20Corp%20Financial%20Case%20Study%20MCU%20Student%20Facing%2017052020%20(1)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ona\Downloads\OneDrive-2021-02-20\Southern%20Water%20Corp%20Financial%20Case%20Study%20MCU%20Student%20Facing%2017052020%20(1)%20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Revenues</a:t>
            </a:r>
            <a:r>
              <a:rPr lang="en-US" baseline="0" dirty="0"/>
              <a:t> - </a:t>
            </a:r>
            <a:r>
              <a:rPr lang="en-US" baseline="0" dirty="0" err="1"/>
              <a:t>Kootha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298592204917851"/>
          <c:y val="7.9988108296155769E-2"/>
          <c:w val="0.80580983028921593"/>
          <c:h val="0.71110400059179368"/>
        </c:manualLayout>
      </c:layout>
      <c:lineChart>
        <c:grouping val="standard"/>
        <c:varyColors val="0"/>
        <c:ser>
          <c:idx val="0"/>
          <c:order val="0"/>
          <c:tx>
            <c:strRef>
              <c:f>'Revenue Analysis'!$C$34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Analysis'!$E$34:$P$34</c:f>
              <c:numCache>
                <c:formatCode>"$"#,##0.00;[Red]\-"$"#,##0.00</c:formatCode>
                <c:ptCount val="12"/>
                <c:pt idx="0">
                  <c:v>3094536.9986999994</c:v>
                </c:pt>
                <c:pt idx="1">
                  <c:v>2980521.8105250001</c:v>
                </c:pt>
                <c:pt idx="2">
                  <c:v>2752413.7409999999</c:v>
                </c:pt>
                <c:pt idx="3">
                  <c:v>2732151.9371999996</c:v>
                </c:pt>
                <c:pt idx="4">
                  <c:v>2885028.0122999996</c:v>
                </c:pt>
                <c:pt idx="5">
                  <c:v>2815308.3782250006</c:v>
                </c:pt>
                <c:pt idx="6">
                  <c:v>4092821.3597249994</c:v>
                </c:pt>
                <c:pt idx="7">
                  <c:v>3622839.5636999998</c:v>
                </c:pt>
                <c:pt idx="8">
                  <c:v>3818238.1009499999</c:v>
                </c:pt>
                <c:pt idx="9">
                  <c:v>2789853.534825</c:v>
                </c:pt>
                <c:pt idx="10">
                  <c:v>2822646.2911499999</c:v>
                </c:pt>
                <c:pt idx="11">
                  <c:v>2712379.18035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60-48C5-BFC6-1156569A51D0}"/>
            </c:ext>
          </c:extLst>
        </c:ser>
        <c:ser>
          <c:idx val="1"/>
          <c:order val="1"/>
          <c:tx>
            <c:strRef>
              <c:f>'Revenue Analysis'!$C$35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Analysis'!$E$35:$P$35</c:f>
              <c:numCache>
                <c:formatCode>"$"#,##0.00;[Red]\-"$"#,##0.00</c:formatCode>
                <c:ptCount val="12"/>
                <c:pt idx="0">
                  <c:v>1523285.8376100748</c:v>
                </c:pt>
                <c:pt idx="1">
                  <c:v>1467161.8612309312</c:v>
                </c:pt>
                <c:pt idx="2">
                  <c:v>1354875.66400725</c:v>
                </c:pt>
                <c:pt idx="3">
                  <c:v>1344901.7910867</c:v>
                </c:pt>
                <c:pt idx="4">
                  <c:v>1420155.039054675</c:v>
                </c:pt>
                <c:pt idx="5">
                  <c:v>1385835.5491812564</c:v>
                </c:pt>
                <c:pt idx="6">
                  <c:v>2014691.3143246307</c:v>
                </c:pt>
                <c:pt idx="7">
                  <c:v>1783342.7752313251</c:v>
                </c:pt>
                <c:pt idx="8">
                  <c:v>1879527.7051926372</c:v>
                </c:pt>
                <c:pt idx="9">
                  <c:v>1373305.4025176065</c:v>
                </c:pt>
                <c:pt idx="10">
                  <c:v>1389447.6368185873</c:v>
                </c:pt>
                <c:pt idx="11">
                  <c:v>1335168.6515272874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60-48C5-BFC6-1156569A51D0}"/>
            </c:ext>
          </c:extLst>
        </c:ser>
        <c:ser>
          <c:idx val="2"/>
          <c:order val="2"/>
          <c:tx>
            <c:strRef>
              <c:f>'Revenue Analysis'!$C$36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Analysis'!$E$36:$P$36</c:f>
              <c:numCache>
                <c:formatCode>"$"#,##0.00;[Red]\-"$"#,##0.00</c:formatCode>
                <c:ptCount val="12"/>
                <c:pt idx="0">
                  <c:v>1296758.36136</c:v>
                </c:pt>
                <c:pt idx="1">
                  <c:v>1248980.56822</c:v>
                </c:pt>
                <c:pt idx="2">
                  <c:v>1153392.4247999999</c:v>
                </c:pt>
                <c:pt idx="3">
                  <c:v>1144901.76416</c:v>
                </c:pt>
                <c:pt idx="4">
                  <c:v>1208964.11944</c:v>
                </c:pt>
                <c:pt idx="5">
                  <c:v>1179748.2727800002</c:v>
                </c:pt>
                <c:pt idx="6">
                  <c:v>1715087.0459799999</c:v>
                </c:pt>
                <c:pt idx="7">
                  <c:v>1518142.2933600002</c:v>
                </c:pt>
                <c:pt idx="8">
                  <c:v>1600023.58516</c:v>
                </c:pt>
                <c:pt idx="9">
                  <c:v>1169081.4812600003</c:v>
                </c:pt>
                <c:pt idx="10">
                  <c:v>1182823.2077200001</c:v>
                </c:pt>
                <c:pt idx="11">
                  <c:v>1136616.0374800002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60-48C5-BFC6-1156569A5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3068608"/>
        <c:axId val="563061392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'Revenue Analysis'!$A$37:$C$37</c15:sqref>
                        </c15:formulaRef>
                      </c:ext>
                    </c:extLst>
                    <c:strCache>
                      <c:ptCount val="3"/>
                      <c:pt idx="0">
                        <c:v>Surjek</c:v>
                      </c:pt>
                      <c:pt idx="1">
                        <c:v>Revenue</c:v>
                      </c:pt>
                      <c:pt idx="2">
                        <c:v>001 Private Water Hedge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'Revenue Analysis'!$F$37:$P$37</c15:sqref>
                        </c15:formulaRef>
                      </c:ext>
                    </c:extLst>
                    <c:numCache>
                      <c:formatCode>"$"#,##0.00;[Red]\-"$"#,##0.00</c:formatCode>
                      <c:ptCount val="11"/>
                      <c:pt idx="0">
                        <c:v>6085131.0149999997</c:v>
                      </c:pt>
                      <c:pt idx="1">
                        <c:v>6723291.7162500005</c:v>
                      </c:pt>
                      <c:pt idx="2">
                        <c:v>6313180.5299999993</c:v>
                      </c:pt>
                      <c:pt idx="3">
                        <c:v>5763708.6674999995</c:v>
                      </c:pt>
                      <c:pt idx="4">
                        <c:v>6484566.5099999998</c:v>
                      </c:pt>
                      <c:pt idx="5">
                        <c:v>9314190.6750000007</c:v>
                      </c:pt>
                      <c:pt idx="6">
                        <c:v>6750396.1374999993</c:v>
                      </c:pt>
                      <c:pt idx="7">
                        <c:v>8185283.6587499995</c:v>
                      </c:pt>
                      <c:pt idx="8">
                        <c:v>6778514.602500001</c:v>
                      </c:pt>
                      <c:pt idx="9">
                        <c:v>6094707.7050000001</c:v>
                      </c:pt>
                      <c:pt idx="10">
                        <c:v>6735069.6974999998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2260-48C5-BFC6-1156569A51D0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Analysis'!$A$38:$C$38</c15:sqref>
                        </c15:formulaRef>
                      </c:ext>
                    </c:extLst>
                    <c:strCache>
                      <c:ptCount val="3"/>
                      <c:pt idx="0">
                        <c:v>Surjek</c:v>
                      </c:pt>
                      <c:pt idx="1">
                        <c:v>Revenue</c:v>
                      </c:pt>
                      <c:pt idx="2">
                        <c:v>002 Public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Analysis'!$F$38:$P$38</c15:sqref>
                        </c15:formulaRef>
                      </c:ext>
                    </c:extLst>
                    <c:numCache>
                      <c:formatCode>"$"#,##0.00;[Red]\-"$"#,##0.00</c:formatCode>
                      <c:ptCount val="11"/>
                      <c:pt idx="0">
                        <c:v>5030374.9724000003</c:v>
                      </c:pt>
                      <c:pt idx="1">
                        <c:v>5557921.1521000005</c:v>
                      </c:pt>
                      <c:pt idx="2">
                        <c:v>5218895.9047999997</c:v>
                      </c:pt>
                      <c:pt idx="3">
                        <c:v>4764665.8318000007</c:v>
                      </c:pt>
                      <c:pt idx="4">
                        <c:v>5360574.9815999996</c:v>
                      </c:pt>
                      <c:pt idx="5">
                        <c:v>7699730.9580000006</c:v>
                      </c:pt>
                      <c:pt idx="6">
                        <c:v>6985660.807</c:v>
                      </c:pt>
                      <c:pt idx="7">
                        <c:v>6766501.1579</c:v>
                      </c:pt>
                      <c:pt idx="8">
                        <c:v>6603572.0713999998</c:v>
                      </c:pt>
                      <c:pt idx="9">
                        <c:v>5038291.7028000001</c:v>
                      </c:pt>
                      <c:pt idx="10">
                        <c:v>5567657.6166000003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260-48C5-BFC6-1156569A51D0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Analysis'!$A$39:$C$39</c15:sqref>
                        </c15:formulaRef>
                      </c:ext>
                    </c:extLst>
                    <c:strCache>
                      <c:ptCount val="3"/>
                      <c:pt idx="0">
                        <c:v>Surjek</c:v>
                      </c:pt>
                      <c:pt idx="1">
                        <c:v>Revenue</c:v>
                      </c:pt>
                      <c:pt idx="2">
                        <c:v>003 Residential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Analysis'!$F$39:$P$39</c15:sqref>
                        </c15:formulaRef>
                      </c:ext>
                    </c:extLst>
                    <c:numCache>
                      <c:formatCode>"$"#,##0.00;[Red]\-"$"#,##0.00</c:formatCode>
                      <c:ptCount val="11"/>
                      <c:pt idx="0">
                        <c:v>3488808.4485999988</c:v>
                      </c:pt>
                      <c:pt idx="1">
                        <c:v>3854687.2506499989</c:v>
                      </c:pt>
                      <c:pt idx="2">
                        <c:v>3619556.8371999986</c:v>
                      </c:pt>
                      <c:pt idx="3">
                        <c:v>3304526.302699999</c:v>
                      </c:pt>
                      <c:pt idx="4">
                        <c:v>3717818.1323999991</c:v>
                      </c:pt>
                      <c:pt idx="5">
                        <c:v>5340135.9869999988</c:v>
                      </c:pt>
                      <c:pt idx="6">
                        <c:v>4844893.7854999984</c:v>
                      </c:pt>
                      <c:pt idx="7">
                        <c:v>4692895.9643499991</c:v>
                      </c:pt>
                      <c:pt idx="8">
                        <c:v>4886348.3721000003</c:v>
                      </c:pt>
                      <c:pt idx="9">
                        <c:v>3494299.084199999</c:v>
                      </c:pt>
                      <c:pt idx="10">
                        <c:v>3861439.9598999987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260-48C5-BFC6-1156569A51D0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Analysis'!$A$40:$C$40</c15:sqref>
                        </c15:formulaRef>
                      </c:ext>
                    </c:extLst>
                    <c:strCache>
                      <c:ptCount val="3"/>
                      <c:pt idx="0">
                        <c:v>Jutik</c:v>
                      </c:pt>
                      <c:pt idx="1">
                        <c:v>Revenue</c:v>
                      </c:pt>
                      <c:pt idx="2">
                        <c:v>001 Private Water Hedge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prstDash val="lg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Analysis'!$E$40:$P$40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5298686.1637500003</c:v>
                      </c:pt>
                      <c:pt idx="1">
                        <c:v>5854268.2837499995</c:v>
                      </c:pt>
                      <c:pt idx="2">
                        <c:v>5098113.7162500005</c:v>
                      </c:pt>
                      <c:pt idx="3">
                        <c:v>4506567.6112500001</c:v>
                      </c:pt>
                      <c:pt idx="4">
                        <c:v>4950718.5187500007</c:v>
                      </c:pt>
                      <c:pt idx="5">
                        <c:v>4219638.2549999999</c:v>
                      </c:pt>
                      <c:pt idx="6">
                        <c:v>6454620.584999999</c:v>
                      </c:pt>
                      <c:pt idx="7">
                        <c:v>6573684.678749999</c:v>
                      </c:pt>
                      <c:pt idx="8">
                        <c:v>5896579.8487499999</c:v>
                      </c:pt>
                      <c:pt idx="9">
                        <c:v>6254734.0800000001</c:v>
                      </c:pt>
                      <c:pt idx="10">
                        <c:v>6161098.0612500003</c:v>
                      </c:pt>
                      <c:pt idx="11">
                        <c:v>6591800.7712500002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260-48C5-BFC6-1156569A51D0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Analysis'!$A$41:$C$41</c15:sqref>
                        </c15:formulaRef>
                      </c:ext>
                    </c:extLst>
                    <c:strCache>
                      <c:ptCount val="3"/>
                      <c:pt idx="0">
                        <c:v>Jutik</c:v>
                      </c:pt>
                      <c:pt idx="1">
                        <c:v>Revenue</c:v>
                      </c:pt>
                      <c:pt idx="2">
                        <c:v>002 Public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prstDash val="lg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Analysis'!$E$41:$P$41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4380247.2286999999</c:v>
                      </c:pt>
                      <c:pt idx="1">
                        <c:v>3839528.4479</c:v>
                      </c:pt>
                      <c:pt idx="2">
                        <c:v>5214440.6721000001</c:v>
                      </c:pt>
                      <c:pt idx="3">
                        <c:v>4725429.2253</c:v>
                      </c:pt>
                      <c:pt idx="4">
                        <c:v>4092593.9755000006</c:v>
                      </c:pt>
                      <c:pt idx="5">
                        <c:v>4488234.2907999996</c:v>
                      </c:pt>
                      <c:pt idx="6">
                        <c:v>5335819.6836000001</c:v>
                      </c:pt>
                      <c:pt idx="7">
                        <c:v>5434246.0011</c:v>
                      </c:pt>
                      <c:pt idx="8">
                        <c:v>4874506.0082999999</c:v>
                      </c:pt>
                      <c:pt idx="9">
                        <c:v>5170580.1728000008</c:v>
                      </c:pt>
                      <c:pt idx="10">
                        <c:v>5093174.3973000003</c:v>
                      </c:pt>
                      <c:pt idx="11">
                        <c:v>5449221.9709000001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260-48C5-BFC6-1156569A51D0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Analysis'!$A$42:$C$42</c15:sqref>
                        </c15:formulaRef>
                      </c:ext>
                    </c:extLst>
                    <c:strCache>
                      <c:ptCount val="3"/>
                      <c:pt idx="0">
                        <c:v>Jutik</c:v>
                      </c:pt>
                      <c:pt idx="1">
                        <c:v>Revenue</c:v>
                      </c:pt>
                      <c:pt idx="2">
                        <c:v>003 Residential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prstDash val="lg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Analysis'!$E$42:$P$42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3037913.400549999</c:v>
                      </c:pt>
                      <c:pt idx="1">
                        <c:v>3356447.1493499991</c:v>
                      </c:pt>
                      <c:pt idx="2">
                        <c:v>2922918.5306499992</c:v>
                      </c:pt>
                      <c:pt idx="3">
                        <c:v>2583765.4304499994</c:v>
                      </c:pt>
                      <c:pt idx="4">
                        <c:v>2838411.9507499994</c:v>
                      </c:pt>
                      <c:pt idx="5">
                        <c:v>2419259.2661999995</c:v>
                      </c:pt>
                      <c:pt idx="6">
                        <c:v>3700649.1353999986</c:v>
                      </c:pt>
                      <c:pt idx="7">
                        <c:v>3768912.5491499985</c:v>
                      </c:pt>
                      <c:pt idx="8">
                        <c:v>3380705.7799499989</c:v>
                      </c:pt>
                      <c:pt idx="9">
                        <c:v>3586047.5391999991</c:v>
                      </c:pt>
                      <c:pt idx="10">
                        <c:v>3032362.88845</c:v>
                      </c:pt>
                      <c:pt idx="11">
                        <c:v>3079299.10885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2260-48C5-BFC6-1156569A51D0}"/>
                  </c:ext>
                </c:extLst>
              </c15:ser>
            </c15:filteredLineSeries>
          </c:ext>
        </c:extLst>
      </c:lineChart>
      <c:dateAx>
        <c:axId val="56306860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061392"/>
        <c:crosses val="autoZero"/>
        <c:auto val="1"/>
        <c:lblOffset val="100"/>
        <c:baseTimeUnit val="months"/>
      </c:dateAx>
      <c:valAx>
        <c:axId val="563061392"/>
        <c:scaling>
          <c:orientation val="minMax"/>
          <c:max val="9500000"/>
          <c:min val="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.#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06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err="1"/>
              <a:t>Kootha</a:t>
            </a:r>
            <a:endParaRPr lang="en-US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Analysis'!$D$110</c:f>
              <c:strCache>
                <c:ptCount val="1"/>
                <c:pt idx="0">
                  <c:v>Chemical Costs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'Expenses Analysis'!$F$108:$Q$108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Analysis'!$F$110:$Q$110</c:f>
              <c:numCache>
                <c:formatCode>"$"#,##0.00;[Red]\-"$"#,##0.00</c:formatCode>
                <c:ptCount val="12"/>
                <c:pt idx="0">
                  <c:v>593751.84077137313</c:v>
                </c:pt>
                <c:pt idx="1">
                  <c:v>820393.03401412489</c:v>
                </c:pt>
                <c:pt idx="2">
                  <c:v>642291.58212862327</c:v>
                </c:pt>
                <c:pt idx="3">
                  <c:v>609639.97288837493</c:v>
                </c:pt>
                <c:pt idx="4">
                  <c:v>626073.16897124995</c:v>
                </c:pt>
                <c:pt idx="5">
                  <c:v>602153.37789750006</c:v>
                </c:pt>
                <c:pt idx="6">
                  <c:v>1146143.9846999997</c:v>
                </c:pt>
                <c:pt idx="7">
                  <c:v>964931.83751249989</c:v>
                </c:pt>
                <c:pt idx="8">
                  <c:v>962733.95790000004</c:v>
                </c:pt>
                <c:pt idx="9">
                  <c:v>964825.21760624985</c:v>
                </c:pt>
                <c:pt idx="10">
                  <c:v>1024534.78359375</c:v>
                </c:pt>
                <c:pt idx="11">
                  <c:v>1168045.22566875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B0-42DD-B886-229D56A41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39879320"/>
        <c:axId val="639880632"/>
      </c:barChart>
      <c:lineChart>
        <c:grouping val="standard"/>
        <c:varyColors val="0"/>
        <c:ser>
          <c:idx val="3"/>
          <c:order val="1"/>
          <c:tx>
            <c:strRef>
              <c:f>'Expenses Analysis'!$A$113</c:f>
              <c:strCache>
                <c:ptCount val="1"/>
                <c:pt idx="0">
                  <c:v>Water Production Actuals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'Expenses Analysis'!$F$113:$Q$113</c:f>
              <c:numCache>
                <c:formatCode>#,##0.00_);[Red]\(#,##0.00\)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186.90143900000001</c:v>
                </c:pt>
                <c:pt idx="7">
                  <c:v>158.58676500000001</c:v>
                </c:pt>
                <c:pt idx="8">
                  <c:v>191.40367599999999</c:v>
                </c:pt>
                <c:pt idx="9">
                  <c:v>171.057864</c:v>
                </c:pt>
                <c:pt idx="10">
                  <c:v>169.28699900000001</c:v>
                </c:pt>
                <c:pt idx="11">
                  <c:v>142.50871699999999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B0-42DD-B886-229D56A41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0713152"/>
        <c:axId val="510717088"/>
      </c:lineChart>
      <c:dateAx>
        <c:axId val="639879320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880632"/>
        <c:crosses val="autoZero"/>
        <c:auto val="1"/>
        <c:lblOffset val="100"/>
        <c:baseTimeUnit val="months"/>
      </c:dateAx>
      <c:valAx>
        <c:axId val="639880632"/>
        <c:scaling>
          <c:orientation val="minMax"/>
          <c:max val="6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.#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879320"/>
        <c:crosses val="autoZero"/>
        <c:crossBetween val="between"/>
      </c:valAx>
      <c:valAx>
        <c:axId val="510717088"/>
        <c:scaling>
          <c:orientation val="minMax"/>
          <c:max val="400"/>
        </c:scaling>
        <c:delete val="0"/>
        <c:axPos val="r"/>
        <c:numFmt formatCode="#,##0_);[Red]\(#,##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713152"/>
        <c:crosses val="max"/>
        <c:crossBetween val="between"/>
      </c:valAx>
      <c:catAx>
        <c:axId val="510713152"/>
        <c:scaling>
          <c:orientation val="minMax"/>
        </c:scaling>
        <c:delete val="1"/>
        <c:axPos val="b"/>
        <c:majorTickMark val="out"/>
        <c:minorTickMark val="none"/>
        <c:tickLblPos val="nextTo"/>
        <c:crossAx val="5107170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Jutik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'Expenses Analysis'!$D$112</c:f>
              <c:strCache>
                <c:ptCount val="1"/>
                <c:pt idx="0">
                  <c:v>Chemical Costs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'Expenses Analysis'!$F$108:$Q$108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Analysis'!$F$112:$Q$112</c:f>
              <c:numCache>
                <c:formatCode>"$"#,##0.00;[Red]\-"$"#,##0.00</c:formatCode>
                <c:ptCount val="12"/>
                <c:pt idx="0">
                  <c:v>1625596.3356633</c:v>
                </c:pt>
                <c:pt idx="1">
                  <c:v>1295067.8472731998</c:v>
                </c:pt>
                <c:pt idx="2">
                  <c:v>1750624.8818057997</c:v>
                </c:pt>
                <c:pt idx="3">
                  <c:v>1472529.3869285996</c:v>
                </c:pt>
                <c:pt idx="4">
                  <c:v>1252200.4923928501</c:v>
                </c:pt>
                <c:pt idx="5">
                  <c:v>1406782.6738875001</c:v>
                </c:pt>
                <c:pt idx="6">
                  <c:v>1877449.5046125001</c:v>
                </c:pt>
                <c:pt idx="7">
                  <c:v>1912219.1750437501</c:v>
                </c:pt>
                <c:pt idx="8">
                  <c:v>2266625.1980531253</c:v>
                </c:pt>
                <c:pt idx="9">
                  <c:v>2234200.5744250002</c:v>
                </c:pt>
                <c:pt idx="10">
                  <c:v>2593715.6428375002</c:v>
                </c:pt>
                <c:pt idx="11">
                  <c:v>2274807.7859325004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DA-4339-AB8E-08E558791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4282104"/>
        <c:axId val="894284400"/>
      </c:barChart>
      <c:lineChart>
        <c:grouping val="standard"/>
        <c:varyColors val="0"/>
        <c:ser>
          <c:idx val="6"/>
          <c:order val="1"/>
          <c:tx>
            <c:strRef>
              <c:f>'Expenses Analysis'!$A$115</c:f>
              <c:strCache>
                <c:ptCount val="1"/>
                <c:pt idx="0">
                  <c:v>Water Production Actuals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Analysis'!$F$108:$Q$108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Analysis'!$F$115:$Q$115</c:f>
              <c:numCache>
                <c:formatCode>#,##0.00_);[Red]\(#,##0.00\)</c:formatCode>
                <c:ptCount val="12"/>
                <c:pt idx="0">
                  <c:v>250.24199099999998</c:v>
                </c:pt>
                <c:pt idx="1">
                  <c:v>206.740703</c:v>
                </c:pt>
                <c:pt idx="2">
                  <c:v>201.23546099999996</c:v>
                </c:pt>
                <c:pt idx="3">
                  <c:v>174.36956599999999</c:v>
                </c:pt>
                <c:pt idx="4">
                  <c:v>204.09105</c:v>
                </c:pt>
                <c:pt idx="5">
                  <c:v>146.35666599999999</c:v>
                </c:pt>
                <c:pt idx="6">
                  <c:v>204.20249700000002</c:v>
                </c:pt>
                <c:pt idx="7">
                  <c:v>217.43019900000002</c:v>
                </c:pt>
                <c:pt idx="8">
                  <c:v>230.98220000000001</c:v>
                </c:pt>
                <c:pt idx="9">
                  <c:v>236.441136</c:v>
                </c:pt>
                <c:pt idx="10">
                  <c:v>241.40736899999999</c:v>
                </c:pt>
                <c:pt idx="11">
                  <c:v>220.380334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DA-4339-AB8E-08E558791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4418472"/>
        <c:axId val="614414208"/>
      </c:lineChart>
      <c:dateAx>
        <c:axId val="89428210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284400"/>
        <c:crosses val="autoZero"/>
        <c:auto val="1"/>
        <c:lblOffset val="100"/>
        <c:baseTimeUnit val="months"/>
      </c:dateAx>
      <c:valAx>
        <c:axId val="894284400"/>
        <c:scaling>
          <c:orientation val="minMax"/>
          <c:max val="6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.#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282104"/>
        <c:crosses val="autoZero"/>
        <c:crossBetween val="between"/>
      </c:valAx>
      <c:valAx>
        <c:axId val="614414208"/>
        <c:scaling>
          <c:orientation val="minMax"/>
          <c:max val="400"/>
        </c:scaling>
        <c:delete val="0"/>
        <c:axPos val="r"/>
        <c:numFmt formatCode="#,##0_);[Red]\(#,##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418472"/>
        <c:crosses val="max"/>
        <c:crossBetween val="between"/>
      </c:valAx>
      <c:dateAx>
        <c:axId val="614418472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614414208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EBIT Margin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'EBIT Analysis'!$A$56:$D$56</c:f>
              <c:strCache>
                <c:ptCount val="4"/>
                <c:pt idx="0">
                  <c:v>Kootha</c:v>
                </c:pt>
                <c:pt idx="1">
                  <c:v>EBIT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Analysis'!$E$56:$P$56</c:f>
              <c:numCache>
                <c:formatCode>0.00%</c:formatCode>
                <c:ptCount val="12"/>
                <c:pt idx="0">
                  <c:v>0.41529437933894875</c:v>
                </c:pt>
                <c:pt idx="1">
                  <c:v>0.16120151183040166</c:v>
                </c:pt>
                <c:pt idx="2">
                  <c:v>0.28887410723655493</c:v>
                </c:pt>
                <c:pt idx="3">
                  <c:v>0.32001932998338012</c:v>
                </c:pt>
                <c:pt idx="4">
                  <c:v>0.33869312626258291</c:v>
                </c:pt>
                <c:pt idx="5">
                  <c:v>0.34820783846476255</c:v>
                </c:pt>
                <c:pt idx="6">
                  <c:v>0.32889058147025912</c:v>
                </c:pt>
                <c:pt idx="7">
                  <c:v>0.36170053874987823</c:v>
                </c:pt>
                <c:pt idx="8">
                  <c:v>0.3957450352355435</c:v>
                </c:pt>
                <c:pt idx="9">
                  <c:v>0.17121060352256295</c:v>
                </c:pt>
                <c:pt idx="10">
                  <c:v>0.13014434409940612</c:v>
                </c:pt>
                <c:pt idx="11">
                  <c:v>-3.2015452692863752E-2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28-455F-8D15-3AFF1A3A002D}"/>
            </c:ext>
          </c:extLst>
        </c:ser>
        <c:ser>
          <c:idx val="2"/>
          <c:order val="2"/>
          <c:tx>
            <c:strRef>
              <c:f>'EBIT Analysis'!$A$57:$D$57</c:f>
              <c:strCache>
                <c:ptCount val="4"/>
                <c:pt idx="0">
                  <c:v>Surjek</c:v>
                </c:pt>
                <c:pt idx="1">
                  <c:v>EBIT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Analysis'!$E$57:$P$57</c:f>
              <c:numCache>
                <c:formatCode>0.00%</c:formatCode>
                <c:ptCount val="12"/>
                <c:pt idx="0">
                  <c:v>0.3455956940538133</c:v>
                </c:pt>
                <c:pt idx="1">
                  <c:v>6.4599684274176436E-2</c:v>
                </c:pt>
                <c:pt idx="2">
                  <c:v>0.14433359289184161</c:v>
                </c:pt>
                <c:pt idx="3">
                  <c:v>-0.22177748431522884</c:v>
                </c:pt>
                <c:pt idx="4">
                  <c:v>-0.44766201795834271</c:v>
                </c:pt>
                <c:pt idx="5">
                  <c:v>0.16732145063494736</c:v>
                </c:pt>
                <c:pt idx="6">
                  <c:v>0.37427618015254988</c:v>
                </c:pt>
                <c:pt idx="7">
                  <c:v>0.11368942332287189</c:v>
                </c:pt>
                <c:pt idx="8">
                  <c:v>0.23574321478746135</c:v>
                </c:pt>
                <c:pt idx="9">
                  <c:v>0.11675504697526991</c:v>
                </c:pt>
                <c:pt idx="10">
                  <c:v>-0.29356581548975247</c:v>
                </c:pt>
                <c:pt idx="11">
                  <c:v>0.47482161130642114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28-455F-8D15-3AFF1A3A002D}"/>
            </c:ext>
          </c:extLst>
        </c:ser>
        <c:ser>
          <c:idx val="3"/>
          <c:order val="3"/>
          <c:tx>
            <c:strRef>
              <c:f>'EBIT Analysis'!$A$58:$D$58</c:f>
              <c:strCache>
                <c:ptCount val="4"/>
                <c:pt idx="0">
                  <c:v>Jutik</c:v>
                </c:pt>
                <c:pt idx="1">
                  <c:v>EBIT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Analysis'!$E$58:$P$58</c:f>
              <c:numCache>
                <c:formatCode>0.00%</c:formatCode>
                <c:ptCount val="12"/>
                <c:pt idx="0">
                  <c:v>0.35762388953297342</c:v>
                </c:pt>
                <c:pt idx="1">
                  <c:v>0.5013107546263732</c:v>
                </c:pt>
                <c:pt idx="2">
                  <c:v>0.33532439120342417</c:v>
                </c:pt>
                <c:pt idx="3">
                  <c:v>0.37373471996246976</c:v>
                </c:pt>
                <c:pt idx="4">
                  <c:v>0.47039691903281722</c:v>
                </c:pt>
                <c:pt idx="5">
                  <c:v>0.47313004208100951</c:v>
                </c:pt>
                <c:pt idx="6">
                  <c:v>0.5353020289864372</c:v>
                </c:pt>
                <c:pt idx="7">
                  <c:v>0.52577909011510338</c:v>
                </c:pt>
                <c:pt idx="8">
                  <c:v>0.38588068285200638</c:v>
                </c:pt>
                <c:pt idx="9">
                  <c:v>0.55152119278952894</c:v>
                </c:pt>
                <c:pt idx="10">
                  <c:v>0.43228332459198315</c:v>
                </c:pt>
                <c:pt idx="11">
                  <c:v>0.37303495544431581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28-455F-8D15-3AFF1A3A0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4872976"/>
        <c:axId val="39487363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'EBIT Analysis'!$A$55:$D$55</c15:sqref>
                        </c15:formulaRef>
                      </c:ext>
                    </c:extLst>
                    <c:strCache>
                      <c:ptCount val="4"/>
                      <c:pt idx="0">
                        <c:v>Unit</c:v>
                      </c:pt>
                      <c:pt idx="1">
                        <c:v>Value Driver</c:v>
                      </c:pt>
                      <c:pt idx="2">
                        <c:v>Cost Centre</c:v>
                      </c:pt>
                      <c:pt idx="3">
                        <c:v>Cost Centre Element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'EBIT Analysis'!$E$54:$P$54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'EBIT Analysis'!$E$55:$P$55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A828-455F-8D15-3AFF1A3A002D}"/>
                  </c:ext>
                </c:extLst>
              </c15:ser>
            </c15:filteredLineSeries>
          </c:ext>
        </c:extLst>
      </c:lineChart>
      <c:dateAx>
        <c:axId val="39487297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873632"/>
        <c:crosses val="autoZero"/>
        <c:auto val="1"/>
        <c:lblOffset val="100"/>
        <c:baseTimeUnit val="months"/>
      </c:dateAx>
      <c:valAx>
        <c:axId val="39487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87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EBIT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'EBIT Analysis'!$A$23:$A$25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'EBIT Analysis'!$Q$23:$Q$25</c:f>
              <c:numCache>
                <c:formatCode>"$"#,##0.00;[Red]\-"$"#,##0.00</c:formatCode>
                <c:ptCount val="3"/>
                <c:pt idx="0">
                  <c:v>19721133.205825478</c:v>
                </c:pt>
                <c:pt idx="1">
                  <c:v>22936250.129034162</c:v>
                </c:pt>
                <c:pt idx="2">
                  <c:v>72941736.097194374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DA-4C70-932A-9F1653185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4"/>
        <c:overlap val="-27"/>
        <c:axId val="501017200"/>
        <c:axId val="501023104"/>
      </c:barChart>
      <c:catAx>
        <c:axId val="50101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23104"/>
        <c:crosses val="autoZero"/>
        <c:auto val="1"/>
        <c:lblAlgn val="ctr"/>
        <c:lblOffset val="100"/>
        <c:noMultiLvlLbl val="0"/>
      </c:catAx>
      <c:valAx>
        <c:axId val="50102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.#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1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Revenues</a:t>
            </a:r>
            <a:r>
              <a:rPr lang="en-US" baseline="0" dirty="0"/>
              <a:t> - </a:t>
            </a:r>
            <a:r>
              <a:rPr lang="en-US" baseline="0" dirty="0" err="1"/>
              <a:t>Surjek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3"/>
          <c:order val="3"/>
          <c:tx>
            <c:strRef>
              <c:f>'Revenue Analysis'!$C$37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Analysis'!$E$37:$P$37</c:f>
              <c:numCache>
                <c:formatCode>"$"#,##0.00;[Red]\-"$"#,##0.00</c:formatCode>
                <c:ptCount val="12"/>
                <c:pt idx="0">
                  <c:v>7220021.2387499996</c:v>
                </c:pt>
                <c:pt idx="1">
                  <c:v>6085131.0149999997</c:v>
                </c:pt>
                <c:pt idx="2">
                  <c:v>6723291.7162500005</c:v>
                </c:pt>
                <c:pt idx="3">
                  <c:v>6313180.5299999993</c:v>
                </c:pt>
                <c:pt idx="4">
                  <c:v>5763708.6674999995</c:v>
                </c:pt>
                <c:pt idx="5">
                  <c:v>6484566.5099999998</c:v>
                </c:pt>
                <c:pt idx="6">
                  <c:v>9314190.6750000007</c:v>
                </c:pt>
                <c:pt idx="7">
                  <c:v>6750396.1374999993</c:v>
                </c:pt>
                <c:pt idx="8">
                  <c:v>8185283.6587499995</c:v>
                </c:pt>
                <c:pt idx="9">
                  <c:v>6778514.602500001</c:v>
                </c:pt>
                <c:pt idx="10">
                  <c:v>6094707.7050000001</c:v>
                </c:pt>
                <c:pt idx="11">
                  <c:v>6735069.6974999998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A277-458E-A5B9-47EDC9F5F22B}"/>
            </c:ext>
          </c:extLst>
        </c:ser>
        <c:ser>
          <c:idx val="4"/>
          <c:order val="4"/>
          <c:tx>
            <c:strRef>
              <c:f>'Revenue Analysis'!$C$38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Analysis'!$E$38:$P$38</c:f>
              <c:numCache>
                <c:formatCode>"$"#,##0.00;[Red]\-"$"#,##0.00</c:formatCode>
                <c:ptCount val="12"/>
                <c:pt idx="0">
                  <c:v>5968550.8906999994</c:v>
                </c:pt>
                <c:pt idx="1">
                  <c:v>5030374.9724000003</c:v>
                </c:pt>
                <c:pt idx="2">
                  <c:v>5557921.1521000005</c:v>
                </c:pt>
                <c:pt idx="3">
                  <c:v>5218895.9047999997</c:v>
                </c:pt>
                <c:pt idx="4">
                  <c:v>4764665.8318000007</c:v>
                </c:pt>
                <c:pt idx="5">
                  <c:v>5360574.9815999996</c:v>
                </c:pt>
                <c:pt idx="6">
                  <c:v>7699730.9580000006</c:v>
                </c:pt>
                <c:pt idx="7">
                  <c:v>6985660.807</c:v>
                </c:pt>
                <c:pt idx="8">
                  <c:v>6766501.1579</c:v>
                </c:pt>
                <c:pt idx="9">
                  <c:v>6603572.0713999998</c:v>
                </c:pt>
                <c:pt idx="10">
                  <c:v>5038291.7028000001</c:v>
                </c:pt>
                <c:pt idx="11">
                  <c:v>5567657.6166000003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A277-458E-A5B9-47EDC9F5F22B}"/>
            </c:ext>
          </c:extLst>
        </c:ser>
        <c:ser>
          <c:idx val="5"/>
          <c:order val="5"/>
          <c:tx>
            <c:strRef>
              <c:f>'Revenue Analysis'!$C$39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Analysis'!$E$39:$P$39</c:f>
              <c:numCache>
                <c:formatCode>"$"#,##0.00;[Red]\-"$"#,##0.00</c:formatCode>
                <c:ptCount val="12"/>
                <c:pt idx="0">
                  <c:v>4139478.8435499985</c:v>
                </c:pt>
                <c:pt idx="1">
                  <c:v>3488808.4485999988</c:v>
                </c:pt>
                <c:pt idx="2">
                  <c:v>3854687.2506499989</c:v>
                </c:pt>
                <c:pt idx="3">
                  <c:v>3619556.8371999986</c:v>
                </c:pt>
                <c:pt idx="4">
                  <c:v>3304526.302699999</c:v>
                </c:pt>
                <c:pt idx="5">
                  <c:v>3717818.1323999991</c:v>
                </c:pt>
                <c:pt idx="6">
                  <c:v>5340135.9869999988</c:v>
                </c:pt>
                <c:pt idx="7">
                  <c:v>4844893.7854999984</c:v>
                </c:pt>
                <c:pt idx="8">
                  <c:v>4692895.9643499991</c:v>
                </c:pt>
                <c:pt idx="9">
                  <c:v>4886348.3721000003</c:v>
                </c:pt>
                <c:pt idx="10">
                  <c:v>3494299.084199999</c:v>
                </c:pt>
                <c:pt idx="11">
                  <c:v>3861439.9598999987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A277-458E-A5B9-47EDC9F5F2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3068608"/>
        <c:axId val="56306139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'Revenue Analysis'!$A$34:$C$34</c15:sqref>
                        </c15:formulaRef>
                      </c:ext>
                    </c:extLst>
                    <c:strCache>
                      <c:ptCount val="3"/>
                      <c:pt idx="0">
                        <c:v>Kootha</c:v>
                      </c:pt>
                      <c:pt idx="1">
                        <c:v>Revenue</c:v>
                      </c:pt>
                      <c:pt idx="2">
                        <c:v>001 Private Water Hedge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'Revenue Analysis'!$F$34:$P$34</c15:sqref>
                        </c15:formulaRef>
                      </c:ext>
                    </c:extLst>
                    <c:numCache>
                      <c:formatCode>"$"#,##0.00;[Red]\-"$"#,##0.00</c:formatCode>
                      <c:ptCount val="11"/>
                      <c:pt idx="0">
                        <c:v>2980521.8105250001</c:v>
                      </c:pt>
                      <c:pt idx="1">
                        <c:v>2752413.7409999999</c:v>
                      </c:pt>
                      <c:pt idx="2">
                        <c:v>2732151.9371999996</c:v>
                      </c:pt>
                      <c:pt idx="3">
                        <c:v>2885028.0122999996</c:v>
                      </c:pt>
                      <c:pt idx="4">
                        <c:v>2815308.3782250006</c:v>
                      </c:pt>
                      <c:pt idx="5">
                        <c:v>4092821.3597249994</c:v>
                      </c:pt>
                      <c:pt idx="6">
                        <c:v>3622839.5636999998</c:v>
                      </c:pt>
                      <c:pt idx="7">
                        <c:v>3818238.1009499999</c:v>
                      </c:pt>
                      <c:pt idx="8">
                        <c:v>2789853.534825</c:v>
                      </c:pt>
                      <c:pt idx="9">
                        <c:v>2822646.2911499999</c:v>
                      </c:pt>
                      <c:pt idx="10">
                        <c:v>2712379.18035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A277-458E-A5B9-47EDC9F5F22B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Analysis'!$A$35:$C$35</c15:sqref>
                        </c15:formulaRef>
                      </c:ext>
                    </c:extLst>
                    <c:strCache>
                      <c:ptCount val="3"/>
                      <c:pt idx="0">
                        <c:v>Kootha</c:v>
                      </c:pt>
                      <c:pt idx="1">
                        <c:v>Revenue</c:v>
                      </c:pt>
                      <c:pt idx="2">
                        <c:v>002 Public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Analysis'!$F$35:$P$35</c15:sqref>
                        </c15:formulaRef>
                      </c:ext>
                    </c:extLst>
                    <c:numCache>
                      <c:formatCode>"$"#,##0.00;[Red]\-"$"#,##0.00</c:formatCode>
                      <c:ptCount val="11"/>
                      <c:pt idx="0">
                        <c:v>1467161.8612309312</c:v>
                      </c:pt>
                      <c:pt idx="1">
                        <c:v>1354875.66400725</c:v>
                      </c:pt>
                      <c:pt idx="2">
                        <c:v>1344901.7910867</c:v>
                      </c:pt>
                      <c:pt idx="3">
                        <c:v>1420155.039054675</c:v>
                      </c:pt>
                      <c:pt idx="4">
                        <c:v>1385835.5491812564</c:v>
                      </c:pt>
                      <c:pt idx="5">
                        <c:v>2014691.3143246307</c:v>
                      </c:pt>
                      <c:pt idx="6">
                        <c:v>1783342.7752313251</c:v>
                      </c:pt>
                      <c:pt idx="7">
                        <c:v>1879527.7051926372</c:v>
                      </c:pt>
                      <c:pt idx="8">
                        <c:v>1373305.4025176065</c:v>
                      </c:pt>
                      <c:pt idx="9">
                        <c:v>1389447.6368185873</c:v>
                      </c:pt>
                      <c:pt idx="10">
                        <c:v>1335168.6515272874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277-458E-A5B9-47EDC9F5F22B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Analysis'!$A$36:$C$36</c15:sqref>
                        </c15:formulaRef>
                      </c:ext>
                    </c:extLst>
                    <c:strCache>
                      <c:ptCount val="3"/>
                      <c:pt idx="0">
                        <c:v>Kootha</c:v>
                      </c:pt>
                      <c:pt idx="1">
                        <c:v>Revenue</c:v>
                      </c:pt>
                      <c:pt idx="2">
                        <c:v>003 Residential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Analysis'!$F$36:$P$36</c15:sqref>
                        </c15:formulaRef>
                      </c:ext>
                    </c:extLst>
                    <c:numCache>
                      <c:formatCode>"$"#,##0.00;[Red]\-"$"#,##0.00</c:formatCode>
                      <c:ptCount val="11"/>
                      <c:pt idx="0">
                        <c:v>1248980.56822</c:v>
                      </c:pt>
                      <c:pt idx="1">
                        <c:v>1153392.4247999999</c:v>
                      </c:pt>
                      <c:pt idx="2">
                        <c:v>1144901.76416</c:v>
                      </c:pt>
                      <c:pt idx="3">
                        <c:v>1208964.11944</c:v>
                      </c:pt>
                      <c:pt idx="4">
                        <c:v>1179748.2727800002</c:v>
                      </c:pt>
                      <c:pt idx="5">
                        <c:v>1715087.0459799999</c:v>
                      </c:pt>
                      <c:pt idx="6">
                        <c:v>1518142.2933600002</c:v>
                      </c:pt>
                      <c:pt idx="7">
                        <c:v>1600023.58516</c:v>
                      </c:pt>
                      <c:pt idx="8">
                        <c:v>1169081.4812600003</c:v>
                      </c:pt>
                      <c:pt idx="9">
                        <c:v>1182823.2077200001</c:v>
                      </c:pt>
                      <c:pt idx="10">
                        <c:v>1136616.0374800002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277-458E-A5B9-47EDC9F5F22B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Analysis'!$A$40:$C$40</c15:sqref>
                        </c15:formulaRef>
                      </c:ext>
                    </c:extLst>
                    <c:strCache>
                      <c:ptCount val="3"/>
                      <c:pt idx="0">
                        <c:v>Jutik</c:v>
                      </c:pt>
                      <c:pt idx="1">
                        <c:v>Revenue</c:v>
                      </c:pt>
                      <c:pt idx="2">
                        <c:v>001 Private Water Hedge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Analysis'!$E$40:$P$40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5298686.1637500003</c:v>
                      </c:pt>
                      <c:pt idx="1">
                        <c:v>5854268.2837499995</c:v>
                      </c:pt>
                      <c:pt idx="2">
                        <c:v>5098113.7162500005</c:v>
                      </c:pt>
                      <c:pt idx="3">
                        <c:v>4506567.6112500001</c:v>
                      </c:pt>
                      <c:pt idx="4">
                        <c:v>4950718.5187500007</c:v>
                      </c:pt>
                      <c:pt idx="5">
                        <c:v>4219638.2549999999</c:v>
                      </c:pt>
                      <c:pt idx="6">
                        <c:v>6454620.584999999</c:v>
                      </c:pt>
                      <c:pt idx="7">
                        <c:v>6573684.678749999</c:v>
                      </c:pt>
                      <c:pt idx="8">
                        <c:v>5896579.8487499999</c:v>
                      </c:pt>
                      <c:pt idx="9">
                        <c:v>6254734.0800000001</c:v>
                      </c:pt>
                      <c:pt idx="10">
                        <c:v>6161098.0612500003</c:v>
                      </c:pt>
                      <c:pt idx="11">
                        <c:v>6591800.7712500002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277-458E-A5B9-47EDC9F5F22B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Analysis'!$A$41:$C$41</c15:sqref>
                        </c15:formulaRef>
                      </c:ext>
                    </c:extLst>
                    <c:strCache>
                      <c:ptCount val="3"/>
                      <c:pt idx="0">
                        <c:v>Jutik</c:v>
                      </c:pt>
                      <c:pt idx="1">
                        <c:v>Revenue</c:v>
                      </c:pt>
                      <c:pt idx="2">
                        <c:v>002 Public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Analysis'!$E$41:$P$41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4380247.2286999999</c:v>
                      </c:pt>
                      <c:pt idx="1">
                        <c:v>3839528.4479</c:v>
                      </c:pt>
                      <c:pt idx="2">
                        <c:v>5214440.6721000001</c:v>
                      </c:pt>
                      <c:pt idx="3">
                        <c:v>4725429.2253</c:v>
                      </c:pt>
                      <c:pt idx="4">
                        <c:v>4092593.9755000006</c:v>
                      </c:pt>
                      <c:pt idx="5">
                        <c:v>4488234.2907999996</c:v>
                      </c:pt>
                      <c:pt idx="6">
                        <c:v>5335819.6836000001</c:v>
                      </c:pt>
                      <c:pt idx="7">
                        <c:v>5434246.0011</c:v>
                      </c:pt>
                      <c:pt idx="8">
                        <c:v>4874506.0082999999</c:v>
                      </c:pt>
                      <c:pt idx="9">
                        <c:v>5170580.1728000008</c:v>
                      </c:pt>
                      <c:pt idx="10">
                        <c:v>5093174.3973000003</c:v>
                      </c:pt>
                      <c:pt idx="11">
                        <c:v>5449221.9709000001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277-458E-A5B9-47EDC9F5F22B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Analysis'!$A$42:$C$42</c15:sqref>
                        </c15:formulaRef>
                      </c:ext>
                    </c:extLst>
                    <c:strCache>
                      <c:ptCount val="3"/>
                      <c:pt idx="0">
                        <c:v>Jutik</c:v>
                      </c:pt>
                      <c:pt idx="1">
                        <c:v>Revenue</c:v>
                      </c:pt>
                      <c:pt idx="2">
                        <c:v>003 Residential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Analysis'!$E$42:$P$42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3037913.400549999</c:v>
                      </c:pt>
                      <c:pt idx="1">
                        <c:v>3356447.1493499991</c:v>
                      </c:pt>
                      <c:pt idx="2">
                        <c:v>2922918.5306499992</c:v>
                      </c:pt>
                      <c:pt idx="3">
                        <c:v>2583765.4304499994</c:v>
                      </c:pt>
                      <c:pt idx="4">
                        <c:v>2838411.9507499994</c:v>
                      </c:pt>
                      <c:pt idx="5">
                        <c:v>2419259.2661999995</c:v>
                      </c:pt>
                      <c:pt idx="6">
                        <c:v>3700649.1353999986</c:v>
                      </c:pt>
                      <c:pt idx="7">
                        <c:v>3768912.5491499985</c:v>
                      </c:pt>
                      <c:pt idx="8">
                        <c:v>3380705.7799499989</c:v>
                      </c:pt>
                      <c:pt idx="9">
                        <c:v>3586047.5391999991</c:v>
                      </c:pt>
                      <c:pt idx="10">
                        <c:v>3032362.88845</c:v>
                      </c:pt>
                      <c:pt idx="11">
                        <c:v>3079299.10885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277-458E-A5B9-47EDC9F5F22B}"/>
                  </c:ext>
                </c:extLst>
              </c15:ser>
            </c15:filteredLineSeries>
          </c:ext>
        </c:extLst>
      </c:lineChart>
      <c:dateAx>
        <c:axId val="56306860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061392"/>
        <c:crosses val="autoZero"/>
        <c:auto val="1"/>
        <c:lblOffset val="100"/>
        <c:baseTimeUnit val="months"/>
      </c:dateAx>
      <c:valAx>
        <c:axId val="563061392"/>
        <c:scaling>
          <c:orientation val="minMax"/>
          <c:max val="9500000"/>
          <c:min val="5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crossAx val="56306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Revenues</a:t>
            </a:r>
            <a:r>
              <a:rPr lang="en-US" baseline="0" dirty="0"/>
              <a:t> - </a:t>
            </a:r>
            <a:r>
              <a:rPr lang="en-US" baseline="0" dirty="0" err="1"/>
              <a:t>Jutik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7.9988108296155769E-2"/>
          <c:w val="0.94751855164726762"/>
          <c:h val="0.71110400059179368"/>
        </c:manualLayout>
      </c:layout>
      <c:lineChart>
        <c:grouping val="standard"/>
        <c:varyColors val="0"/>
        <c:ser>
          <c:idx val="6"/>
          <c:order val="6"/>
          <c:tx>
            <c:strRef>
              <c:f>'Revenue Analysis'!$C$40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Analysis'!$E$40:$P$40</c:f>
              <c:numCache>
                <c:formatCode>"$"#,##0.00;[Red]\-"$"#,##0.00</c:formatCode>
                <c:ptCount val="12"/>
                <c:pt idx="0">
                  <c:v>5298686.1637500003</c:v>
                </c:pt>
                <c:pt idx="1">
                  <c:v>5854268.2837499995</c:v>
                </c:pt>
                <c:pt idx="2">
                  <c:v>5098113.7162500005</c:v>
                </c:pt>
                <c:pt idx="3">
                  <c:v>4506567.6112500001</c:v>
                </c:pt>
                <c:pt idx="4">
                  <c:v>4950718.5187500007</c:v>
                </c:pt>
                <c:pt idx="5">
                  <c:v>4219638.2549999999</c:v>
                </c:pt>
                <c:pt idx="6">
                  <c:v>6454620.584999999</c:v>
                </c:pt>
                <c:pt idx="7">
                  <c:v>6573684.678749999</c:v>
                </c:pt>
                <c:pt idx="8">
                  <c:v>5896579.8487499999</c:v>
                </c:pt>
                <c:pt idx="9">
                  <c:v>6254734.0800000001</c:v>
                </c:pt>
                <c:pt idx="10">
                  <c:v>6161098.0612500003</c:v>
                </c:pt>
                <c:pt idx="11">
                  <c:v>6591800.7712500002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C4B-4E3C-82AB-56FD04CEA10B}"/>
            </c:ext>
          </c:extLst>
        </c:ser>
        <c:ser>
          <c:idx val="7"/>
          <c:order val="7"/>
          <c:tx>
            <c:strRef>
              <c:f>'Revenue Analysis'!$C$41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Analysis'!$E$41:$P$41</c:f>
              <c:numCache>
                <c:formatCode>"$"#,##0.00;[Red]\-"$"#,##0.00</c:formatCode>
                <c:ptCount val="12"/>
                <c:pt idx="0">
                  <c:v>4380247.2286999999</c:v>
                </c:pt>
                <c:pt idx="1">
                  <c:v>3839528.4479</c:v>
                </c:pt>
                <c:pt idx="2">
                  <c:v>5214440.6721000001</c:v>
                </c:pt>
                <c:pt idx="3">
                  <c:v>4725429.2253</c:v>
                </c:pt>
                <c:pt idx="4">
                  <c:v>4092593.9755000006</c:v>
                </c:pt>
                <c:pt idx="5">
                  <c:v>4488234.2907999996</c:v>
                </c:pt>
                <c:pt idx="6">
                  <c:v>5335819.6836000001</c:v>
                </c:pt>
                <c:pt idx="7">
                  <c:v>5434246.0011</c:v>
                </c:pt>
                <c:pt idx="8">
                  <c:v>4874506.0082999999</c:v>
                </c:pt>
                <c:pt idx="9">
                  <c:v>5170580.1728000008</c:v>
                </c:pt>
                <c:pt idx="10">
                  <c:v>5093174.3973000003</c:v>
                </c:pt>
                <c:pt idx="11">
                  <c:v>5449221.9709000001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DC4B-4E3C-82AB-56FD04CEA10B}"/>
            </c:ext>
          </c:extLst>
        </c:ser>
        <c:ser>
          <c:idx val="8"/>
          <c:order val="8"/>
          <c:tx>
            <c:strRef>
              <c:f>'Revenue Analysis'!$C$42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Analysis'!$E$42:$P$42</c:f>
              <c:numCache>
                <c:formatCode>"$"#,##0.00;[Red]\-"$"#,##0.00</c:formatCode>
                <c:ptCount val="12"/>
                <c:pt idx="0">
                  <c:v>3037913.400549999</c:v>
                </c:pt>
                <c:pt idx="1">
                  <c:v>3356447.1493499991</c:v>
                </c:pt>
                <c:pt idx="2">
                  <c:v>2922918.5306499992</c:v>
                </c:pt>
                <c:pt idx="3">
                  <c:v>2583765.4304499994</c:v>
                </c:pt>
                <c:pt idx="4">
                  <c:v>2838411.9507499994</c:v>
                </c:pt>
                <c:pt idx="5">
                  <c:v>2419259.2661999995</c:v>
                </c:pt>
                <c:pt idx="6">
                  <c:v>3700649.1353999986</c:v>
                </c:pt>
                <c:pt idx="7">
                  <c:v>3768912.5491499985</c:v>
                </c:pt>
                <c:pt idx="8">
                  <c:v>3380705.7799499989</c:v>
                </c:pt>
                <c:pt idx="9">
                  <c:v>3586047.5391999991</c:v>
                </c:pt>
                <c:pt idx="10">
                  <c:v>3032362.88845</c:v>
                </c:pt>
                <c:pt idx="11">
                  <c:v>3079299.10885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DC4B-4E3C-82AB-56FD04CEA1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3068608"/>
        <c:axId val="56306139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'Revenue Analysis'!$A$34:$C$34</c15:sqref>
                        </c15:formulaRef>
                      </c:ext>
                    </c:extLst>
                    <c:strCache>
                      <c:ptCount val="3"/>
                      <c:pt idx="0">
                        <c:v>Kootha</c:v>
                      </c:pt>
                      <c:pt idx="1">
                        <c:v>Revenue</c:v>
                      </c:pt>
                      <c:pt idx="2">
                        <c:v>001 Private Water Hedge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'Revenue Analysis'!$F$34:$P$34</c15:sqref>
                        </c15:formulaRef>
                      </c:ext>
                    </c:extLst>
                    <c:numCache>
                      <c:formatCode>"$"#,##0.00;[Red]\-"$"#,##0.00</c:formatCode>
                      <c:ptCount val="11"/>
                      <c:pt idx="0">
                        <c:v>2980521.8105250001</c:v>
                      </c:pt>
                      <c:pt idx="1">
                        <c:v>2752413.7409999999</c:v>
                      </c:pt>
                      <c:pt idx="2">
                        <c:v>2732151.9371999996</c:v>
                      </c:pt>
                      <c:pt idx="3">
                        <c:v>2885028.0122999996</c:v>
                      </c:pt>
                      <c:pt idx="4">
                        <c:v>2815308.3782250006</c:v>
                      </c:pt>
                      <c:pt idx="5">
                        <c:v>4092821.3597249994</c:v>
                      </c:pt>
                      <c:pt idx="6">
                        <c:v>3622839.5636999998</c:v>
                      </c:pt>
                      <c:pt idx="7">
                        <c:v>3818238.1009499999</c:v>
                      </c:pt>
                      <c:pt idx="8">
                        <c:v>2789853.534825</c:v>
                      </c:pt>
                      <c:pt idx="9">
                        <c:v>2822646.2911499999</c:v>
                      </c:pt>
                      <c:pt idx="10">
                        <c:v>2712379.18035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DC4B-4E3C-82AB-56FD04CEA10B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Analysis'!$A$35:$C$35</c15:sqref>
                        </c15:formulaRef>
                      </c:ext>
                    </c:extLst>
                    <c:strCache>
                      <c:ptCount val="3"/>
                      <c:pt idx="0">
                        <c:v>Kootha</c:v>
                      </c:pt>
                      <c:pt idx="1">
                        <c:v>Revenue</c:v>
                      </c:pt>
                      <c:pt idx="2">
                        <c:v>002 Public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Analysis'!$F$35:$P$35</c15:sqref>
                        </c15:formulaRef>
                      </c:ext>
                    </c:extLst>
                    <c:numCache>
                      <c:formatCode>"$"#,##0.00;[Red]\-"$"#,##0.00</c:formatCode>
                      <c:ptCount val="11"/>
                      <c:pt idx="0">
                        <c:v>1467161.8612309312</c:v>
                      </c:pt>
                      <c:pt idx="1">
                        <c:v>1354875.66400725</c:v>
                      </c:pt>
                      <c:pt idx="2">
                        <c:v>1344901.7910867</c:v>
                      </c:pt>
                      <c:pt idx="3">
                        <c:v>1420155.039054675</c:v>
                      </c:pt>
                      <c:pt idx="4">
                        <c:v>1385835.5491812564</c:v>
                      </c:pt>
                      <c:pt idx="5">
                        <c:v>2014691.3143246307</c:v>
                      </c:pt>
                      <c:pt idx="6">
                        <c:v>1783342.7752313251</c:v>
                      </c:pt>
                      <c:pt idx="7">
                        <c:v>1879527.7051926372</c:v>
                      </c:pt>
                      <c:pt idx="8">
                        <c:v>1373305.4025176065</c:v>
                      </c:pt>
                      <c:pt idx="9">
                        <c:v>1389447.6368185873</c:v>
                      </c:pt>
                      <c:pt idx="10">
                        <c:v>1335168.6515272874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C4B-4E3C-82AB-56FD04CEA10B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Analysis'!$A$36:$C$36</c15:sqref>
                        </c15:formulaRef>
                      </c:ext>
                    </c:extLst>
                    <c:strCache>
                      <c:ptCount val="3"/>
                      <c:pt idx="0">
                        <c:v>Kootha</c:v>
                      </c:pt>
                      <c:pt idx="1">
                        <c:v>Revenue</c:v>
                      </c:pt>
                      <c:pt idx="2">
                        <c:v>003 Residential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Analysis'!$F$36:$P$36</c15:sqref>
                        </c15:formulaRef>
                      </c:ext>
                    </c:extLst>
                    <c:numCache>
                      <c:formatCode>"$"#,##0.00;[Red]\-"$"#,##0.00</c:formatCode>
                      <c:ptCount val="11"/>
                      <c:pt idx="0">
                        <c:v>1248980.56822</c:v>
                      </c:pt>
                      <c:pt idx="1">
                        <c:v>1153392.4247999999</c:v>
                      </c:pt>
                      <c:pt idx="2">
                        <c:v>1144901.76416</c:v>
                      </c:pt>
                      <c:pt idx="3">
                        <c:v>1208964.11944</c:v>
                      </c:pt>
                      <c:pt idx="4">
                        <c:v>1179748.2727800002</c:v>
                      </c:pt>
                      <c:pt idx="5">
                        <c:v>1715087.0459799999</c:v>
                      </c:pt>
                      <c:pt idx="6">
                        <c:v>1518142.2933600002</c:v>
                      </c:pt>
                      <c:pt idx="7">
                        <c:v>1600023.58516</c:v>
                      </c:pt>
                      <c:pt idx="8">
                        <c:v>1169081.4812600003</c:v>
                      </c:pt>
                      <c:pt idx="9">
                        <c:v>1182823.2077200001</c:v>
                      </c:pt>
                      <c:pt idx="10">
                        <c:v>1136616.0374800002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C4B-4E3C-82AB-56FD04CEA10B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Analysis'!$A$37:$C$37</c15:sqref>
                        </c15:formulaRef>
                      </c:ext>
                    </c:extLst>
                    <c:strCache>
                      <c:ptCount val="3"/>
                      <c:pt idx="0">
                        <c:v>Surjek</c:v>
                      </c:pt>
                      <c:pt idx="1">
                        <c:v>Revenue</c:v>
                      </c:pt>
                      <c:pt idx="2">
                        <c:v>001 Private Water Hedge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Analysis'!$F$37:$P$37</c15:sqref>
                        </c15:formulaRef>
                      </c:ext>
                    </c:extLst>
                    <c:numCache>
                      <c:formatCode>"$"#,##0.00;[Red]\-"$"#,##0.00</c:formatCode>
                      <c:ptCount val="11"/>
                      <c:pt idx="0">
                        <c:v>6085131.0149999997</c:v>
                      </c:pt>
                      <c:pt idx="1">
                        <c:v>6723291.7162500005</c:v>
                      </c:pt>
                      <c:pt idx="2">
                        <c:v>6313180.5299999993</c:v>
                      </c:pt>
                      <c:pt idx="3">
                        <c:v>5763708.6674999995</c:v>
                      </c:pt>
                      <c:pt idx="4">
                        <c:v>6484566.5099999998</c:v>
                      </c:pt>
                      <c:pt idx="5">
                        <c:v>9314190.6750000007</c:v>
                      </c:pt>
                      <c:pt idx="6">
                        <c:v>6750396.1374999993</c:v>
                      </c:pt>
                      <c:pt idx="7">
                        <c:v>8185283.6587499995</c:v>
                      </c:pt>
                      <c:pt idx="8">
                        <c:v>6778514.602500001</c:v>
                      </c:pt>
                      <c:pt idx="9">
                        <c:v>6094707.7050000001</c:v>
                      </c:pt>
                      <c:pt idx="10">
                        <c:v>6735069.6974999998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C4B-4E3C-82AB-56FD04CEA10B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Analysis'!$A$38:$C$38</c15:sqref>
                        </c15:formulaRef>
                      </c:ext>
                    </c:extLst>
                    <c:strCache>
                      <c:ptCount val="3"/>
                      <c:pt idx="0">
                        <c:v>Surjek</c:v>
                      </c:pt>
                      <c:pt idx="1">
                        <c:v>Revenue</c:v>
                      </c:pt>
                      <c:pt idx="2">
                        <c:v>002 Public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Analysis'!$F$38:$P$38</c15:sqref>
                        </c15:formulaRef>
                      </c:ext>
                    </c:extLst>
                    <c:numCache>
                      <c:formatCode>"$"#,##0.00;[Red]\-"$"#,##0.00</c:formatCode>
                      <c:ptCount val="11"/>
                      <c:pt idx="0">
                        <c:v>5030374.9724000003</c:v>
                      </c:pt>
                      <c:pt idx="1">
                        <c:v>5557921.1521000005</c:v>
                      </c:pt>
                      <c:pt idx="2">
                        <c:v>5218895.9047999997</c:v>
                      </c:pt>
                      <c:pt idx="3">
                        <c:v>4764665.8318000007</c:v>
                      </c:pt>
                      <c:pt idx="4">
                        <c:v>5360574.9815999996</c:v>
                      </c:pt>
                      <c:pt idx="5">
                        <c:v>7699730.9580000006</c:v>
                      </c:pt>
                      <c:pt idx="6">
                        <c:v>6985660.807</c:v>
                      </c:pt>
                      <c:pt idx="7">
                        <c:v>6766501.1579</c:v>
                      </c:pt>
                      <c:pt idx="8">
                        <c:v>6603572.0713999998</c:v>
                      </c:pt>
                      <c:pt idx="9">
                        <c:v>5038291.7028000001</c:v>
                      </c:pt>
                      <c:pt idx="10">
                        <c:v>5567657.6166000003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C4B-4E3C-82AB-56FD04CEA10B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Analysis'!$A$39:$C$39</c15:sqref>
                        </c15:formulaRef>
                      </c:ext>
                    </c:extLst>
                    <c:strCache>
                      <c:ptCount val="3"/>
                      <c:pt idx="0">
                        <c:v>Surjek</c:v>
                      </c:pt>
                      <c:pt idx="1">
                        <c:v>Revenue</c:v>
                      </c:pt>
                      <c:pt idx="2">
                        <c:v>003 Residential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Analysis'!$F$39:$P$39</c15:sqref>
                        </c15:formulaRef>
                      </c:ext>
                    </c:extLst>
                    <c:numCache>
                      <c:formatCode>"$"#,##0.00;[Red]\-"$"#,##0.00</c:formatCode>
                      <c:ptCount val="11"/>
                      <c:pt idx="0">
                        <c:v>3488808.4485999988</c:v>
                      </c:pt>
                      <c:pt idx="1">
                        <c:v>3854687.2506499989</c:v>
                      </c:pt>
                      <c:pt idx="2">
                        <c:v>3619556.8371999986</c:v>
                      </c:pt>
                      <c:pt idx="3">
                        <c:v>3304526.302699999</c:v>
                      </c:pt>
                      <c:pt idx="4">
                        <c:v>3717818.1323999991</c:v>
                      </c:pt>
                      <c:pt idx="5">
                        <c:v>5340135.9869999988</c:v>
                      </c:pt>
                      <c:pt idx="6">
                        <c:v>4844893.7854999984</c:v>
                      </c:pt>
                      <c:pt idx="7">
                        <c:v>4692895.9643499991</c:v>
                      </c:pt>
                      <c:pt idx="8">
                        <c:v>4886348.3721000003</c:v>
                      </c:pt>
                      <c:pt idx="9">
                        <c:v>3494299.084199999</c:v>
                      </c:pt>
                      <c:pt idx="10">
                        <c:v>3861439.9598999987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DC4B-4E3C-82AB-56FD04CEA10B}"/>
                  </c:ext>
                </c:extLst>
              </c15:ser>
            </c15:filteredLineSeries>
          </c:ext>
        </c:extLst>
      </c:lineChart>
      <c:dateAx>
        <c:axId val="56306860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061392"/>
        <c:crosses val="autoZero"/>
        <c:auto val="1"/>
        <c:lblOffset val="100"/>
        <c:baseTimeUnit val="months"/>
      </c:dateAx>
      <c:valAx>
        <c:axId val="563061392"/>
        <c:scaling>
          <c:orientation val="minMax"/>
          <c:max val="9500000"/>
          <c:min val="5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crossAx val="56306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Expenses Per Unit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'Expenses Analysis'!$C$23</c:f>
              <c:strCache>
                <c:ptCount val="1"/>
                <c:pt idx="0">
                  <c:v>Kootha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Analysis'!$F$12:$Q$12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Analysis'!$F$23:$Q$23</c:f>
              <c:numCache>
                <c:formatCode>"$"#,##0.00;[Red]\-"$"#,##0.00</c:formatCode>
                <c:ptCount val="12"/>
                <c:pt idx="0">
                  <c:v>3458288.8701338647</c:v>
                </c:pt>
                <c:pt idx="1">
                  <c:v>4778353.3521016249</c:v>
                </c:pt>
                <c:pt idx="2">
                  <c:v>3741007.0627661142</c:v>
                </c:pt>
                <c:pt idx="3">
                  <c:v>3550828.7945508747</c:v>
                </c:pt>
                <c:pt idx="4">
                  <c:v>3646543.42684625</c:v>
                </c:pt>
                <c:pt idx="5">
                  <c:v>3507223.3581475001</c:v>
                </c:pt>
                <c:pt idx="6">
                  <c:v>5249820.3494999986</c:v>
                </c:pt>
                <c:pt idx="7">
                  <c:v>4419792.6823125007</c:v>
                </c:pt>
                <c:pt idx="8">
                  <c:v>4409725.4715</c:v>
                </c:pt>
                <c:pt idx="9">
                  <c:v>4419304.3184062503</c:v>
                </c:pt>
                <c:pt idx="10">
                  <c:v>4692799.18359375</c:v>
                </c:pt>
                <c:pt idx="11">
                  <c:v>5350137.2224687496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34-457A-850E-807F2CE09114}"/>
            </c:ext>
          </c:extLst>
        </c:ser>
        <c:ser>
          <c:idx val="1"/>
          <c:order val="1"/>
          <c:tx>
            <c:strRef>
              <c:f>'Expenses Analysis'!$C$33</c:f>
              <c:strCache>
                <c:ptCount val="1"/>
                <c:pt idx="0">
                  <c:v>Surjek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'Expenses Analysis'!$F$12:$Q$12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Analysis'!$F$33:$Q$33</c:f>
              <c:numCache>
                <c:formatCode>"$"#,##0.00;[Red]\-"$"#,##0.00</c:formatCode>
                <c:ptCount val="12"/>
                <c:pt idx="0">
                  <c:v>11339551.170386208</c:v>
                </c:pt>
                <c:pt idx="1">
                  <c:v>13660880.3343936</c:v>
                </c:pt>
                <c:pt idx="2">
                  <c:v>13806947.680280834</c:v>
                </c:pt>
                <c:pt idx="3">
                  <c:v>18511924.382331077</c:v>
                </c:pt>
                <c:pt idx="4">
                  <c:v>20025365.089240894</c:v>
                </c:pt>
                <c:pt idx="5">
                  <c:v>12958942.643539203</c:v>
                </c:pt>
                <c:pt idx="6">
                  <c:v>13987466.323076401</c:v>
                </c:pt>
                <c:pt idx="7">
                  <c:v>16468493.156715602</c:v>
                </c:pt>
                <c:pt idx="8">
                  <c:v>15013580.580213603</c:v>
                </c:pt>
                <c:pt idx="9">
                  <c:v>16135503.054039603</c:v>
                </c:pt>
                <c:pt idx="10">
                  <c:v>18921373.302216005</c:v>
                </c:pt>
                <c:pt idx="11">
                  <c:v>8489071.3235327993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34-457A-850E-807F2CE09114}"/>
            </c:ext>
          </c:extLst>
        </c:ser>
        <c:ser>
          <c:idx val="2"/>
          <c:order val="2"/>
          <c:tx>
            <c:strRef>
              <c:f>'Expenses Analysis'!$C$43</c:f>
              <c:strCache>
                <c:ptCount val="1"/>
                <c:pt idx="0">
                  <c:v>Jutik</c:v>
                </c:pt>
              </c:strCache>
            </c:strRef>
          </c:tx>
          <c:spPr>
            <a:ln w="28575" cap="rnd">
              <a:solidFill>
                <a:srgbClr val="FDDA95"/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'Expenses Analysis'!$F$12:$Q$12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Analysis'!$F$43:$Q$43</c:f>
              <c:numCache>
                <c:formatCode>"$"#,##0.00;[Red]\-"$"#,##0.00</c:formatCode>
                <c:ptCount val="12"/>
                <c:pt idx="0">
                  <c:v>8168998.5802924205</c:v>
                </c:pt>
                <c:pt idx="1">
                  <c:v>6508016.2729576789</c:v>
                </c:pt>
                <c:pt idx="2">
                  <c:v>8797296.0201469176</c:v>
                </c:pt>
                <c:pt idx="3">
                  <c:v>7399801.6649996387</c:v>
                </c:pt>
                <c:pt idx="4">
                  <c:v>6292597.87327509</c:v>
                </c:pt>
                <c:pt idx="5">
                  <c:v>5862551.4695474999</c:v>
                </c:pt>
                <c:pt idx="6">
                  <c:v>7198677.8148285002</c:v>
                </c:pt>
                <c:pt idx="7">
                  <c:v>7481708.9511677492</c:v>
                </c:pt>
                <c:pt idx="8">
                  <c:v>8690888.6165351253</c:v>
                </c:pt>
                <c:pt idx="9">
                  <c:v>6732277.631081</c:v>
                </c:pt>
                <c:pt idx="10">
                  <c:v>8110761.1219654996</c:v>
                </c:pt>
                <c:pt idx="11">
                  <c:v>9479913.2630085014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34-457A-850E-807F2CE091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181168"/>
        <c:axId val="421183136"/>
      </c:lineChart>
      <c:dateAx>
        <c:axId val="42118116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183136"/>
        <c:crosses val="autoZero"/>
        <c:auto val="1"/>
        <c:lblOffset val="100"/>
        <c:baseTimeUnit val="months"/>
      </c:dateAx>
      <c:valAx>
        <c:axId val="421183136"/>
        <c:scaling>
          <c:orientation val="minMax"/>
          <c:max val="22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.#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181168"/>
        <c:crosses val="autoZero"/>
        <c:crossBetween val="between"/>
        <c:majorUnit val="25000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Aggregated Expenses for all</a:t>
            </a:r>
            <a:r>
              <a:rPr lang="en-US" baseline="0"/>
              <a:t> Units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'Expenses Analysis'!$D$49</c:f>
              <c:strCache>
                <c:ptCount val="1"/>
                <c:pt idx="0">
                  <c:v>Chem-Exp (001)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Analysis'!$F$49:$Q$49</c:f>
              <c:numCache>
                <c:formatCode>"$"#,##0.00;[Red]\-"$"#,##0.00</c:formatCode>
                <c:ptCount val="12"/>
                <c:pt idx="0">
                  <c:v>4752382.6895514736</c:v>
                </c:pt>
                <c:pt idx="1">
                  <c:v>5167035.0438473243</c:v>
                </c:pt>
                <c:pt idx="2">
                  <c:v>5477119.2220016234</c:v>
                </c:pt>
                <c:pt idx="3">
                  <c:v>6217372.1257881755</c:v>
                </c:pt>
                <c:pt idx="4">
                  <c:v>6351549.5562056992</c:v>
                </c:pt>
                <c:pt idx="5">
                  <c:v>5473893.9778650012</c:v>
                </c:pt>
                <c:pt idx="6">
                  <c:v>7073236.3159125</c:v>
                </c:pt>
                <c:pt idx="7">
                  <c:v>7645099.2339562494</c:v>
                </c:pt>
                <c:pt idx="8">
                  <c:v>7576081.9643531246</c:v>
                </c:pt>
                <c:pt idx="9">
                  <c:v>7870566.9194312505</c:v>
                </c:pt>
                <c:pt idx="10">
                  <c:v>9096355.030431252</c:v>
                </c:pt>
                <c:pt idx="11">
                  <c:v>5712658.1783212498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53-417D-A1D0-D9B99D15E40A}"/>
            </c:ext>
          </c:extLst>
        </c:ser>
        <c:ser>
          <c:idx val="1"/>
          <c:order val="1"/>
          <c:tx>
            <c:strRef>
              <c:f>'Expenses Analysis'!$D$50</c:f>
              <c:strCache>
                <c:ptCount val="1"/>
                <c:pt idx="0">
                  <c:v>Utility-Exp (002) - 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Analysis'!$F$50:$Q$50</c:f>
              <c:numCache>
                <c:formatCode>"$"#,##0.00;[Red]\-"$"#,##0.00</c:formatCode>
                <c:ptCount val="12"/>
                <c:pt idx="0">
                  <c:v>2439061.3979192991</c:v>
                </c:pt>
                <c:pt idx="1">
                  <c:v>2621863.5100085996</c:v>
                </c:pt>
                <c:pt idx="2">
                  <c:v>2806168.0509719998</c:v>
                </c:pt>
                <c:pt idx="3">
                  <c:v>3163209.5663784007</c:v>
                </c:pt>
                <c:pt idx="4">
                  <c:v>3218501.5770913498</c:v>
                </c:pt>
                <c:pt idx="5">
                  <c:v>2788369.1117025004</c:v>
                </c:pt>
                <c:pt idx="6">
                  <c:v>3593667.2656375002</c:v>
                </c:pt>
                <c:pt idx="7">
                  <c:v>3722191.4510812499</c:v>
                </c:pt>
                <c:pt idx="8">
                  <c:v>3871145.1659843749</c:v>
                </c:pt>
                <c:pt idx="9">
                  <c:v>3465642.2342250003</c:v>
                </c:pt>
                <c:pt idx="10">
                  <c:v>4094860.7397625004</c:v>
                </c:pt>
                <c:pt idx="11">
                  <c:v>2932911.3268075003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53-417D-A1D0-D9B99D15E40A}"/>
            </c:ext>
          </c:extLst>
        </c:ser>
        <c:ser>
          <c:idx val="2"/>
          <c:order val="2"/>
          <c:tx>
            <c:strRef>
              <c:f>'Expenses Analysis'!$D$51</c:f>
              <c:strCache>
                <c:ptCount val="1"/>
                <c:pt idx="0">
                  <c:v>Utility-Exp (002) - Electricity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Analysis'!$F$51:$Q$51</c:f>
              <c:numCache>
                <c:formatCode>"$"#,##0.00;[Red]\-"$"#,##0.00</c:formatCode>
                <c:ptCount val="12"/>
                <c:pt idx="0">
                  <c:v>2300028.0101369992</c:v>
                </c:pt>
                <c:pt idx="1">
                  <c:v>2505939.5584575003</c:v>
                </c:pt>
                <c:pt idx="2">
                  <c:v>2627415.3951704986</c:v>
                </c:pt>
                <c:pt idx="3">
                  <c:v>2900613.3153855</c:v>
                </c:pt>
                <c:pt idx="4">
                  <c:v>2940556.1633002497</c:v>
                </c:pt>
                <c:pt idx="5">
                  <c:v>2582565.0096375002</c:v>
                </c:pt>
                <c:pt idx="6">
                  <c:v>3446732.8680624999</c:v>
                </c:pt>
                <c:pt idx="7">
                  <c:v>3483983.4045937499</c:v>
                </c:pt>
                <c:pt idx="8">
                  <c:v>3640816.4610781251</c:v>
                </c:pt>
                <c:pt idx="9">
                  <c:v>3250872.5897500003</c:v>
                </c:pt>
                <c:pt idx="10">
                  <c:v>3812121.7015625001</c:v>
                </c:pt>
                <c:pt idx="11">
                  <c:v>2923183.2132374998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53-417D-A1D0-D9B99D15E40A}"/>
            </c:ext>
          </c:extLst>
        </c:ser>
        <c:ser>
          <c:idx val="3"/>
          <c:order val="3"/>
          <c:tx>
            <c:strRef>
              <c:f>'Expenses Analysis'!$D$52</c:f>
              <c:strCache>
                <c:ptCount val="1"/>
                <c:pt idx="0">
                  <c:v>Plant Maintenance (001)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Analysis'!$F$52:$Q$52</c:f>
              <c:numCache>
                <c:formatCode>"$"#,##0.00;[Red]\-"$"#,##0.00</c:formatCode>
                <c:ptCount val="12"/>
                <c:pt idx="0">
                  <c:v>2073604.724326327</c:v>
                </c:pt>
                <c:pt idx="1">
                  <c:v>2269539.7804914797</c:v>
                </c:pt>
                <c:pt idx="2">
                  <c:v>2374998.790312151</c:v>
                </c:pt>
                <c:pt idx="3">
                  <c:v>2645968.110327912</c:v>
                </c:pt>
                <c:pt idx="4">
                  <c:v>2691801.6955241356</c:v>
                </c:pt>
                <c:pt idx="5">
                  <c:v>2348808.3419548003</c:v>
                </c:pt>
                <c:pt idx="6">
                  <c:v>2879996.1652659997</c:v>
                </c:pt>
                <c:pt idx="7">
                  <c:v>2972957.9397390001</c:v>
                </c:pt>
                <c:pt idx="8">
                  <c:v>3094867.6019314998</c:v>
                </c:pt>
                <c:pt idx="9">
                  <c:v>2768358.2978389999</c:v>
                </c:pt>
                <c:pt idx="10">
                  <c:v>3268026.2100749998</c:v>
                </c:pt>
                <c:pt idx="11">
                  <c:v>2363869.6207261998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353-417D-A1D0-D9B99D15E40A}"/>
            </c:ext>
          </c:extLst>
        </c:ser>
        <c:ser>
          <c:idx val="4"/>
          <c:order val="4"/>
          <c:tx>
            <c:strRef>
              <c:f>'Expenses Analysis'!$D$53</c:f>
              <c:strCache>
                <c:ptCount val="1"/>
                <c:pt idx="0">
                  <c:v>Plant Outages (002)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Analysis'!$F$53:$Q$53</c:f>
              <c:numCache>
                <c:formatCode>"$"#,##0.00;[Red]\-"$"#,##0.00</c:formatCode>
                <c:ptCount val="12"/>
                <c:pt idx="0">
                  <c:v>1347738.8706587995</c:v>
                </c:pt>
                <c:pt idx="1">
                  <c:v>1561170.3574350001</c:v>
                </c:pt>
                <c:pt idx="2">
                  <c:v>1574874.1415601994</c:v>
                </c:pt>
                <c:pt idx="3">
                  <c:v>1880373.5227742002</c:v>
                </c:pt>
                <c:pt idx="4">
                  <c:v>1968683.2157081</c:v>
                </c:pt>
                <c:pt idx="5">
                  <c:v>1158623.1401823002</c:v>
                </c:pt>
                <c:pt idx="6">
                  <c:v>1176136.1610068001</c:v>
                </c:pt>
                <c:pt idx="7">
                  <c:v>1239117.5758722001</c:v>
                </c:pt>
                <c:pt idx="8">
                  <c:v>1215602.9551357001</c:v>
                </c:pt>
                <c:pt idx="9">
                  <c:v>1190750.2535102002</c:v>
                </c:pt>
                <c:pt idx="10">
                  <c:v>1381387.0449670001</c:v>
                </c:pt>
                <c:pt idx="11">
                  <c:v>1040665.7581107001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53-417D-A1D0-D9B99D15E40A}"/>
            </c:ext>
          </c:extLst>
        </c:ser>
        <c:ser>
          <c:idx val="5"/>
          <c:order val="5"/>
          <c:tx>
            <c:strRef>
              <c:f>'Expenses Analysis'!$D$54</c:f>
              <c:strCache>
                <c:ptCount val="1"/>
                <c:pt idx="0">
                  <c:v>Plant Op. Costs (003)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Analysis'!$F$54:$Q$54</c:f>
              <c:numCache>
                <c:formatCode>"$"#,##0.00;[Red]\-"$"#,##0.00</c:formatCode>
                <c:ptCount val="12"/>
                <c:pt idx="0">
                  <c:v>1800236.6472906992</c:v>
                </c:pt>
                <c:pt idx="1">
                  <c:v>1959718.9384044998</c:v>
                </c:pt>
                <c:pt idx="2">
                  <c:v>2069515.5841112991</c:v>
                </c:pt>
                <c:pt idx="3">
                  <c:v>2330999.3359503001</c:v>
                </c:pt>
                <c:pt idx="4">
                  <c:v>2376535.9434183999</c:v>
                </c:pt>
                <c:pt idx="5">
                  <c:v>1447049.2500542002</c:v>
                </c:pt>
                <c:pt idx="6">
                  <c:v>1483562.2037511999</c:v>
                </c:pt>
                <c:pt idx="7">
                  <c:v>1516247.7055998</c:v>
                </c:pt>
                <c:pt idx="8">
                  <c:v>1567231.2198758</c:v>
                </c:pt>
                <c:pt idx="9">
                  <c:v>1421177.7427773001</c:v>
                </c:pt>
                <c:pt idx="10">
                  <c:v>1665801.7318074999</c:v>
                </c:pt>
                <c:pt idx="11">
                  <c:v>1452590.2533372999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353-417D-A1D0-D9B99D15E40A}"/>
            </c:ext>
          </c:extLst>
        </c:ser>
        <c:ser>
          <c:idx val="6"/>
          <c:order val="6"/>
          <c:tx>
            <c:strRef>
              <c:f>'Expenses Analysis'!$D$55</c:f>
              <c:strCache>
                <c:ptCount val="1"/>
                <c:pt idx="0">
                  <c:v>Plant Admin Costs (004)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Analysis'!$F$55:$Q$55</c:f>
              <c:numCache>
                <c:formatCode>"$"#,##0.00;[Red]\-"$"#,##0.00</c:formatCode>
                <c:ptCount val="12"/>
                <c:pt idx="0">
                  <c:v>886197.60176639946</c:v>
                </c:pt>
                <c:pt idx="1">
                  <c:v>1012646.749821</c:v>
                </c:pt>
                <c:pt idx="2">
                  <c:v>1025398.9493285995</c:v>
                </c:pt>
                <c:pt idx="3">
                  <c:v>1186610.9527146001</c:v>
                </c:pt>
                <c:pt idx="4">
                  <c:v>1229462.2582892999</c:v>
                </c:pt>
                <c:pt idx="5">
                  <c:v>749668.56593790022</c:v>
                </c:pt>
                <c:pt idx="6">
                  <c:v>774322.04976840003</c:v>
                </c:pt>
                <c:pt idx="7">
                  <c:v>795356.48947859998</c:v>
                </c:pt>
                <c:pt idx="8">
                  <c:v>795992.24834010005</c:v>
                </c:pt>
                <c:pt idx="9">
                  <c:v>759387.99960660015</c:v>
                </c:pt>
                <c:pt idx="10">
                  <c:v>879614.44655700005</c:v>
                </c:pt>
                <c:pt idx="11">
                  <c:v>718766.35225710005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353-417D-A1D0-D9B99D15E40A}"/>
            </c:ext>
          </c:extLst>
        </c:ser>
        <c:ser>
          <c:idx val="7"/>
          <c:order val="7"/>
          <c:tx>
            <c:strRef>
              <c:f>'Expenses Analysis'!$D$56</c:f>
              <c:strCache>
                <c:ptCount val="1"/>
                <c:pt idx="0">
                  <c:v>Labour-Costs (001)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Analysis'!$F$56:$Q$56</c:f>
              <c:numCache>
                <c:formatCode>"$"#,##0.00;[Red]\-"$"#,##0.00</c:formatCode>
                <c:ptCount val="12"/>
                <c:pt idx="0">
                  <c:v>7367588.6791624967</c:v>
                </c:pt>
                <c:pt idx="1">
                  <c:v>7849336.0209874995</c:v>
                </c:pt>
                <c:pt idx="2">
                  <c:v>8389760.6297374964</c:v>
                </c:pt>
                <c:pt idx="3">
                  <c:v>9137407.9125625007</c:v>
                </c:pt>
                <c:pt idx="4">
                  <c:v>9187415.9798249993</c:v>
                </c:pt>
                <c:pt idx="5">
                  <c:v>5779740.0739000011</c:v>
                </c:pt>
                <c:pt idx="6">
                  <c:v>6008311.4579999996</c:v>
                </c:pt>
                <c:pt idx="7">
                  <c:v>6995040.989875</c:v>
                </c:pt>
                <c:pt idx="8">
                  <c:v>6352457.05155</c:v>
                </c:pt>
                <c:pt idx="9">
                  <c:v>6560328.9663875001</c:v>
                </c:pt>
                <c:pt idx="10">
                  <c:v>7526766.7026125006</c:v>
                </c:pt>
                <c:pt idx="11">
                  <c:v>6174477.1062125005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353-417D-A1D0-D9B99D15E4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47391224"/>
        <c:axId val="547391552"/>
      </c:barChart>
      <c:dateAx>
        <c:axId val="547391224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391552"/>
        <c:crosses val="autoZero"/>
        <c:auto val="1"/>
        <c:lblOffset val="100"/>
        <c:baseTimeUnit val="months"/>
      </c:dateAx>
      <c:valAx>
        <c:axId val="54739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.#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391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Analysis'!$C$83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Analysis'!$B$84:$B$91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Analysis'!$C$84:$C$91</c:f>
              <c:numCache>
                <c:formatCode>"$"#,##0.00;[Red]\-"$"#,##0.00</c:formatCode>
                <c:ptCount val="8"/>
                <c:pt idx="0">
                  <c:v>10125517.983652497</c:v>
                </c:pt>
                <c:pt idx="1">
                  <c:v>4720521.2044999981</c:v>
                </c:pt>
                <c:pt idx="2">
                  <c:v>7080781.8067499967</c:v>
                </c:pt>
                <c:pt idx="3">
                  <c:v>4863981.2092249971</c:v>
                </c:pt>
                <c:pt idx="4">
                  <c:v>3054127.7360249986</c:v>
                </c:pt>
                <c:pt idx="5">
                  <c:v>3450033.1832874976</c:v>
                </c:pt>
                <c:pt idx="6">
                  <c:v>2375432.6835749988</c:v>
                </c:pt>
                <c:pt idx="7">
                  <c:v>15553428.285312492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24-4DCE-97E0-0325A5BC1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6747208"/>
        <c:axId val="606755080"/>
      </c:barChart>
      <c:catAx>
        <c:axId val="606747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755080"/>
        <c:crosses val="autoZero"/>
        <c:auto val="1"/>
        <c:lblAlgn val="ctr"/>
        <c:lblOffset val="100"/>
        <c:noMultiLvlLbl val="0"/>
      </c:catAx>
      <c:valAx>
        <c:axId val="606755080"/>
        <c:scaling>
          <c:orientation val="minMax"/>
          <c:max val="16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.#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747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'Expenses Analysis'!$D$83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Analysis'!$B$84:$B$91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Analysis'!$D$84:$D$91</c:f>
              <c:numCache>
                <c:formatCode>"$"#,##0.00;[Red]\-"$"#,##0.00</c:formatCode>
                <c:ptCount val="8"/>
                <c:pt idx="0">
                  <c:v>46326012.775156811</c:v>
                </c:pt>
                <c:pt idx="1">
                  <c:v>23163006.387578405</c:v>
                </c:pt>
                <c:pt idx="2">
                  <c:v>19302505.322982002</c:v>
                </c:pt>
                <c:pt idx="3">
                  <c:v>18221565.024895009</c:v>
                </c:pt>
                <c:pt idx="4">
                  <c:v>11461092.4195712</c:v>
                </c:pt>
                <c:pt idx="5">
                  <c:v>12135274.3266048</c:v>
                </c:pt>
                <c:pt idx="6">
                  <c:v>6573273.5935776001</c:v>
                </c:pt>
                <c:pt idx="7">
                  <c:v>42136369.189600006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CE-4A6E-94BC-5D0AE7FD1F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6715064"/>
        <c:axId val="606716376"/>
      </c:barChart>
      <c:catAx>
        <c:axId val="606715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716376"/>
        <c:crosses val="autoZero"/>
        <c:auto val="1"/>
        <c:lblAlgn val="ctr"/>
        <c:lblOffset val="100"/>
        <c:noMultiLvlLbl val="0"/>
      </c:catAx>
      <c:valAx>
        <c:axId val="60671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.#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715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'Expenses Analysis'!$E$83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Analysis'!$B$84:$B$91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Analysis'!$E$84:$E$91</c:f>
              <c:numCache>
                <c:formatCode>"$"#,##0.00;[Red]\-"$"#,##0.00</c:formatCode>
                <c:ptCount val="8"/>
                <c:pt idx="0">
                  <c:v>21961819.498855624</c:v>
                </c:pt>
                <c:pt idx="1">
                  <c:v>10834063.805491872</c:v>
                </c:pt>
                <c:pt idx="2">
                  <c:v>10031540.560640626</c:v>
                </c:pt>
                <c:pt idx="3">
                  <c:v>8667251.0443934985</c:v>
                </c:pt>
                <c:pt idx="4">
                  <c:v>2219902.8413250004</c:v>
                </c:pt>
                <c:pt idx="5">
                  <c:v>5505359.0464859996</c:v>
                </c:pt>
                <c:pt idx="6">
                  <c:v>1864718.386713</c:v>
                </c:pt>
                <c:pt idx="7">
                  <c:v>29638834.095899999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4B-47B9-A048-C48C52D35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6822320"/>
        <c:axId val="606821008"/>
      </c:barChart>
      <c:catAx>
        <c:axId val="60682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821008"/>
        <c:crosses val="autoZero"/>
        <c:auto val="1"/>
        <c:lblAlgn val="ctr"/>
        <c:lblOffset val="100"/>
        <c:noMultiLvlLbl val="0"/>
      </c:catAx>
      <c:valAx>
        <c:axId val="606821008"/>
        <c:scaling>
          <c:orientation val="minMax"/>
          <c:max val="3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.#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82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Surjek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'Expenses Analysis'!$D$111</c:f>
              <c:strCache>
                <c:ptCount val="1"/>
                <c:pt idx="0">
                  <c:v>Chemical Costs</c:v>
                </c:pt>
              </c:strCache>
            </c:strRef>
          </c:tx>
          <c:spPr>
            <a:solidFill>
              <a:schemeClr val="accent3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numRef>
              <c:f>'Expenses Analysis'!$F$108:$Q$108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Analysis'!$F$111:$Q$111</c:f>
              <c:numCache>
                <c:formatCode>"$"#,##0.00;[Red]\-"$"#,##0.00</c:formatCode>
                <c:ptCount val="12"/>
                <c:pt idx="0">
                  <c:v>2533034.5131168002</c:v>
                </c:pt>
                <c:pt idx="1">
                  <c:v>3051574.1625600001</c:v>
                </c:pt>
                <c:pt idx="2">
                  <c:v>3084202.7580672004</c:v>
                </c:pt>
                <c:pt idx="3">
                  <c:v>4135202.765971201</c:v>
                </c:pt>
                <c:pt idx="4">
                  <c:v>4473275.8948415993</c:v>
                </c:pt>
                <c:pt idx="5">
                  <c:v>3464957.9260800011</c:v>
                </c:pt>
                <c:pt idx="6">
                  <c:v>4049642.8266000003</c:v>
                </c:pt>
                <c:pt idx="7">
                  <c:v>4767948.2214000002</c:v>
                </c:pt>
                <c:pt idx="8">
                  <c:v>4346722.8083999995</c:v>
                </c:pt>
                <c:pt idx="9">
                  <c:v>4671541.1274000006</c:v>
                </c:pt>
                <c:pt idx="10">
                  <c:v>5478104.6040000012</c:v>
                </c:pt>
                <c:pt idx="11">
                  <c:v>2269805.1667200001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E5-492B-9E55-C09829B98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06747536"/>
        <c:axId val="606748192"/>
      </c:barChart>
      <c:lineChart>
        <c:grouping val="standard"/>
        <c:varyColors val="0"/>
        <c:ser>
          <c:idx val="5"/>
          <c:order val="1"/>
          <c:tx>
            <c:strRef>
              <c:f>'Expenses Analysis'!$A$114</c:f>
              <c:strCache>
                <c:ptCount val="1"/>
                <c:pt idx="0">
                  <c:v>Water Production Actuals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Analysis'!$F$108:$Q$108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Analysis'!$F$114:$Q$114</c:f>
              <c:numCache>
                <c:formatCode>#,##0.00_);[Red]\(#,##0.00\)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216.53646700000002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367.65100600000005</c:v>
                </c:pt>
                <c:pt idx="9">
                  <c:v>351.99016599999999</c:v>
                </c:pt>
                <c:pt idx="10">
                  <c:v>362.822</c:v>
                </c:pt>
                <c:pt idx="11">
                  <c:v>260.31229999999999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E5-492B-9E55-C09829B98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033728"/>
        <c:axId val="387027824"/>
      </c:lineChart>
      <c:dateAx>
        <c:axId val="60674753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748192"/>
        <c:crosses val="autoZero"/>
        <c:auto val="1"/>
        <c:lblOffset val="100"/>
        <c:baseTimeUnit val="months"/>
      </c:dateAx>
      <c:valAx>
        <c:axId val="60674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.#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747536"/>
        <c:crosses val="autoZero"/>
        <c:crossBetween val="between"/>
      </c:valAx>
      <c:valAx>
        <c:axId val="387027824"/>
        <c:scaling>
          <c:orientation val="minMax"/>
        </c:scaling>
        <c:delete val="0"/>
        <c:axPos val="r"/>
        <c:numFmt formatCode="#,##0_);[Red]\(#,##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033728"/>
        <c:crosses val="max"/>
        <c:crossBetween val="between"/>
      </c:valAx>
      <c:dateAx>
        <c:axId val="387033728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387027824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6T17:24:50.314" idx="3">
    <p:pos x="5605" y="110"/>
    <p:text>Excellent work!
</p:text>
    <p:extLst>
      <p:ext uri="{C676402C-5697-4E1C-873F-D02D1690AC5C}">
        <p15:threadingInfo xmlns:p15="http://schemas.microsoft.com/office/powerpoint/2012/main" timeZoneBias="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13/09/2021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6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487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24E9-69DA-43AB-9EF0-113B659A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618537" cy="1538883"/>
          </a:xfrm>
        </p:spPr>
        <p:txBody>
          <a:bodyPr/>
          <a:lstStyle/>
          <a:p>
            <a:r>
              <a:rPr lang="en-GB" b="1" dirty="0">
                <a:ea typeface="+mj-lt"/>
                <a:cs typeface="+mj-lt"/>
              </a:rPr>
              <a:t>Segmentation of the revenues by unit, reveals that of the three (3) customer segments, Private Water Hedge Sales are the most popular, followed by Public Sales ($146.9M) and lastly Residential Sales ($102.5M). 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pic>
        <p:nvPicPr>
          <p:cNvPr id="4" name="Picture 4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DAEAD6C8-AC4D-4441-B3AD-3C8CE3CE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42" y="1399138"/>
            <a:ext cx="7265633" cy="506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1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6935-3B50-4AD7-A181-7B0C20C1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618537" cy="738664"/>
          </a:xfrm>
        </p:spPr>
        <p:txBody>
          <a:bodyPr/>
          <a:lstStyle/>
          <a:p>
            <a:r>
              <a:rPr lang="en-GB" sz="1600" b="1" dirty="0"/>
              <a:t>Of the ($436.8M)¹ in Revenue Sales over the July-2013 to June-2014 Period, </a:t>
            </a:r>
            <a:r>
              <a:rPr lang="en-GB" sz="1600" b="1" dirty="0" err="1"/>
              <a:t>Surjek</a:t>
            </a:r>
            <a:r>
              <a:rPr lang="en-GB" sz="1600" b="1" dirty="0"/>
              <a:t> provides close to 50% of Sales Volumes ($202M), with </a:t>
            </a:r>
            <a:r>
              <a:rPr lang="en-GB" sz="1600" b="1" dirty="0" err="1"/>
              <a:t>Jutik</a:t>
            </a:r>
            <a:r>
              <a:rPr lang="en-GB" sz="1600" b="1" dirty="0"/>
              <a:t> ($ 163.6 M) and </a:t>
            </a:r>
            <a:r>
              <a:rPr lang="en-GB" sz="1600" b="1" dirty="0" err="1"/>
              <a:t>Kootha</a:t>
            </a:r>
            <a:r>
              <a:rPr lang="en-GB" sz="1600" b="1" dirty="0"/>
              <a:t> ($70.9) providing the remaining.</a:t>
            </a:r>
            <a:endParaRPr lang="en-US" sz="16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32C2F4C-379E-433A-B886-8E3442AD36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916742"/>
              </p:ext>
            </p:extLst>
          </p:nvPr>
        </p:nvGraphicFramePr>
        <p:xfrm>
          <a:off x="0" y="989748"/>
          <a:ext cx="2994683" cy="5731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C04D7D-FC5B-4C55-B269-67E3F2E3D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734104"/>
              </p:ext>
            </p:extLst>
          </p:nvPr>
        </p:nvGraphicFramePr>
        <p:xfrm>
          <a:off x="2841119" y="989747"/>
          <a:ext cx="2823232" cy="5731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E742323-4793-4512-B5E3-DD6CE6E839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368029"/>
              </p:ext>
            </p:extLst>
          </p:nvPr>
        </p:nvGraphicFramePr>
        <p:xfrm>
          <a:off x="5567707" y="989746"/>
          <a:ext cx="2661893" cy="5731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5683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Targeted Expense Analysis reveals an interesting trend; Overall Costs sharply increase from December, with </a:t>
            </a:r>
            <a:r>
              <a:rPr lang="en-GB" sz="1400" b="1" dirty="0" err="1"/>
              <a:t>Surjek</a:t>
            </a:r>
            <a:r>
              <a:rPr lang="en-GB" sz="1400" b="1" dirty="0"/>
              <a:t>, contributing $179.3M (55.8%) towards the overall cost-base.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09C77FE-5C96-488F-AF00-36945551FD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345849"/>
              </p:ext>
            </p:extLst>
          </p:nvPr>
        </p:nvGraphicFramePr>
        <p:xfrm>
          <a:off x="312233" y="936704"/>
          <a:ext cx="8439149" cy="559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146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Targeted Expense Analysis reveals an interesting trend; Overall Costs sharply increase from December, with </a:t>
            </a:r>
            <a:r>
              <a:rPr lang="en-GB" sz="1400" b="1" dirty="0" err="1"/>
              <a:t>Labor</a:t>
            </a:r>
            <a:r>
              <a:rPr lang="en-GB" sz="1400" b="1" dirty="0"/>
              <a:t> Costs, contributing $87M (27%) towards the overall cost-base.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99F9F0-AB30-402B-81E1-C6814DBEB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559928"/>
              </p:ext>
            </p:extLst>
          </p:nvPr>
        </p:nvGraphicFramePr>
        <p:xfrm>
          <a:off x="319668" y="841737"/>
          <a:ext cx="7523356" cy="5544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445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Further analysis singles-out </a:t>
            </a:r>
            <a:r>
              <a:rPr lang="en-GB" sz="1400" b="1" dirty="0" err="1"/>
              <a:t>Surek</a:t>
            </a:r>
            <a:r>
              <a:rPr lang="en-GB" sz="1400" b="1" dirty="0"/>
              <a:t> with $179M (55.8%) worth of expenses, contrasted to a much lower spend from </a:t>
            </a:r>
            <a:r>
              <a:rPr lang="en-GB" sz="1400" b="1" dirty="0" err="1"/>
              <a:t>Kootha</a:t>
            </a:r>
            <a:r>
              <a:rPr lang="en-GB" sz="1400" b="1" dirty="0"/>
              <a:t> ($51 M) and </a:t>
            </a:r>
            <a:r>
              <a:rPr lang="en-GB" sz="1400" b="1" dirty="0" err="1"/>
              <a:t>Jutik</a:t>
            </a:r>
            <a:r>
              <a:rPr lang="en-GB" sz="1400" b="1" dirty="0"/>
              <a:t>   ($90.7M), largely due to lower Chemical and Labour Expenditure.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48C378E-149E-4FA7-883A-F5CC2A45FB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935260"/>
              </p:ext>
            </p:extLst>
          </p:nvPr>
        </p:nvGraphicFramePr>
        <p:xfrm>
          <a:off x="-47734" y="787607"/>
          <a:ext cx="4572000" cy="2767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6F5F0E7-6773-42F0-8441-049A8EEFE5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77009"/>
              </p:ext>
            </p:extLst>
          </p:nvPr>
        </p:nvGraphicFramePr>
        <p:xfrm>
          <a:off x="4489917" y="787607"/>
          <a:ext cx="4564062" cy="283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898F2C9-5F76-43A0-8139-851BB9C551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467988"/>
              </p:ext>
            </p:extLst>
          </p:nvPr>
        </p:nvGraphicFramePr>
        <p:xfrm>
          <a:off x="2198687" y="3868533"/>
          <a:ext cx="4564063" cy="2767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5292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Drilling-down to the cost-element level, reveals an indicative relationship between water production and chemical expenditure with this being particularly pronounced for the </a:t>
            </a:r>
            <a:r>
              <a:rPr lang="en-GB" sz="1400" b="1" dirty="0" err="1"/>
              <a:t>Surjek</a:t>
            </a:r>
            <a:r>
              <a:rPr lang="en-GB" sz="1400" b="1" dirty="0"/>
              <a:t> Unit which coincidentally has the highest rate of water production.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C8FE3D4-CB2C-4CA2-8937-DBA64D57CD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75117"/>
              </p:ext>
            </p:extLst>
          </p:nvPr>
        </p:nvGraphicFramePr>
        <p:xfrm>
          <a:off x="3036643" y="831473"/>
          <a:ext cx="3179484" cy="588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2451123-0438-489D-AD8C-E27E76D5FF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792330"/>
              </p:ext>
            </p:extLst>
          </p:nvPr>
        </p:nvGraphicFramePr>
        <p:xfrm>
          <a:off x="0" y="839859"/>
          <a:ext cx="3590488" cy="588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2E88D2D-666F-4AC2-A3F4-01CC689F3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730378"/>
              </p:ext>
            </p:extLst>
          </p:nvPr>
        </p:nvGraphicFramePr>
        <p:xfrm>
          <a:off x="5781952" y="831473"/>
          <a:ext cx="3179485" cy="5890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5859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23248"/>
          </a:xfrm>
        </p:spPr>
        <p:txBody>
          <a:bodyPr/>
          <a:lstStyle/>
          <a:p>
            <a:r>
              <a:rPr lang="en-AU" sz="1350" b="1" dirty="0"/>
              <a:t>Concluding our analysis, </a:t>
            </a:r>
            <a:r>
              <a:rPr lang="en-AU" sz="1350" b="1" dirty="0" err="1"/>
              <a:t>Jutik</a:t>
            </a:r>
            <a:r>
              <a:rPr lang="en-AU" sz="1350" b="1" dirty="0"/>
              <a:t> has the highest overall EBIT contributions ($72.9 M), followed by </a:t>
            </a:r>
            <a:r>
              <a:rPr lang="en-AU" sz="1350" b="1" dirty="0" err="1"/>
              <a:t>Surjek</a:t>
            </a:r>
            <a:r>
              <a:rPr lang="en-AU" sz="1350" b="1" dirty="0"/>
              <a:t> ($22.9 M) , and lastly </a:t>
            </a:r>
            <a:r>
              <a:rPr lang="en-AU" sz="1350" b="1" dirty="0" err="1"/>
              <a:t>Kootha</a:t>
            </a:r>
            <a:r>
              <a:rPr lang="en-AU" sz="1350" b="1" dirty="0"/>
              <a:t> ($19.7 M). However, from an EBIT  Margin (%) perspective, Kootha has a higher margin than that of </a:t>
            </a:r>
            <a:r>
              <a:rPr lang="en-AU" sz="1350" b="1" dirty="0" err="1"/>
              <a:t>Surjek</a:t>
            </a:r>
            <a:r>
              <a:rPr lang="en-AU" sz="1350" b="1" dirty="0"/>
              <a:t>, indicative of a lower revenue-to-expense ratio.¹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FAD5F-5947-4F50-9D03-73E482BF7380}"/>
              </a:ext>
            </a:extLst>
          </p:cNvPr>
          <p:cNvSpPr txBox="1"/>
          <p:nvPr/>
        </p:nvSpPr>
        <p:spPr>
          <a:xfrm>
            <a:off x="134995" y="6351664"/>
            <a:ext cx="851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/>
              <a:t>Note:¹ We can clearly see for Surjek over the October, November and May Periods – expenses were far higher than revenues which contributed to this lower revenue-to-expense ratio.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C417E18-147E-4C7B-BF04-54BA5C7A28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3171107"/>
              </p:ext>
            </p:extLst>
          </p:nvPr>
        </p:nvGraphicFramePr>
        <p:xfrm>
          <a:off x="4024858" y="1056993"/>
          <a:ext cx="4784407" cy="3576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EBFDF37-E893-4EA1-BCCA-40A06F1723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479633"/>
              </p:ext>
            </p:extLst>
          </p:nvPr>
        </p:nvGraphicFramePr>
        <p:xfrm>
          <a:off x="152173" y="1268649"/>
          <a:ext cx="3591776" cy="3466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54004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14800</TotalTime>
  <Words>339</Words>
  <Application>Microsoft Office PowerPoint</Application>
  <PresentationFormat>Custom</PresentationFormat>
  <Paragraphs>23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1_Synergy_CF_YNR013</vt:lpstr>
      <vt:lpstr>Segmentation of the revenues by unit, reveals that of the three (3) customer segments, Private Water Hedge Sales are the most popular, followed by Public Sales ($146.9M) and lastly Residential Sales ($102.5M).  </vt:lpstr>
      <vt:lpstr>Of the ($436.8M)¹ in Revenue Sales over the July-2013 to June-2014 Period, Surjek provides close to 50% of Sales Volumes ($202M), with Jutik ($ 163.6 M) and Kootha ($70.9) providing the remaining.</vt:lpstr>
      <vt:lpstr>Targeted Expense Analysis reveals an interesting trend; Overall Costs sharply increase from December, with Surjek, contributing $179.3M (55.8%) towards the overall cost-base. </vt:lpstr>
      <vt:lpstr>Targeted Expense Analysis reveals an interesting trend; Overall Costs sharply increase from December, with Labor Costs, contributing $87M (27%) towards the overall cost-base. </vt:lpstr>
      <vt:lpstr>Further analysis singles-out Surek with $179M (55.8%) worth of expenses, contrasted to a much lower spend from Kootha ($51 M) and Jutik   ($90.7M), largely due to lower Chemical and Labour Expenditure. </vt:lpstr>
      <vt:lpstr>Drilling-down to the cost-element level, reveals an indicative relationship between water production and chemical expenditure with this being particularly pronounced for the Surjek Unit which coincidentally has the highest rate of water production. </vt:lpstr>
      <vt:lpstr>Concluding our analysis, Jutik has the highest overall EBIT contributions ($72.9 M), followed by Surjek ($22.9 M) , and lastly Kootha ($19.7 M). However, from an EBIT  Margin (%) perspective, Kootha has a higher margin than that of Surjek, indicative of a lower revenue-to-expense ratio.¹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Fiona Dean</cp:lastModifiedBy>
  <cp:revision>123</cp:revision>
  <dcterms:created xsi:type="dcterms:W3CDTF">2020-04-12T13:23:13Z</dcterms:created>
  <dcterms:modified xsi:type="dcterms:W3CDTF">2021-09-14T01:12:17Z</dcterms:modified>
</cp:coreProperties>
</file>