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3"/>
  </p:notesMasterIdLst>
  <p:sldIdLst>
    <p:sldId id="257" r:id="rId2"/>
    <p:sldId id="268" r:id="rId3"/>
    <p:sldId id="273" r:id="rId4"/>
    <p:sldId id="271" r:id="rId5"/>
    <p:sldId id="259" r:id="rId6"/>
    <p:sldId id="272" r:id="rId7"/>
    <p:sldId id="261" r:id="rId8"/>
    <p:sldId id="267" r:id="rId9"/>
    <p:sldId id="270" r:id="rId10"/>
    <p:sldId id="266" r:id="rId11"/>
    <p:sldId id="265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2184" y="-6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9042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r>
              <a:rPr lang="en-US" smtClean="0"/>
              <a:t>12/1/2012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en-US" smtClean="0"/>
              <a:t>12/1/2012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en-US" smtClean="0"/>
              <a:t>12/1/2012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en-US" smtClean="0"/>
              <a:t>12/1/2012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en-US" smtClean="0"/>
              <a:t>12/1/2012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en-US" smtClean="0"/>
              <a:t>12/1/2012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en-US" smtClean="0"/>
              <a:t>12/1/2012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en-US" smtClean="0"/>
              <a:t>12/1/2012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en-US" smtClean="0"/>
              <a:t>12/1/2012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en-US" smtClean="0"/>
              <a:t>12/1/2012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en-US" smtClean="0"/>
              <a:t>12/1/2012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762000" y="571500"/>
            <a:ext cx="7620000" cy="5715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524000" y="922167"/>
            <a:ext cx="4343400" cy="738633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sz="3600" dirty="0"/>
              <a:t>CMU Adventure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524000" y="1566712"/>
            <a:ext cx="4343400" cy="553968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2400" dirty="0"/>
              <a:t>Survivors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33" y="1219200"/>
            <a:ext cx="6661334" cy="4937125"/>
          </a:xfrm>
        </p:spPr>
      </p:pic>
    </p:spTree>
    <p:extLst>
      <p:ext uri="{BB962C8B-B14F-4D97-AF65-F5344CB8AC3E}">
        <p14:creationId xmlns:p14="http://schemas.microsoft.com/office/powerpoint/2010/main" val="222749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762000" y="571500"/>
            <a:ext cx="7620000" cy="5715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524000" y="922167"/>
            <a:ext cx="4343400" cy="738633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sz="3600" dirty="0"/>
              <a:t>CMU Adventure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524000" y="1566712"/>
            <a:ext cx="4343400" cy="553968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2400" dirty="0"/>
              <a:t>Survivors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443754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/>
            </a:r>
            <a:br>
              <a:rPr lang="en-US" altLang="zh-CN" sz="4000" dirty="0">
                <a:solidFill>
                  <a:schemeClr val="tx1"/>
                </a:solidFill>
              </a:rPr>
            </a:br>
            <a:r>
              <a:rPr lang="en-US" altLang="zh-CN" sz="4000" dirty="0" smtClean="0">
                <a:solidFill>
                  <a:schemeClr val="tx1"/>
                </a:solidFill>
              </a:rPr>
              <a:t>CMU Adventure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9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 smtClean="0">
                <a:solidFill>
                  <a:schemeClr val="tx1"/>
                </a:solidFill>
              </a:rPr>
              <a:t>is a game to give </a:t>
            </a: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 smtClean="0">
                <a:solidFill>
                  <a:schemeClr val="tx1"/>
                </a:solidFill>
              </a:rPr>
              <a:t>an experience in </a:t>
            </a:r>
            <a:r>
              <a:rPr lang="en-US" sz="2400" dirty="0" smtClean="0">
                <a:solidFill>
                  <a:schemeClr val="tx1"/>
                </a:solidFill>
              </a:rPr>
              <a:t>CMU</a:t>
            </a:r>
          </a:p>
          <a:p>
            <a:pPr algn="l">
              <a:lnSpc>
                <a:spcPct val="90000"/>
              </a:lnSpc>
              <a:buFontTx/>
              <a:buChar char="-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Navigate through a </a:t>
            </a:r>
            <a:r>
              <a:rPr lang="en-US" sz="2400" dirty="0" smtClean="0">
                <a:solidFill>
                  <a:schemeClr val="tx1"/>
                </a:solidFill>
              </a:rPr>
              <a:t>bird’s</a:t>
            </a:r>
            <a:r>
              <a:rPr lang="en-US" sz="2400" dirty="0" smtClean="0">
                <a:solidFill>
                  <a:schemeClr val="tx1"/>
                </a:solidFill>
              </a:rPr>
              <a:t>-eye </a:t>
            </a:r>
            <a:r>
              <a:rPr lang="en-US" sz="2400" dirty="0" smtClean="0">
                <a:solidFill>
                  <a:schemeClr val="tx1"/>
                </a:solidFill>
              </a:rPr>
              <a:t>view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Try </a:t>
            </a:r>
            <a:r>
              <a:rPr lang="en-US" sz="2400" dirty="0" smtClean="0">
                <a:solidFill>
                  <a:schemeClr val="tx1"/>
                </a:solidFill>
              </a:rPr>
              <a:t>mini-</a:t>
            </a:r>
            <a:r>
              <a:rPr lang="en-US" sz="2400" dirty="0" smtClean="0">
                <a:solidFill>
                  <a:schemeClr val="tx1"/>
                </a:solidFill>
              </a:rPr>
              <a:t>games:</a:t>
            </a:r>
          </a:p>
          <a:p>
            <a:pPr marL="0" indent="0" algn="l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</a:t>
            </a:r>
            <a:r>
              <a:rPr lang="en-US" altLang="zh-CN" sz="2000" b="1" i="1" dirty="0" smtClean="0"/>
              <a:t> </a:t>
            </a:r>
            <a:r>
              <a:rPr lang="en" altLang="zh-CN" sz="2400" i="1" dirty="0" smtClean="0"/>
              <a:t>Gear up</a:t>
            </a:r>
            <a:endParaRPr lang="en-US" altLang="zh-CN" sz="2400" i="1" dirty="0" smtClean="0"/>
          </a:p>
          <a:p>
            <a:pPr marL="0" indent="0" algn="l">
              <a:lnSpc>
                <a:spcPct val="90000"/>
              </a:lnSpc>
              <a:buNone/>
            </a:pPr>
            <a:r>
              <a:rPr lang="en-US" altLang="zh-CN" sz="2400" i="1" dirty="0"/>
              <a:t> </a:t>
            </a:r>
            <a:r>
              <a:rPr lang="en-US" altLang="zh-CN" sz="2400" i="1" dirty="0" smtClean="0"/>
              <a:t>                            </a:t>
            </a:r>
            <a:r>
              <a:rPr lang="en" altLang="zh-CN" sz="2400" i="1" dirty="0" smtClean="0"/>
              <a:t>CAD quiz</a:t>
            </a:r>
            <a:endParaRPr lang="en-US" altLang="zh-CN" sz="2400" i="1" dirty="0"/>
          </a:p>
          <a:p>
            <a:pPr marL="0" indent="0" algn="l">
              <a:lnSpc>
                <a:spcPct val="90000"/>
              </a:lnSpc>
              <a:buNone/>
            </a:pPr>
            <a:r>
              <a:rPr lang="en-US" altLang="zh-CN" sz="2400" i="1" dirty="0" smtClean="0"/>
              <a:t>                             </a:t>
            </a:r>
            <a:r>
              <a:rPr lang="en" altLang="zh-CN" sz="2400" i="1" dirty="0" smtClean="0"/>
              <a:t>Soji </a:t>
            </a:r>
            <a:r>
              <a:rPr lang="en" altLang="zh-CN" sz="2400" i="1" dirty="0"/>
              <a:t>is coming to </a:t>
            </a:r>
            <a:r>
              <a:rPr lang="en" altLang="zh-CN" sz="2400" i="1" dirty="0" smtClean="0"/>
              <a:t>class</a:t>
            </a:r>
            <a:endParaRPr lang="en-US" altLang="zh-CN" sz="2400" i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i="1" dirty="0" smtClean="0">
                <a:solidFill>
                  <a:schemeClr val="tx1"/>
                </a:solidFill>
              </a:rPr>
              <a:t>                             </a:t>
            </a:r>
            <a:r>
              <a:rPr lang="en-US" altLang="zh-CN" sz="2400" i="1" dirty="0" smtClean="0"/>
              <a:t>The </a:t>
            </a:r>
            <a:r>
              <a:rPr lang="en-US" altLang="zh-CN" sz="2400" i="1" dirty="0"/>
              <a:t>S</a:t>
            </a:r>
            <a:r>
              <a:rPr lang="en-US" altLang="zh-CN" sz="2400" i="1" dirty="0" smtClean="0"/>
              <a:t>cotland </a:t>
            </a:r>
            <a:r>
              <a:rPr lang="en-US" altLang="zh-CN" sz="2400" i="1" dirty="0"/>
              <a:t>yard</a:t>
            </a:r>
            <a:r>
              <a:rPr lang="en-US" sz="2400" i="1" dirty="0" smtClean="0">
                <a:solidFill>
                  <a:schemeClr val="tx1"/>
                </a:solidFill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i="1" dirty="0" smtClean="0">
                <a:solidFill>
                  <a:schemeClr val="tx1"/>
                </a:solidFill>
              </a:rPr>
              <a:t>          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" altLang="zh-CN" sz="2400" dirty="0" smtClean="0"/>
              <a:t>Chas</a:t>
            </a:r>
            <a:r>
              <a:rPr lang="en-US" altLang="zh-CN" sz="2400" dirty="0" smtClean="0"/>
              <a:t>e</a:t>
            </a:r>
            <a:r>
              <a:rPr lang="en" altLang="zh-CN" sz="2400" dirty="0" smtClean="0"/>
              <a:t> </a:t>
            </a:r>
            <a:r>
              <a:rPr lang="en" altLang="zh-CN" sz="2400" dirty="0"/>
              <a:t>the </a:t>
            </a:r>
            <a:r>
              <a:rPr lang="en" altLang="zh-CN" sz="2400" dirty="0" smtClean="0"/>
              <a:t>shuttle</a:t>
            </a:r>
            <a:r>
              <a:rPr lang="en-US" altLang="zh-CN" sz="2400" dirty="0" smtClean="0"/>
              <a:t> to go home.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Ending </a:t>
            </a:r>
            <a:r>
              <a:rPr lang="en-US" sz="2400" dirty="0" smtClean="0">
                <a:solidFill>
                  <a:schemeClr val="tx1"/>
                </a:solidFill>
              </a:rPr>
              <a:t>the game with your graduation.</a:t>
            </a:r>
          </a:p>
          <a:p>
            <a:pPr marL="0" indent="0" algn="l">
              <a:lnSpc>
                <a:spcPct val="9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1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Arrow Connector 92"/>
          <p:cNvCxnSpPr>
            <a:stCxn id="6" idx="0"/>
            <a:endCxn id="7" idx="0"/>
          </p:cNvCxnSpPr>
          <p:nvPr/>
        </p:nvCxnSpPr>
        <p:spPr>
          <a:xfrm flipH="1">
            <a:off x="4343400" y="228600"/>
            <a:ext cx="7938" cy="1698625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00" y="495300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Game start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2903538" y="228600"/>
            <a:ext cx="2895600" cy="1219200"/>
          </a:xfrm>
          <a:prstGeom prst="parallelogram">
            <a:avLst>
              <a:gd name="adj" fmla="val 4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Story introduction</a:t>
            </a:r>
          </a:p>
          <a:p>
            <a:pPr algn="ctr">
              <a:defRPr/>
            </a:pPr>
            <a:r>
              <a:rPr lang="en-US" dirty="0"/>
              <a:t>Goal: To finish at least 3 mini-games and go home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500" y="1927225"/>
            <a:ext cx="2971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State: Main game</a:t>
            </a:r>
          </a:p>
          <a:p>
            <a:pPr algn="ctr">
              <a:defRPr/>
            </a:pPr>
            <a:r>
              <a:rPr lang="en-US" dirty="0"/>
              <a:t>Move to highlighted buildings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2800" y="1927225"/>
            <a:ext cx="1866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State: Selected mini-games</a:t>
            </a:r>
          </a:p>
        </p:txBody>
      </p:sp>
      <p:sp>
        <p:nvSpPr>
          <p:cNvPr id="9" name="Parallelogram 8"/>
          <p:cNvSpPr/>
          <p:nvPr/>
        </p:nvSpPr>
        <p:spPr>
          <a:xfrm>
            <a:off x="7105650" y="3473450"/>
            <a:ext cx="1981200" cy="609600"/>
          </a:xfrm>
          <a:prstGeom prst="parallelogram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Update score class</a:t>
            </a:r>
          </a:p>
        </p:txBody>
      </p:sp>
      <p:sp>
        <p:nvSpPr>
          <p:cNvPr id="10" name="Diamond 9"/>
          <p:cNvSpPr/>
          <p:nvPr/>
        </p:nvSpPr>
        <p:spPr>
          <a:xfrm>
            <a:off x="2362200" y="3321050"/>
            <a:ext cx="3962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 or more mini-games completed?</a:t>
            </a:r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5829300" y="2384425"/>
            <a:ext cx="1333500" cy="0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8096250" y="2841625"/>
            <a:ext cx="0" cy="631825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TextBox 18"/>
          <p:cNvSpPr txBox="1">
            <a:spLocks noChangeArrowheads="1"/>
          </p:cNvSpPr>
          <p:nvPr/>
        </p:nvSpPr>
        <p:spPr bwMode="auto">
          <a:xfrm>
            <a:off x="6851650" y="2973388"/>
            <a:ext cx="1243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Game ends</a:t>
            </a:r>
          </a:p>
        </p:txBody>
      </p:sp>
      <p:cxnSp>
        <p:nvCxnSpPr>
          <p:cNvPr id="21" name="Straight Arrow Connector 20"/>
          <p:cNvCxnSpPr>
            <a:stCxn id="9" idx="5"/>
            <a:endCxn id="10" idx="3"/>
          </p:cNvCxnSpPr>
          <p:nvPr/>
        </p:nvCxnSpPr>
        <p:spPr>
          <a:xfrm flipH="1">
            <a:off x="6324600" y="3778250"/>
            <a:ext cx="917575" cy="0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9" name="TextBox 22"/>
          <p:cNvSpPr txBox="1">
            <a:spLocks noChangeArrowheads="1"/>
          </p:cNvSpPr>
          <p:nvPr/>
        </p:nvSpPr>
        <p:spPr bwMode="auto">
          <a:xfrm>
            <a:off x="5868988" y="2016125"/>
            <a:ext cx="1254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Enter game</a:t>
            </a:r>
          </a:p>
        </p:txBody>
      </p:sp>
      <p:cxnSp>
        <p:nvCxnSpPr>
          <p:cNvPr id="25" name="Straight Arrow Connector 24"/>
          <p:cNvCxnSpPr>
            <a:stCxn id="10" idx="0"/>
            <a:endCxn id="7" idx="2"/>
          </p:cNvCxnSpPr>
          <p:nvPr/>
        </p:nvCxnSpPr>
        <p:spPr>
          <a:xfrm flipV="1">
            <a:off x="4343400" y="2841625"/>
            <a:ext cx="0" cy="479425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57500" y="4678363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State: Select shuttle game</a:t>
            </a:r>
          </a:p>
        </p:txBody>
      </p:sp>
      <p:cxnSp>
        <p:nvCxnSpPr>
          <p:cNvPr id="35" name="Straight Arrow Connector 34"/>
          <p:cNvCxnSpPr>
            <a:stCxn id="10" idx="2"/>
            <a:endCxn id="28" idx="0"/>
          </p:cNvCxnSpPr>
          <p:nvPr/>
        </p:nvCxnSpPr>
        <p:spPr>
          <a:xfrm>
            <a:off x="4343400" y="4235450"/>
            <a:ext cx="0" cy="442913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3" name="TextBox 35"/>
          <p:cNvSpPr txBox="1">
            <a:spLocks noChangeArrowheads="1"/>
          </p:cNvSpPr>
          <p:nvPr/>
        </p:nvSpPr>
        <p:spPr bwMode="auto">
          <a:xfrm>
            <a:off x="4343400" y="2897188"/>
            <a:ext cx="81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Yes/no</a:t>
            </a:r>
          </a:p>
        </p:txBody>
      </p:sp>
      <p:sp>
        <p:nvSpPr>
          <p:cNvPr id="4114" name="TextBox 37"/>
          <p:cNvSpPr txBox="1">
            <a:spLocks noChangeArrowheads="1"/>
          </p:cNvSpPr>
          <p:nvPr/>
        </p:nvSpPr>
        <p:spPr bwMode="auto">
          <a:xfrm>
            <a:off x="4343400" y="4271963"/>
            <a:ext cx="485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Yes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98775" y="5715000"/>
            <a:ext cx="2889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State: Go home and graduate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04800" y="5715000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Game End</a:t>
            </a:r>
          </a:p>
        </p:txBody>
      </p:sp>
      <p:cxnSp>
        <p:nvCxnSpPr>
          <p:cNvPr id="45" name="Straight Arrow Connector 44"/>
          <p:cNvCxnSpPr>
            <a:stCxn id="5" idx="3"/>
            <a:endCxn id="6" idx="5"/>
          </p:cNvCxnSpPr>
          <p:nvPr/>
        </p:nvCxnSpPr>
        <p:spPr>
          <a:xfrm>
            <a:off x="2209800" y="838200"/>
            <a:ext cx="982663" cy="0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8" name="TextBox 58"/>
          <p:cNvSpPr txBox="1">
            <a:spLocks noChangeArrowheads="1"/>
          </p:cNvSpPr>
          <p:nvPr/>
        </p:nvSpPr>
        <p:spPr bwMode="auto">
          <a:xfrm>
            <a:off x="4343400" y="5240338"/>
            <a:ext cx="58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Pass</a:t>
            </a:r>
          </a:p>
        </p:txBody>
      </p:sp>
      <p:cxnSp>
        <p:nvCxnSpPr>
          <p:cNvPr id="61" name="Straight Arrow Connector 60"/>
          <p:cNvCxnSpPr>
            <a:stCxn id="28" idx="2"/>
            <a:endCxn id="42" idx="0"/>
          </p:cNvCxnSpPr>
          <p:nvPr/>
        </p:nvCxnSpPr>
        <p:spPr>
          <a:xfrm>
            <a:off x="4343400" y="5135563"/>
            <a:ext cx="0" cy="579437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c 81"/>
          <p:cNvSpPr/>
          <p:nvPr/>
        </p:nvSpPr>
        <p:spPr>
          <a:xfrm rot="3936420">
            <a:off x="5534819" y="4825206"/>
            <a:ext cx="661988" cy="682625"/>
          </a:xfrm>
          <a:prstGeom prst="arc">
            <a:avLst>
              <a:gd name="adj1" fmla="val 11784431"/>
              <a:gd name="adj2" fmla="val 6161585"/>
            </a:avLst>
          </a:prstGeom>
          <a:ln w="38100"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21" name="TextBox 82"/>
          <p:cNvSpPr txBox="1">
            <a:spLocks noChangeArrowheads="1"/>
          </p:cNvSpPr>
          <p:nvPr/>
        </p:nvSpPr>
        <p:spPr bwMode="auto">
          <a:xfrm>
            <a:off x="6176963" y="498792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Fail</a:t>
            </a:r>
          </a:p>
        </p:txBody>
      </p:sp>
      <p:cxnSp>
        <p:nvCxnSpPr>
          <p:cNvPr id="85" name="Straight Arrow Connector 84"/>
          <p:cNvCxnSpPr>
            <a:stCxn id="42" idx="1"/>
            <a:endCxn id="43" idx="3"/>
          </p:cNvCxnSpPr>
          <p:nvPr/>
        </p:nvCxnSpPr>
        <p:spPr>
          <a:xfrm flipH="1">
            <a:off x="2209800" y="6057900"/>
            <a:ext cx="688975" cy="0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Navigation &amp; Interface</a:t>
            </a:r>
            <a:endParaRPr kumimoji="1" lang="zh-CN" altLang="en-US" dirty="0"/>
          </a:p>
        </p:txBody>
      </p:sp>
      <p:pic>
        <p:nvPicPr>
          <p:cNvPr id="15" name="图片 14" descr="4E6B8104-D702-4883-B144-2916CDD641D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971800"/>
            <a:ext cx="2209800" cy="1770694"/>
          </a:xfrm>
          <a:prstGeom prst="rect">
            <a:avLst/>
          </a:prstGeom>
        </p:spPr>
      </p:pic>
      <p:pic>
        <p:nvPicPr>
          <p:cNvPr id="18" name="图片 17" descr="A266E214-859B-4CC5-87AD-6BFB7D81892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572000"/>
            <a:ext cx="2209800" cy="1774237"/>
          </a:xfrm>
          <a:prstGeom prst="rect">
            <a:avLst/>
          </a:prstGeom>
        </p:spPr>
      </p:pic>
      <p:pic>
        <p:nvPicPr>
          <p:cNvPr id="39" name="图片 38" descr="0141B532-54BB-42C5-B680-E9B9320C094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2372016" cy="1905000"/>
          </a:xfrm>
          <a:prstGeom prst="rect">
            <a:avLst/>
          </a:prstGeom>
        </p:spPr>
      </p:pic>
      <p:sp>
        <p:nvSpPr>
          <p:cNvPr id="41" name="环形箭头 40"/>
          <p:cNvSpPr/>
          <p:nvPr/>
        </p:nvSpPr>
        <p:spPr>
          <a:xfrm>
            <a:off x="1143000" y="1905000"/>
            <a:ext cx="3505200" cy="2514600"/>
          </a:xfrm>
          <a:prstGeom prst="circularArrow">
            <a:avLst>
              <a:gd name="adj1" fmla="val 7498"/>
              <a:gd name="adj2" fmla="val 800158"/>
              <a:gd name="adj3" fmla="val 20375390"/>
              <a:gd name="adj4" fmla="val 15993061"/>
              <a:gd name="adj5" fmla="val 8131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环形箭头 49"/>
          <p:cNvSpPr/>
          <p:nvPr/>
        </p:nvSpPr>
        <p:spPr>
          <a:xfrm>
            <a:off x="3886200" y="3505200"/>
            <a:ext cx="3505200" cy="2514600"/>
          </a:xfrm>
          <a:prstGeom prst="circularArrow">
            <a:avLst>
              <a:gd name="adj1" fmla="val 7498"/>
              <a:gd name="adj2" fmla="val 800158"/>
              <a:gd name="adj3" fmla="val 20375390"/>
              <a:gd name="adj4" fmla="val 15993061"/>
              <a:gd name="adj5" fmla="val 8131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505200" y="1295400"/>
            <a:ext cx="518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i="1" dirty="0" smtClean="0">
                <a:latin typeface="Capitals"/>
                <a:cs typeface="Capitals"/>
              </a:rPr>
              <a:t>      </a:t>
            </a:r>
            <a:r>
              <a:rPr kumimoji="1" lang="en-US" altLang="zh-CN" sz="2800" i="1" dirty="0" smtClean="0">
                <a:solidFill>
                  <a:srgbClr val="800000"/>
                </a:solidFill>
                <a:latin typeface="Capitals"/>
                <a:cs typeface="Capitals"/>
              </a:rPr>
              <a:t>We are moving on the </a:t>
            </a:r>
          </a:p>
          <a:p>
            <a:r>
              <a:rPr kumimoji="1" lang="en-US" altLang="zh-CN" sz="2800" i="1" dirty="0">
                <a:solidFill>
                  <a:srgbClr val="800000"/>
                </a:solidFill>
                <a:latin typeface="Capitals"/>
                <a:cs typeface="Capitals"/>
              </a:rPr>
              <a:t> </a:t>
            </a:r>
            <a:r>
              <a:rPr kumimoji="1" lang="en-US" altLang="zh-CN" sz="2800" i="1" dirty="0" smtClean="0">
                <a:solidFill>
                  <a:srgbClr val="800000"/>
                </a:solidFill>
                <a:latin typeface="Capitals"/>
                <a:cs typeface="Capitals"/>
              </a:rPr>
              <a:t>             </a:t>
            </a:r>
            <a:r>
              <a:rPr kumimoji="1" lang="en-US" altLang="zh-CN" sz="2800" i="1" dirty="0" err="1" smtClean="0">
                <a:solidFill>
                  <a:srgbClr val="800000"/>
                </a:solidFill>
                <a:latin typeface="Capitals"/>
                <a:cs typeface="Capitals"/>
              </a:rPr>
              <a:t>google</a:t>
            </a:r>
            <a:r>
              <a:rPr kumimoji="1" lang="en-US" altLang="zh-CN" sz="2800" i="1" dirty="0" smtClean="0">
                <a:solidFill>
                  <a:srgbClr val="800000"/>
                </a:solidFill>
                <a:latin typeface="Capitals"/>
                <a:cs typeface="Capitals"/>
              </a:rPr>
              <a:t> map!</a:t>
            </a:r>
            <a:endParaRPr kumimoji="1" lang="zh-CN" altLang="en-US" sz="2800" i="1" dirty="0">
              <a:solidFill>
                <a:srgbClr val="800000"/>
              </a:solidFill>
              <a:latin typeface="Capitals"/>
              <a:cs typeface="Capital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572000" y="25146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i="1" dirty="0" smtClean="0">
                <a:latin typeface="Bauhaus 93"/>
                <a:cs typeface="Bauhaus 93"/>
              </a:rPr>
              <a:t>When you click “M” button</a:t>
            </a:r>
            <a:endParaRPr kumimoji="1" lang="zh-CN" altLang="en-US" sz="2400" i="1" dirty="0">
              <a:latin typeface="Bauhaus 93"/>
              <a:cs typeface="Bauhaus 93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81000" y="51054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i="1" dirty="0" smtClean="0">
                <a:latin typeface="Bauhaus 93"/>
                <a:cs typeface="Bauhaus 93"/>
              </a:rPr>
              <a:t>Just click the pink button!</a:t>
            </a:r>
          </a:p>
          <a:p>
            <a:r>
              <a:rPr kumimoji="1" lang="en-US" altLang="zh-CN" sz="2400" i="1" dirty="0">
                <a:latin typeface="Bauhaus 93"/>
                <a:cs typeface="Bauhaus 93"/>
              </a:rPr>
              <a:t> </a:t>
            </a:r>
            <a:r>
              <a:rPr kumimoji="1" lang="en-US" altLang="zh-CN" sz="2400" i="1" dirty="0" smtClean="0">
                <a:latin typeface="Bauhaus 93"/>
                <a:cs typeface="Bauhaus 93"/>
              </a:rPr>
              <a:t>                  Enjoy your CMU adventure!</a:t>
            </a:r>
            <a:endParaRPr kumimoji="1" lang="zh-CN" altLang="en-US" sz="2400" i="1" dirty="0">
              <a:latin typeface="Bauhaus 93"/>
              <a:cs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322272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114800" y="1447800"/>
            <a:ext cx="5043351" cy="36402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Gear up!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sz="quarter" idx="1"/>
          </p:nvPr>
        </p:nvSpPr>
        <p:spPr>
          <a:xfrm>
            <a:off x="457200" y="1219200"/>
            <a:ext cx="4876800" cy="5416837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en" sz="3200" b="1" dirty="0"/>
              <a:t>Mechanics of </a:t>
            </a:r>
            <a:r>
              <a:rPr lang="en" sz="3200" b="1" dirty="0" smtClean="0"/>
              <a:t>Machine</a:t>
            </a:r>
            <a:endParaRPr lang="en" sz="3200" b="1" dirty="0"/>
          </a:p>
          <a:p>
            <a:pPr marL="0" indent="0">
              <a:buNone/>
            </a:pPr>
            <a:endParaRPr lang="en" sz="1600" b="1" dirty="0"/>
          </a:p>
          <a:p>
            <a:pPr marL="0" indent="0">
              <a:buNone/>
            </a:pPr>
            <a:r>
              <a:rPr lang="en" sz="2400" dirty="0"/>
              <a:t>Learn gear ratio through play!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2400" dirty="0"/>
              <a:t>Put in the missing gears.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2400" dirty="0"/>
              <a:t>Interface: Drag &amp; Drop 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2400" dirty="0"/>
              <a:t>Gear train animation when solved correctly.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Clr>
                <a:srgbClr val="000000"/>
              </a:buClr>
              <a:buSzPct val="61111"/>
              <a:buNone/>
            </a:pPr>
            <a:r>
              <a:rPr lang="en" sz="2400" dirty="0"/>
              <a:t>Solve 3 out of 4 gear train problem to passed</a:t>
            </a:r>
            <a:r>
              <a:rPr lang="en" sz="2400" dirty="0" smtClean="0"/>
              <a:t>.</a:t>
            </a:r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465922"/>
            <a:ext cx="8229600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CAD q</a:t>
            </a:r>
            <a:r>
              <a:rPr lang="en" dirty="0" smtClean="0"/>
              <a:t>uiz</a:t>
            </a:r>
            <a:endParaRPr lang="e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 your geometry and spatial sense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Goal</a:t>
            </a:r>
            <a:endParaRPr lang="en-US" dirty="0"/>
          </a:p>
          <a:p>
            <a:pPr lvl="1"/>
            <a:r>
              <a:rPr lang="en-US" dirty="0" smtClean="0"/>
              <a:t>Fill in the missing lines in technical drawings</a:t>
            </a:r>
          </a:p>
          <a:p>
            <a:pPr lvl="1"/>
            <a:r>
              <a:rPr lang="en-US" dirty="0" smtClean="0"/>
              <a:t>No hints!</a:t>
            </a:r>
          </a:p>
          <a:p>
            <a:pPr lvl="1"/>
            <a:r>
              <a:rPr lang="en-US" dirty="0" smtClean="0"/>
              <a:t>Click to draw ends of line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" t="6922" r="58839" b="62503"/>
          <a:stretch/>
        </p:blipFill>
        <p:spPr bwMode="auto">
          <a:xfrm>
            <a:off x="6019800" y="4804769"/>
            <a:ext cx="1345096" cy="84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2" t="7751" r="9251" b="60962"/>
          <a:stretch/>
        </p:blipFill>
        <p:spPr bwMode="auto">
          <a:xfrm>
            <a:off x="6934200" y="3656585"/>
            <a:ext cx="1312288" cy="86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" t="44549" r="58839" b="8936"/>
          <a:stretch/>
        </p:blipFill>
        <p:spPr bwMode="auto">
          <a:xfrm>
            <a:off x="5029200" y="3445798"/>
            <a:ext cx="1299166" cy="128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491408" y="4056510"/>
            <a:ext cx="2080591" cy="2214265"/>
            <a:chOff x="2514600" y="3429000"/>
            <a:chExt cx="2080591" cy="221426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27" t="53022" r="13317" b="14033"/>
            <a:stretch/>
          </p:blipFill>
          <p:spPr bwMode="auto">
            <a:xfrm>
              <a:off x="2514600" y="3429000"/>
              <a:ext cx="2080591" cy="1842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042574" y="5181600"/>
              <a:ext cx="1024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Model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568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5156186" y="188148"/>
            <a:ext cx="3987814" cy="359245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dirty="0"/>
              <a:t>Soji is coming to class~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sz="quarter" idx="1"/>
          </p:nvPr>
        </p:nvSpPr>
        <p:spPr>
          <a:xfrm>
            <a:off x="457200" y="1219200"/>
            <a:ext cx="8229600" cy="501672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200" u="sng" dirty="0"/>
              <a:t>Story</a:t>
            </a:r>
          </a:p>
          <a:p>
            <a:pPr lvl="0" rtl="0">
              <a:buNone/>
            </a:pPr>
            <a:r>
              <a:rPr lang="en" sz="3200" dirty="0"/>
              <a:t>class + project deadline </a:t>
            </a:r>
            <a:endParaRPr lang="en" sz="3200" dirty="0" smtClean="0"/>
          </a:p>
          <a:p>
            <a:pPr lvl="0" rtl="0">
              <a:buNone/>
            </a:pPr>
            <a:r>
              <a:rPr lang="en" sz="3200" dirty="0"/>
              <a:t>	</a:t>
            </a:r>
            <a:r>
              <a:rPr lang="en" sz="3200" dirty="0" smtClean="0"/>
              <a:t>		</a:t>
            </a:r>
          </a:p>
          <a:p>
            <a:pPr lvl="0" rtl="0">
              <a:buNone/>
            </a:pPr>
            <a:r>
              <a:rPr lang="en" sz="3200" dirty="0"/>
              <a:t>	</a:t>
            </a:r>
            <a:r>
              <a:rPr lang="en" sz="3200" dirty="0" smtClean="0"/>
              <a:t>		= </a:t>
            </a:r>
            <a:r>
              <a:rPr lang="en" sz="3200" dirty="0"/>
              <a:t>DREAMLAND?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3200" u="sng" dirty="0"/>
              <a:t>Challenge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3200" dirty="0"/>
              <a:t>In 2 minutes,</a:t>
            </a:r>
          </a:p>
          <a:p>
            <a:pPr lvl="0" indent="457200" rtl="0">
              <a:buNone/>
            </a:pPr>
            <a:r>
              <a:rPr lang="en" sz="3200" dirty="0"/>
              <a:t>1. Answer 5/10 questions correctly</a:t>
            </a:r>
          </a:p>
          <a:p>
            <a:pPr lvl="0" indent="457200" rtl="0">
              <a:buNone/>
            </a:pPr>
            <a:r>
              <a:rPr lang="en" sz="3200" dirty="0"/>
              <a:t>2. Catch 10/20 </a:t>
            </a:r>
            <a:r>
              <a:rPr lang="en" sz="3200" dirty="0" smtClean="0"/>
              <a:t>dusters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S</a:t>
            </a:r>
            <a:r>
              <a:rPr lang="en-US" sz="2000" dirty="0" smtClean="0"/>
              <a:t>cotland </a:t>
            </a:r>
            <a:r>
              <a:rPr lang="en-US" sz="2000" dirty="0" smtClean="0"/>
              <a:t>yard!!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The game: pool/snooker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(Actually, snooker balls on a pool table)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853628" y="3281361"/>
            <a:ext cx="3452171" cy="2667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200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1228" y="3276600"/>
            <a:ext cx="3452171" cy="2667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200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The Physics: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Drawing the cue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Providing a range of power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Setting the initial cue ball velocity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Collisions – of balls and the table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restitution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Deceleration Always opposite to direction of movement of the ball (There are 16 balls moving in 16 different direction)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48629" y="1447800"/>
            <a:ext cx="1394770" cy="16002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rgbClr val="C4D6EB"/>
              </a:gs>
              <a:gs pos="100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629" y="1447800"/>
            <a:ext cx="971454" cy="1600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1229" y="1447800"/>
            <a:ext cx="2438400" cy="16002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rgbClr val="C4D6EB"/>
              </a:gs>
              <a:gs pos="100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Goal: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Pocket all the balls in 120 seconds.</a:t>
            </a:r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Difficulty: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Very Hard</a:t>
            </a:r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Reason   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Real Physics and no visual aids to gameplay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3629" y="1447800"/>
            <a:ext cx="3452171" cy="16002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200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The Gameplay: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Point and hit – that’s it!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Best Strategy – Use your eyes and some common sense!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Only help available – A count-down timer on screen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76800" y="3276599"/>
            <a:ext cx="3429000" cy="1828801"/>
            <a:chOff x="4853629" y="3276599"/>
            <a:chExt cx="3372094" cy="172776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629" y="3276599"/>
              <a:ext cx="2209800" cy="172776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29" y="3281361"/>
              <a:ext cx="1162294" cy="1722999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4859796" y="5105400"/>
            <a:ext cx="3446003" cy="842961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rgbClr val="C4D6EB"/>
              </a:gs>
              <a:gs pos="100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The irony – The University Centre and this mini-game is the toughest place in our ‘CMU Adventure’.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5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3000" y="2286000"/>
            <a:ext cx="2743200" cy="1905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465922"/>
            <a:ext cx="8229600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Chasing the </a:t>
            </a:r>
            <a:r>
              <a:rPr lang="en" dirty="0" smtClean="0"/>
              <a:t>shuttle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sz="quarter" idx="1"/>
          </p:nvPr>
        </p:nvSpPr>
        <p:spPr>
          <a:xfrm>
            <a:off x="457200" y="1219200"/>
            <a:ext cx="8229600" cy="446580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</a:rPr>
              <a:t>•Goal:  </a:t>
            </a:r>
            <a:r>
              <a:rPr lang="en" sz="3200" b="1" dirty="0">
                <a:solidFill>
                  <a:srgbClr val="CC0000"/>
                </a:solidFill>
              </a:rPr>
              <a:t>Catch the shuttle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</a:rPr>
              <a:t>•Rule: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–Need to Catch the shuttle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  inside the station</a:t>
            </a:r>
          </a:p>
          <a:p>
            <a:pPr marL="0" indent="0">
              <a:buNone/>
            </a:pPr>
            <a:endParaRPr lang="en" sz="2400" dirty="0">
              <a:solidFill>
                <a:srgbClr val="000000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–Can’t touch bad guy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  (or you will die!)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 dirty="0">
                <a:solidFill>
                  <a:srgbClr val="000000"/>
                </a:solidFill>
              </a:rPr>
              <a:t> </a:t>
            </a:r>
          </a:p>
          <a:p>
            <a:endParaRPr lang="en" sz="2800" dirty="0">
              <a:solidFill>
                <a:srgbClr val="000000"/>
              </a:solidFill>
            </a:endParaRPr>
          </a:p>
        </p:txBody>
      </p:sp>
      <p:sp>
        <p:nvSpPr>
          <p:cNvPr id="69" name="Shape 69"/>
          <p:cNvSpPr/>
          <p:nvPr/>
        </p:nvSpPr>
        <p:spPr>
          <a:xfrm>
            <a:off x="5419992" y="2449583"/>
            <a:ext cx="1524000" cy="16378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1" name="Shape 71"/>
          <p:cNvSpPr/>
          <p:nvPr/>
        </p:nvSpPr>
        <p:spPr>
          <a:xfrm>
            <a:off x="609600" y="4876800"/>
            <a:ext cx="4038600" cy="116171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093428" y="4524414"/>
            <a:ext cx="1450372" cy="276186"/>
          </a:xfrm>
        </p:spPr>
        <p:txBody>
          <a:bodyPr/>
          <a:lstStyle/>
          <a:p>
            <a:pPr eaLnBrk="1" latinLnBrk="0" hangingPunct="1"/>
            <a:r>
              <a:rPr lang="en-US" sz="1800" b="1" i="1" dirty="0" smtClean="0">
                <a:solidFill>
                  <a:srgbClr val="000000"/>
                </a:solidFill>
              </a:rPr>
              <a:t>Bad Guy</a:t>
            </a:r>
            <a:endParaRPr kumimoji="0" lang="en-US" sz="1800" b="1" i="1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86400" y="4495800"/>
            <a:ext cx="624600" cy="469900"/>
            <a:chOff x="1066800" y="5334000"/>
            <a:chExt cx="853200" cy="622300"/>
          </a:xfrm>
        </p:grpSpPr>
        <p:pic>
          <p:nvPicPr>
            <p:cNvPr id="3" name="Picture 2" descr="badgu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5334000"/>
              <a:ext cx="461707" cy="622300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1524000" y="5638800"/>
              <a:ext cx="396000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4953000" y="4191000"/>
            <a:ext cx="2743200" cy="914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823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408</Words>
  <Application>Microsoft Macintosh PowerPoint</Application>
  <PresentationFormat>全屏显示(4:3)</PresentationFormat>
  <Paragraphs>98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Origin</vt:lpstr>
      <vt:lpstr>CMU Adventure</vt:lpstr>
      <vt:lpstr> CMU Adventure</vt:lpstr>
      <vt:lpstr>PowerPoint 演示文稿</vt:lpstr>
      <vt:lpstr>Navigation &amp; Interface</vt:lpstr>
      <vt:lpstr>Gear up!</vt:lpstr>
      <vt:lpstr>CAD quiz</vt:lpstr>
      <vt:lpstr>Soji is coming to class~</vt:lpstr>
      <vt:lpstr>The Scotland yard!!  The game: pool/snooker (Actually, snooker balls on a pool table)</vt:lpstr>
      <vt:lpstr>Chasing the shuttle</vt:lpstr>
      <vt:lpstr>Score card</vt:lpstr>
      <vt:lpstr>CMU Adventure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 Adventure</dc:title>
  <cp:lastModifiedBy>Suyue Han</cp:lastModifiedBy>
  <cp:revision>22</cp:revision>
  <dcterms:modified xsi:type="dcterms:W3CDTF">2012-12-02T04:15:56Z</dcterms:modified>
</cp:coreProperties>
</file>