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665" cap="flat">
              <a:noFill/>
              <a:miter lim="400000"/>
            </a:ln>
            <a:effectLst/>
          </c:spPr>
          <c:dPt>
            <c:idx val="1"/>
            <c:bubble3D val="0"/>
            <c:spPr>
              <a:solidFill>
                <a:srgbClr val="F5A63E"/>
              </a:solidFill>
              <a:ln w="12665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the rest</c:v>
                </c:pt>
                <c:pt idx="1">
                  <c:v>real data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30">
          <a:noFill/>
        </a:ln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665" cap="flat">
              <a:noFill/>
              <a:miter lim="400000"/>
            </a:ln>
            <a:effectLst/>
          </c:spPr>
          <c:dPt>
            <c:idx val="1"/>
            <c:bubble3D val="0"/>
            <c:spPr>
              <a:solidFill>
                <a:srgbClr val="F5A63E"/>
              </a:solidFill>
              <a:ln w="12665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the rest</c:v>
                </c:pt>
                <c:pt idx="1">
                  <c:v>real data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30">
          <a:noFill/>
        </a:ln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665" cap="flat">
              <a:noFill/>
              <a:miter lim="400000"/>
            </a:ln>
            <a:effectLst/>
          </c:spPr>
          <c:dPt>
            <c:idx val="1"/>
            <c:bubble3D val="0"/>
            <c:spPr>
              <a:solidFill>
                <a:srgbClr val="F5A63E"/>
              </a:solidFill>
              <a:ln w="12665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the rest</c:v>
                </c:pt>
                <c:pt idx="1">
                  <c:v>real data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89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30">
          <a:noFill/>
        </a:ln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665" cap="flat">
              <a:noFill/>
              <a:miter lim="400000"/>
            </a:ln>
            <a:effectLst/>
          </c:spPr>
          <c:dPt>
            <c:idx val="1"/>
            <c:bubble3D val="0"/>
            <c:spPr>
              <a:solidFill>
                <a:srgbClr val="F5A63E"/>
              </a:solidFill>
              <a:ln w="12665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the rest</c:v>
                </c:pt>
                <c:pt idx="1">
                  <c:v>real data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30">
          <a:noFill/>
        </a:ln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12665" cap="flat">
              <a:noFill/>
              <a:miter lim="400000"/>
            </a:ln>
            <a:effectLst/>
          </c:spPr>
          <c:dPt>
            <c:idx val="1"/>
            <c:bubble3D val="0"/>
            <c:spPr>
              <a:solidFill>
                <a:srgbClr val="F5A63E"/>
              </a:solidFill>
              <a:ln w="12665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the rest</c:v>
                </c:pt>
                <c:pt idx="1">
                  <c:v>real data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94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30">
          <a:noFill/>
        </a:ln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0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0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8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4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1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3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0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567" y="687853"/>
            <a:ext cx="7004433" cy="41620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668" y="2528207"/>
            <a:ext cx="590550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5450" y="4378098"/>
            <a:ext cx="2876550" cy="2390775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634218" y="2679233"/>
            <a:ext cx="5958888" cy="75747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1634218" y="3454805"/>
            <a:ext cx="5958888" cy="9413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53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>
            <a:normAutofit/>
          </a:bodyPr>
          <a:lstStyle>
            <a:lvl1pPr algn="ct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1393371" y="435429"/>
            <a:ext cx="9612086" cy="707742"/>
          </a:xfrm>
          <a:custGeom>
            <a:avLst/>
            <a:gdLst>
              <a:gd name="connsiteX0" fmla="*/ 0 w 9633857"/>
              <a:gd name="connsiteY0" fmla="*/ 508310 h 595566"/>
              <a:gd name="connsiteX1" fmla="*/ 1469571 w 9633857"/>
              <a:gd name="connsiteY1" fmla="*/ 530081 h 595566"/>
              <a:gd name="connsiteX2" fmla="*/ 1861457 w 9633857"/>
              <a:gd name="connsiteY2" fmla="*/ 279710 h 595566"/>
              <a:gd name="connsiteX3" fmla="*/ 1828800 w 9633857"/>
              <a:gd name="connsiteY3" fmla="*/ 29339 h 595566"/>
              <a:gd name="connsiteX4" fmla="*/ 1621971 w 9633857"/>
              <a:gd name="connsiteY4" fmla="*/ 40224 h 595566"/>
              <a:gd name="connsiteX5" fmla="*/ 1621971 w 9633857"/>
              <a:gd name="connsiteY5" fmla="*/ 345024 h 595566"/>
              <a:gd name="connsiteX6" fmla="*/ 2013857 w 9633857"/>
              <a:gd name="connsiteY6" fmla="*/ 508310 h 595566"/>
              <a:gd name="connsiteX7" fmla="*/ 2917371 w 9633857"/>
              <a:gd name="connsiteY7" fmla="*/ 540967 h 595566"/>
              <a:gd name="connsiteX8" fmla="*/ 4365171 w 9633857"/>
              <a:gd name="connsiteY8" fmla="*/ 464767 h 595566"/>
              <a:gd name="connsiteX9" fmla="*/ 6183086 w 9633857"/>
              <a:gd name="connsiteY9" fmla="*/ 595396 h 595566"/>
              <a:gd name="connsiteX10" fmla="*/ 7554686 w 9633857"/>
              <a:gd name="connsiteY10" fmla="*/ 432110 h 595566"/>
              <a:gd name="connsiteX11" fmla="*/ 8904514 w 9633857"/>
              <a:gd name="connsiteY11" fmla="*/ 530081 h 595566"/>
              <a:gd name="connsiteX12" fmla="*/ 9633857 w 9633857"/>
              <a:gd name="connsiteY12" fmla="*/ 399453 h 59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33857" h="595566">
                <a:moveTo>
                  <a:pt x="0" y="508310"/>
                </a:moveTo>
                <a:cubicBezTo>
                  <a:pt x="579664" y="538245"/>
                  <a:pt x="1159328" y="568181"/>
                  <a:pt x="1469571" y="530081"/>
                </a:cubicBezTo>
                <a:cubicBezTo>
                  <a:pt x="1779814" y="491981"/>
                  <a:pt x="1801586" y="363167"/>
                  <a:pt x="1861457" y="279710"/>
                </a:cubicBezTo>
                <a:cubicBezTo>
                  <a:pt x="1921329" y="196253"/>
                  <a:pt x="1868714" y="69253"/>
                  <a:pt x="1828800" y="29339"/>
                </a:cubicBezTo>
                <a:cubicBezTo>
                  <a:pt x="1788886" y="-10575"/>
                  <a:pt x="1656443" y="-12390"/>
                  <a:pt x="1621971" y="40224"/>
                </a:cubicBezTo>
                <a:cubicBezTo>
                  <a:pt x="1587500" y="92838"/>
                  <a:pt x="1556657" y="267010"/>
                  <a:pt x="1621971" y="345024"/>
                </a:cubicBezTo>
                <a:cubicBezTo>
                  <a:pt x="1687285" y="423038"/>
                  <a:pt x="1797957" y="475653"/>
                  <a:pt x="2013857" y="508310"/>
                </a:cubicBezTo>
                <a:cubicBezTo>
                  <a:pt x="2229757" y="540967"/>
                  <a:pt x="2525485" y="548224"/>
                  <a:pt x="2917371" y="540967"/>
                </a:cubicBezTo>
                <a:cubicBezTo>
                  <a:pt x="3309257" y="533710"/>
                  <a:pt x="3820885" y="455696"/>
                  <a:pt x="4365171" y="464767"/>
                </a:cubicBezTo>
                <a:cubicBezTo>
                  <a:pt x="4909457" y="473838"/>
                  <a:pt x="5651500" y="600839"/>
                  <a:pt x="6183086" y="595396"/>
                </a:cubicBezTo>
                <a:cubicBezTo>
                  <a:pt x="6714672" y="589953"/>
                  <a:pt x="7101115" y="442996"/>
                  <a:pt x="7554686" y="432110"/>
                </a:cubicBezTo>
                <a:cubicBezTo>
                  <a:pt x="8008257" y="421224"/>
                  <a:pt x="8557986" y="535524"/>
                  <a:pt x="8904514" y="530081"/>
                </a:cubicBezTo>
                <a:cubicBezTo>
                  <a:pt x="9251042" y="524638"/>
                  <a:pt x="9442449" y="462045"/>
                  <a:pt x="9633857" y="39945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8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2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315F-01B2-412A-B82F-A9C32D5CAD49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B65C-2AA3-44C5-858C-85FCAD5D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0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用户聚类分析报告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李芳 </a:t>
            </a:r>
            <a:r>
              <a:rPr lang="en-US" altLang="zh-CN" dirty="0" smtClean="0"/>
              <a:t>2018-08-30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0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应用：精准运营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87108" y="1756765"/>
            <a:ext cx="898525" cy="1195388"/>
            <a:chOff x="7265987" y="3940176"/>
            <a:chExt cx="898525" cy="1195388"/>
          </a:xfrm>
        </p:grpSpPr>
        <p:sp>
          <p:nvSpPr>
            <p:cNvPr id="4" name="Freeform 285"/>
            <p:cNvSpPr>
              <a:spLocks/>
            </p:cNvSpPr>
            <p:nvPr/>
          </p:nvSpPr>
          <p:spPr bwMode="auto">
            <a:xfrm>
              <a:off x="7873999" y="4173539"/>
              <a:ext cx="290513" cy="338138"/>
            </a:xfrm>
            <a:custGeom>
              <a:avLst/>
              <a:gdLst>
                <a:gd name="T0" fmla="*/ 109 w 109"/>
                <a:gd name="T1" fmla="*/ 89 h 127"/>
                <a:gd name="T2" fmla="*/ 96 w 109"/>
                <a:gd name="T3" fmla="*/ 62 h 127"/>
                <a:gd name="T4" fmla="*/ 19 w 109"/>
                <a:gd name="T5" fmla="*/ 11 h 127"/>
                <a:gd name="T6" fmla="*/ 27 w 109"/>
                <a:gd name="T7" fmla="*/ 104 h 127"/>
                <a:gd name="T8" fmla="*/ 44 w 109"/>
                <a:gd name="T9" fmla="*/ 127 h 127"/>
                <a:gd name="T10" fmla="*/ 109 w 109"/>
                <a:gd name="T11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7">
                  <a:moveTo>
                    <a:pt x="109" y="89"/>
                  </a:moveTo>
                  <a:cubicBezTo>
                    <a:pt x="106" y="80"/>
                    <a:pt x="102" y="71"/>
                    <a:pt x="96" y="62"/>
                  </a:cubicBezTo>
                  <a:cubicBezTo>
                    <a:pt x="73" y="23"/>
                    <a:pt x="38" y="0"/>
                    <a:pt x="19" y="11"/>
                  </a:cubicBezTo>
                  <a:cubicBezTo>
                    <a:pt x="0" y="23"/>
                    <a:pt x="3" y="64"/>
                    <a:pt x="27" y="104"/>
                  </a:cubicBezTo>
                  <a:cubicBezTo>
                    <a:pt x="32" y="113"/>
                    <a:pt x="38" y="120"/>
                    <a:pt x="44" y="127"/>
                  </a:cubicBezTo>
                  <a:lnTo>
                    <a:pt x="109" y="89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86"/>
            <p:cNvSpPr>
              <a:spLocks/>
            </p:cNvSpPr>
            <p:nvPr/>
          </p:nvSpPr>
          <p:spPr bwMode="auto">
            <a:xfrm>
              <a:off x="7265987" y="4173539"/>
              <a:ext cx="288925" cy="338138"/>
            </a:xfrm>
            <a:custGeom>
              <a:avLst/>
              <a:gdLst>
                <a:gd name="T0" fmla="*/ 0 w 109"/>
                <a:gd name="T1" fmla="*/ 89 h 127"/>
                <a:gd name="T2" fmla="*/ 12 w 109"/>
                <a:gd name="T3" fmla="*/ 62 h 127"/>
                <a:gd name="T4" fmla="*/ 90 w 109"/>
                <a:gd name="T5" fmla="*/ 11 h 127"/>
                <a:gd name="T6" fmla="*/ 82 w 109"/>
                <a:gd name="T7" fmla="*/ 104 h 127"/>
                <a:gd name="T8" fmla="*/ 64 w 109"/>
                <a:gd name="T9" fmla="*/ 127 h 127"/>
                <a:gd name="T10" fmla="*/ 0 w 109"/>
                <a:gd name="T11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7">
                  <a:moveTo>
                    <a:pt x="0" y="89"/>
                  </a:moveTo>
                  <a:cubicBezTo>
                    <a:pt x="3" y="80"/>
                    <a:pt x="7" y="71"/>
                    <a:pt x="12" y="62"/>
                  </a:cubicBezTo>
                  <a:cubicBezTo>
                    <a:pt x="36" y="23"/>
                    <a:pt x="70" y="0"/>
                    <a:pt x="90" y="11"/>
                  </a:cubicBezTo>
                  <a:cubicBezTo>
                    <a:pt x="109" y="23"/>
                    <a:pt x="105" y="64"/>
                    <a:pt x="82" y="104"/>
                  </a:cubicBezTo>
                  <a:cubicBezTo>
                    <a:pt x="76" y="113"/>
                    <a:pt x="70" y="120"/>
                    <a:pt x="64" y="127"/>
                  </a:cubicBezTo>
                  <a:lnTo>
                    <a:pt x="0" y="89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87"/>
            <p:cNvSpPr>
              <a:spLocks/>
            </p:cNvSpPr>
            <p:nvPr/>
          </p:nvSpPr>
          <p:spPr bwMode="auto">
            <a:xfrm>
              <a:off x="7424737" y="4181476"/>
              <a:ext cx="88900" cy="93663"/>
            </a:xfrm>
            <a:custGeom>
              <a:avLst/>
              <a:gdLst>
                <a:gd name="T0" fmla="*/ 29 w 33"/>
                <a:gd name="T1" fmla="*/ 33 h 35"/>
                <a:gd name="T2" fmla="*/ 19 w 33"/>
                <a:gd name="T3" fmla="*/ 32 h 35"/>
                <a:gd name="T4" fmla="*/ 3 w 33"/>
                <a:gd name="T5" fmla="*/ 13 h 35"/>
                <a:gd name="T6" fmla="*/ 4 w 33"/>
                <a:gd name="T7" fmla="*/ 2 h 35"/>
                <a:gd name="T8" fmla="*/ 14 w 33"/>
                <a:gd name="T9" fmla="*/ 3 h 35"/>
                <a:gd name="T10" fmla="*/ 30 w 33"/>
                <a:gd name="T11" fmla="*/ 22 h 35"/>
                <a:gd name="T12" fmla="*/ 29 w 33"/>
                <a:gd name="T13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5">
                  <a:moveTo>
                    <a:pt x="29" y="33"/>
                  </a:moveTo>
                  <a:cubicBezTo>
                    <a:pt x="26" y="35"/>
                    <a:pt x="21" y="35"/>
                    <a:pt x="19" y="3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1" y="5"/>
                    <a:pt x="4" y="2"/>
                  </a:cubicBezTo>
                  <a:cubicBezTo>
                    <a:pt x="7" y="0"/>
                    <a:pt x="11" y="0"/>
                    <a:pt x="14" y="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5"/>
                    <a:pt x="32" y="30"/>
                    <a:pt x="29" y="33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88"/>
            <p:cNvSpPr>
              <a:spLocks/>
            </p:cNvSpPr>
            <p:nvPr/>
          </p:nvSpPr>
          <p:spPr bwMode="auto">
            <a:xfrm>
              <a:off x="7916862" y="4184651"/>
              <a:ext cx="93663" cy="87313"/>
            </a:xfrm>
            <a:custGeom>
              <a:avLst/>
              <a:gdLst>
                <a:gd name="T0" fmla="*/ 2 w 35"/>
                <a:gd name="T1" fmla="*/ 29 h 33"/>
                <a:gd name="T2" fmla="*/ 3 w 35"/>
                <a:gd name="T3" fmla="*/ 19 h 33"/>
                <a:gd name="T4" fmla="*/ 22 w 35"/>
                <a:gd name="T5" fmla="*/ 3 h 33"/>
                <a:gd name="T6" fmla="*/ 32 w 35"/>
                <a:gd name="T7" fmla="*/ 4 h 33"/>
                <a:gd name="T8" fmla="*/ 31 w 35"/>
                <a:gd name="T9" fmla="*/ 14 h 33"/>
                <a:gd name="T10" fmla="*/ 12 w 35"/>
                <a:gd name="T11" fmla="*/ 30 h 33"/>
                <a:gd name="T12" fmla="*/ 2 w 35"/>
                <a:gd name="T13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" y="29"/>
                  </a:moveTo>
                  <a:cubicBezTo>
                    <a:pt x="0" y="26"/>
                    <a:pt x="0" y="22"/>
                    <a:pt x="3" y="19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0"/>
                    <a:pt x="30" y="1"/>
                    <a:pt x="32" y="4"/>
                  </a:cubicBezTo>
                  <a:cubicBezTo>
                    <a:pt x="35" y="7"/>
                    <a:pt x="35" y="11"/>
                    <a:pt x="31" y="1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33"/>
                    <a:pt x="5" y="32"/>
                    <a:pt x="2" y="29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89"/>
            <p:cNvSpPr>
              <a:spLocks/>
            </p:cNvSpPr>
            <p:nvPr/>
          </p:nvSpPr>
          <p:spPr bwMode="auto">
            <a:xfrm>
              <a:off x="7412037" y="3940176"/>
              <a:ext cx="606425" cy="584200"/>
            </a:xfrm>
            <a:custGeom>
              <a:avLst/>
              <a:gdLst>
                <a:gd name="T0" fmla="*/ 114 w 228"/>
                <a:gd name="T1" fmla="*/ 3 h 220"/>
                <a:gd name="T2" fmla="*/ 16 w 228"/>
                <a:gd name="T3" fmla="*/ 119 h 220"/>
                <a:gd name="T4" fmla="*/ 114 w 228"/>
                <a:gd name="T5" fmla="*/ 220 h 220"/>
                <a:gd name="T6" fmla="*/ 212 w 228"/>
                <a:gd name="T7" fmla="*/ 119 h 220"/>
                <a:gd name="T8" fmla="*/ 114 w 228"/>
                <a:gd name="T9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20">
                  <a:moveTo>
                    <a:pt x="114" y="3"/>
                  </a:moveTo>
                  <a:cubicBezTo>
                    <a:pt x="54" y="0"/>
                    <a:pt x="0" y="48"/>
                    <a:pt x="16" y="119"/>
                  </a:cubicBezTo>
                  <a:cubicBezTo>
                    <a:pt x="32" y="188"/>
                    <a:pt x="71" y="220"/>
                    <a:pt x="114" y="220"/>
                  </a:cubicBezTo>
                  <a:cubicBezTo>
                    <a:pt x="156" y="220"/>
                    <a:pt x="195" y="188"/>
                    <a:pt x="212" y="119"/>
                  </a:cubicBezTo>
                  <a:cubicBezTo>
                    <a:pt x="228" y="48"/>
                    <a:pt x="173" y="0"/>
                    <a:pt x="114" y="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90"/>
            <p:cNvSpPr>
              <a:spLocks/>
            </p:cNvSpPr>
            <p:nvPr/>
          </p:nvSpPr>
          <p:spPr bwMode="auto">
            <a:xfrm>
              <a:off x="7494587" y="4271964"/>
              <a:ext cx="66675" cy="146050"/>
            </a:xfrm>
            <a:custGeom>
              <a:avLst/>
              <a:gdLst>
                <a:gd name="T0" fmla="*/ 22 w 25"/>
                <a:gd name="T1" fmla="*/ 27 h 55"/>
                <a:gd name="T2" fmla="*/ 19 w 25"/>
                <a:gd name="T3" fmla="*/ 54 h 55"/>
                <a:gd name="T4" fmla="*/ 5 w 25"/>
                <a:gd name="T5" fmla="*/ 33 h 55"/>
                <a:gd name="T6" fmla="*/ 7 w 25"/>
                <a:gd name="T7" fmla="*/ 2 h 55"/>
                <a:gd name="T8" fmla="*/ 22 w 25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5">
                  <a:moveTo>
                    <a:pt x="22" y="27"/>
                  </a:moveTo>
                  <a:cubicBezTo>
                    <a:pt x="25" y="42"/>
                    <a:pt x="23" y="53"/>
                    <a:pt x="19" y="54"/>
                  </a:cubicBezTo>
                  <a:cubicBezTo>
                    <a:pt x="15" y="55"/>
                    <a:pt x="9" y="47"/>
                    <a:pt x="5" y="33"/>
                  </a:cubicBezTo>
                  <a:cubicBezTo>
                    <a:pt x="0" y="18"/>
                    <a:pt x="1" y="3"/>
                    <a:pt x="7" y="2"/>
                  </a:cubicBezTo>
                  <a:cubicBezTo>
                    <a:pt x="12" y="0"/>
                    <a:pt x="19" y="12"/>
                    <a:pt x="22" y="27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91"/>
            <p:cNvSpPr>
              <a:spLocks/>
            </p:cNvSpPr>
            <p:nvPr/>
          </p:nvSpPr>
          <p:spPr bwMode="auto">
            <a:xfrm>
              <a:off x="7869237" y="4271964"/>
              <a:ext cx="63500" cy="146050"/>
            </a:xfrm>
            <a:custGeom>
              <a:avLst/>
              <a:gdLst>
                <a:gd name="T0" fmla="*/ 3 w 24"/>
                <a:gd name="T1" fmla="*/ 27 h 55"/>
                <a:gd name="T2" fmla="*/ 6 w 24"/>
                <a:gd name="T3" fmla="*/ 54 h 55"/>
                <a:gd name="T4" fmla="*/ 20 w 24"/>
                <a:gd name="T5" fmla="*/ 33 h 55"/>
                <a:gd name="T6" fmla="*/ 18 w 24"/>
                <a:gd name="T7" fmla="*/ 2 h 55"/>
                <a:gd name="T8" fmla="*/ 3 w 24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5">
                  <a:moveTo>
                    <a:pt x="3" y="27"/>
                  </a:moveTo>
                  <a:cubicBezTo>
                    <a:pt x="0" y="42"/>
                    <a:pt x="2" y="53"/>
                    <a:pt x="6" y="54"/>
                  </a:cubicBezTo>
                  <a:cubicBezTo>
                    <a:pt x="10" y="55"/>
                    <a:pt x="15" y="47"/>
                    <a:pt x="20" y="33"/>
                  </a:cubicBezTo>
                  <a:cubicBezTo>
                    <a:pt x="24" y="18"/>
                    <a:pt x="23" y="3"/>
                    <a:pt x="18" y="2"/>
                  </a:cubicBezTo>
                  <a:cubicBezTo>
                    <a:pt x="12" y="0"/>
                    <a:pt x="5" y="12"/>
                    <a:pt x="3" y="27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92"/>
            <p:cNvSpPr>
              <a:spLocks/>
            </p:cNvSpPr>
            <p:nvPr/>
          </p:nvSpPr>
          <p:spPr bwMode="auto">
            <a:xfrm>
              <a:off x="7350124" y="4603751"/>
              <a:ext cx="735013" cy="531813"/>
            </a:xfrm>
            <a:custGeom>
              <a:avLst/>
              <a:gdLst>
                <a:gd name="T0" fmla="*/ 138 w 276"/>
                <a:gd name="T1" fmla="*/ 200 h 200"/>
                <a:gd name="T2" fmla="*/ 276 w 276"/>
                <a:gd name="T3" fmla="*/ 169 h 200"/>
                <a:gd name="T4" fmla="*/ 266 w 276"/>
                <a:gd name="T5" fmla="*/ 45 h 200"/>
                <a:gd name="T6" fmla="*/ 226 w 276"/>
                <a:gd name="T7" fmla="*/ 15 h 200"/>
                <a:gd name="T8" fmla="*/ 50 w 276"/>
                <a:gd name="T9" fmla="*/ 15 h 200"/>
                <a:gd name="T10" fmla="*/ 10 w 276"/>
                <a:gd name="T11" fmla="*/ 45 h 200"/>
                <a:gd name="T12" fmla="*/ 0 w 276"/>
                <a:gd name="T13" fmla="*/ 169 h 200"/>
                <a:gd name="T14" fmla="*/ 138 w 276"/>
                <a:gd name="T1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200">
                  <a:moveTo>
                    <a:pt x="138" y="200"/>
                  </a:moveTo>
                  <a:cubicBezTo>
                    <a:pt x="188" y="200"/>
                    <a:pt x="235" y="189"/>
                    <a:pt x="276" y="169"/>
                  </a:cubicBezTo>
                  <a:cubicBezTo>
                    <a:pt x="266" y="45"/>
                    <a:pt x="266" y="45"/>
                    <a:pt x="266" y="45"/>
                  </a:cubicBezTo>
                  <a:cubicBezTo>
                    <a:pt x="265" y="29"/>
                    <a:pt x="247" y="17"/>
                    <a:pt x="226" y="15"/>
                  </a:cubicBezTo>
                  <a:cubicBezTo>
                    <a:pt x="168" y="0"/>
                    <a:pt x="109" y="0"/>
                    <a:pt x="50" y="15"/>
                  </a:cubicBezTo>
                  <a:cubicBezTo>
                    <a:pt x="29" y="17"/>
                    <a:pt x="11" y="29"/>
                    <a:pt x="10" y="4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42" y="189"/>
                    <a:pt x="88" y="200"/>
                    <a:pt x="138" y="200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93"/>
            <p:cNvSpPr>
              <a:spLocks/>
            </p:cNvSpPr>
            <p:nvPr/>
          </p:nvSpPr>
          <p:spPr bwMode="auto">
            <a:xfrm>
              <a:off x="7539037" y="4610101"/>
              <a:ext cx="349250" cy="228600"/>
            </a:xfrm>
            <a:custGeom>
              <a:avLst/>
              <a:gdLst>
                <a:gd name="T0" fmla="*/ 131 w 131"/>
                <a:gd name="T1" fmla="*/ 8 h 86"/>
                <a:gd name="T2" fmla="*/ 0 w 131"/>
                <a:gd name="T3" fmla="*/ 9 h 86"/>
                <a:gd name="T4" fmla="*/ 66 w 131"/>
                <a:gd name="T5" fmla="*/ 86 h 86"/>
                <a:gd name="T6" fmla="*/ 131 w 131"/>
                <a:gd name="T7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86">
                  <a:moveTo>
                    <a:pt x="131" y="8"/>
                  </a:moveTo>
                  <a:cubicBezTo>
                    <a:pt x="88" y="0"/>
                    <a:pt x="44" y="0"/>
                    <a:pt x="0" y="9"/>
                  </a:cubicBezTo>
                  <a:cubicBezTo>
                    <a:pt x="1" y="38"/>
                    <a:pt x="30" y="86"/>
                    <a:pt x="66" y="86"/>
                  </a:cubicBezTo>
                  <a:cubicBezTo>
                    <a:pt x="102" y="86"/>
                    <a:pt x="131" y="37"/>
                    <a:pt x="131" y="8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94"/>
            <p:cNvSpPr>
              <a:spLocks/>
            </p:cNvSpPr>
            <p:nvPr/>
          </p:nvSpPr>
          <p:spPr bwMode="auto">
            <a:xfrm>
              <a:off x="7610474" y="4410076"/>
              <a:ext cx="204788" cy="422275"/>
            </a:xfrm>
            <a:custGeom>
              <a:avLst/>
              <a:gdLst>
                <a:gd name="T0" fmla="*/ 77 w 77"/>
                <a:gd name="T1" fmla="*/ 26 h 159"/>
                <a:gd name="T2" fmla="*/ 77 w 77"/>
                <a:gd name="T3" fmla="*/ 20 h 159"/>
                <a:gd name="T4" fmla="*/ 1 w 77"/>
                <a:gd name="T5" fmla="*/ 20 h 159"/>
                <a:gd name="T6" fmla="*/ 0 w 77"/>
                <a:gd name="T7" fmla="*/ 26 h 159"/>
                <a:gd name="T8" fmla="*/ 39 w 77"/>
                <a:gd name="T9" fmla="*/ 159 h 159"/>
                <a:gd name="T10" fmla="*/ 77 w 77"/>
                <a:gd name="T11" fmla="*/ 2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9">
                  <a:moveTo>
                    <a:pt x="77" y="26"/>
                  </a:moveTo>
                  <a:cubicBezTo>
                    <a:pt x="77" y="24"/>
                    <a:pt x="77" y="22"/>
                    <a:pt x="77" y="20"/>
                  </a:cubicBezTo>
                  <a:cubicBezTo>
                    <a:pt x="52" y="0"/>
                    <a:pt x="26" y="0"/>
                    <a:pt x="1" y="20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100"/>
                    <a:pt x="18" y="159"/>
                    <a:pt x="39" y="159"/>
                  </a:cubicBezTo>
                  <a:cubicBezTo>
                    <a:pt x="60" y="159"/>
                    <a:pt x="77" y="100"/>
                    <a:pt x="77" y="26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95"/>
            <p:cNvSpPr>
              <a:spLocks/>
            </p:cNvSpPr>
            <p:nvPr/>
          </p:nvSpPr>
          <p:spPr bwMode="auto">
            <a:xfrm>
              <a:off x="7610474" y="4418014"/>
              <a:ext cx="204788" cy="192088"/>
            </a:xfrm>
            <a:custGeom>
              <a:avLst/>
              <a:gdLst>
                <a:gd name="T0" fmla="*/ 77 w 77"/>
                <a:gd name="T1" fmla="*/ 12 h 72"/>
                <a:gd name="T2" fmla="*/ 77 w 77"/>
                <a:gd name="T3" fmla="*/ 9 h 72"/>
                <a:gd name="T4" fmla="*/ 1 w 77"/>
                <a:gd name="T5" fmla="*/ 9 h 72"/>
                <a:gd name="T6" fmla="*/ 0 w 77"/>
                <a:gd name="T7" fmla="*/ 12 h 72"/>
                <a:gd name="T8" fmla="*/ 39 w 77"/>
                <a:gd name="T9" fmla="*/ 72 h 72"/>
                <a:gd name="T10" fmla="*/ 77 w 77"/>
                <a:gd name="T11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2">
                  <a:moveTo>
                    <a:pt x="77" y="12"/>
                  </a:moveTo>
                  <a:cubicBezTo>
                    <a:pt x="77" y="11"/>
                    <a:pt x="77" y="10"/>
                    <a:pt x="77" y="9"/>
                  </a:cubicBezTo>
                  <a:cubicBezTo>
                    <a:pt x="52" y="0"/>
                    <a:pt x="26" y="0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5"/>
                    <a:pt x="18" y="72"/>
                    <a:pt x="39" y="72"/>
                  </a:cubicBezTo>
                  <a:cubicBezTo>
                    <a:pt x="60" y="72"/>
                    <a:pt x="77" y="45"/>
                    <a:pt x="77" y="12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96"/>
            <p:cNvSpPr>
              <a:spLocks/>
            </p:cNvSpPr>
            <p:nvPr/>
          </p:nvSpPr>
          <p:spPr bwMode="auto">
            <a:xfrm>
              <a:off x="7480299" y="4032251"/>
              <a:ext cx="468313" cy="515938"/>
            </a:xfrm>
            <a:custGeom>
              <a:avLst/>
              <a:gdLst>
                <a:gd name="T0" fmla="*/ 163 w 176"/>
                <a:gd name="T1" fmla="*/ 105 h 194"/>
                <a:gd name="T2" fmla="*/ 88 w 176"/>
                <a:gd name="T3" fmla="*/ 194 h 194"/>
                <a:gd name="T4" fmla="*/ 13 w 176"/>
                <a:gd name="T5" fmla="*/ 105 h 194"/>
                <a:gd name="T6" fmla="*/ 88 w 176"/>
                <a:gd name="T7" fmla="*/ 3 h 194"/>
                <a:gd name="T8" fmla="*/ 163 w 176"/>
                <a:gd name="T9" fmla="*/ 10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94">
                  <a:moveTo>
                    <a:pt x="163" y="105"/>
                  </a:moveTo>
                  <a:cubicBezTo>
                    <a:pt x="151" y="166"/>
                    <a:pt x="120" y="194"/>
                    <a:pt x="88" y="194"/>
                  </a:cubicBezTo>
                  <a:cubicBezTo>
                    <a:pt x="55" y="194"/>
                    <a:pt x="25" y="166"/>
                    <a:pt x="13" y="105"/>
                  </a:cubicBezTo>
                  <a:cubicBezTo>
                    <a:pt x="0" y="42"/>
                    <a:pt x="42" y="0"/>
                    <a:pt x="88" y="3"/>
                  </a:cubicBezTo>
                  <a:cubicBezTo>
                    <a:pt x="133" y="0"/>
                    <a:pt x="176" y="42"/>
                    <a:pt x="163" y="105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97"/>
            <p:cNvSpPr>
              <a:spLocks/>
            </p:cNvSpPr>
            <p:nvPr/>
          </p:nvSpPr>
          <p:spPr bwMode="auto">
            <a:xfrm>
              <a:off x="7723187" y="4038601"/>
              <a:ext cx="222250" cy="509588"/>
            </a:xfrm>
            <a:custGeom>
              <a:avLst/>
              <a:gdLst>
                <a:gd name="T0" fmla="*/ 0 w 84"/>
                <a:gd name="T1" fmla="*/ 1 h 192"/>
                <a:gd name="T2" fmla="*/ 0 w 84"/>
                <a:gd name="T3" fmla="*/ 192 h 192"/>
                <a:gd name="T4" fmla="*/ 72 w 84"/>
                <a:gd name="T5" fmla="*/ 103 h 192"/>
                <a:gd name="T6" fmla="*/ 0 w 84"/>
                <a:gd name="T7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92">
                  <a:moveTo>
                    <a:pt x="0" y="1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31" y="190"/>
                    <a:pt x="60" y="161"/>
                    <a:pt x="72" y="103"/>
                  </a:cubicBezTo>
                  <a:cubicBezTo>
                    <a:pt x="84" y="42"/>
                    <a:pt x="44" y="0"/>
                    <a:pt x="0" y="1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8"/>
            <p:cNvSpPr>
              <a:spLocks/>
            </p:cNvSpPr>
            <p:nvPr/>
          </p:nvSpPr>
          <p:spPr bwMode="auto">
            <a:xfrm>
              <a:off x="7507287" y="3941764"/>
              <a:ext cx="455613" cy="322263"/>
            </a:xfrm>
            <a:custGeom>
              <a:avLst/>
              <a:gdLst>
                <a:gd name="T0" fmla="*/ 86 w 171"/>
                <a:gd name="T1" fmla="*/ 5 h 121"/>
                <a:gd name="T2" fmla="*/ 167 w 171"/>
                <a:gd name="T3" fmla="*/ 99 h 121"/>
                <a:gd name="T4" fmla="*/ 169 w 171"/>
                <a:gd name="T5" fmla="*/ 118 h 121"/>
                <a:gd name="T6" fmla="*/ 140 w 171"/>
                <a:gd name="T7" fmla="*/ 108 h 121"/>
                <a:gd name="T8" fmla="*/ 126 w 171"/>
                <a:gd name="T9" fmla="*/ 63 h 121"/>
                <a:gd name="T10" fmla="*/ 99 w 171"/>
                <a:gd name="T11" fmla="*/ 109 h 121"/>
                <a:gd name="T12" fmla="*/ 106 w 171"/>
                <a:gd name="T13" fmla="*/ 83 h 121"/>
                <a:gd name="T14" fmla="*/ 79 w 171"/>
                <a:gd name="T15" fmla="*/ 111 h 121"/>
                <a:gd name="T16" fmla="*/ 10 w 171"/>
                <a:gd name="T17" fmla="*/ 120 h 121"/>
                <a:gd name="T18" fmla="*/ 0 w 171"/>
                <a:gd name="T19" fmla="*/ 91 h 121"/>
                <a:gd name="T20" fmla="*/ 86 w 171"/>
                <a:gd name="T2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1">
                  <a:moveTo>
                    <a:pt x="86" y="5"/>
                  </a:moveTo>
                  <a:cubicBezTo>
                    <a:pt x="119" y="3"/>
                    <a:pt x="150" y="38"/>
                    <a:pt x="167" y="99"/>
                  </a:cubicBezTo>
                  <a:cubicBezTo>
                    <a:pt x="166" y="102"/>
                    <a:pt x="171" y="115"/>
                    <a:pt x="169" y="118"/>
                  </a:cubicBezTo>
                  <a:cubicBezTo>
                    <a:pt x="140" y="108"/>
                    <a:pt x="140" y="108"/>
                    <a:pt x="140" y="10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13" y="105"/>
                    <a:pt x="99" y="109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92" y="105"/>
                    <a:pt x="79" y="111"/>
                  </a:cubicBezTo>
                  <a:cubicBezTo>
                    <a:pt x="56" y="121"/>
                    <a:pt x="10" y="120"/>
                    <a:pt x="10" y="120"/>
                  </a:cubicBezTo>
                  <a:cubicBezTo>
                    <a:pt x="6" y="115"/>
                    <a:pt x="3" y="97"/>
                    <a:pt x="0" y="91"/>
                  </a:cubicBezTo>
                  <a:cubicBezTo>
                    <a:pt x="20" y="32"/>
                    <a:pt x="53" y="0"/>
                    <a:pt x="86" y="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7723187" y="4484689"/>
              <a:ext cx="92075" cy="231775"/>
            </a:xfrm>
            <a:custGeom>
              <a:avLst/>
              <a:gdLst>
                <a:gd name="T0" fmla="*/ 35 w 35"/>
                <a:gd name="T1" fmla="*/ 4 h 87"/>
                <a:gd name="T2" fmla="*/ 0 w 35"/>
                <a:gd name="T3" fmla="*/ 6 h 87"/>
                <a:gd name="T4" fmla="*/ 0 w 35"/>
                <a:gd name="T5" fmla="*/ 30 h 87"/>
                <a:gd name="T6" fmla="*/ 0 w 35"/>
                <a:gd name="T7" fmla="*/ 77 h 87"/>
                <a:gd name="T8" fmla="*/ 0 w 35"/>
                <a:gd name="T9" fmla="*/ 87 h 87"/>
                <a:gd name="T10" fmla="*/ 35 w 35"/>
                <a:gd name="T11" fmla="*/ 38 h 87"/>
                <a:gd name="T12" fmla="*/ 35 w 35"/>
                <a:gd name="T13" fmla="*/ 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7">
                  <a:moveTo>
                    <a:pt x="35" y="4"/>
                  </a:moveTo>
                  <a:cubicBezTo>
                    <a:pt x="23" y="0"/>
                    <a:pt x="12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0" y="85"/>
                    <a:pt x="35" y="63"/>
                    <a:pt x="35" y="38"/>
                  </a:cubicBezTo>
                  <a:cubicBezTo>
                    <a:pt x="35" y="37"/>
                    <a:pt x="35" y="5"/>
                    <a:pt x="35" y="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05748" y="1825821"/>
            <a:ext cx="1108075" cy="1182688"/>
            <a:chOff x="8850312" y="623889"/>
            <a:chExt cx="1108075" cy="1182688"/>
          </a:xfrm>
        </p:grpSpPr>
        <p:sp>
          <p:nvSpPr>
            <p:cNvPr id="21" name="Freeform 116"/>
            <p:cNvSpPr>
              <a:spLocks/>
            </p:cNvSpPr>
            <p:nvPr/>
          </p:nvSpPr>
          <p:spPr bwMode="auto">
            <a:xfrm>
              <a:off x="8850312" y="1198564"/>
              <a:ext cx="1108075" cy="587375"/>
            </a:xfrm>
            <a:custGeom>
              <a:avLst/>
              <a:gdLst>
                <a:gd name="T0" fmla="*/ 0 w 698"/>
                <a:gd name="T1" fmla="*/ 207 h 370"/>
                <a:gd name="T2" fmla="*/ 74 w 698"/>
                <a:gd name="T3" fmla="*/ 48 h 370"/>
                <a:gd name="T4" fmla="*/ 347 w 698"/>
                <a:gd name="T5" fmla="*/ 0 h 370"/>
                <a:gd name="T6" fmla="*/ 603 w 698"/>
                <a:gd name="T7" fmla="*/ 45 h 370"/>
                <a:gd name="T8" fmla="*/ 698 w 698"/>
                <a:gd name="T9" fmla="*/ 165 h 370"/>
                <a:gd name="T10" fmla="*/ 616 w 698"/>
                <a:gd name="T11" fmla="*/ 258 h 370"/>
                <a:gd name="T12" fmla="*/ 365 w 698"/>
                <a:gd name="T13" fmla="*/ 370 h 370"/>
                <a:gd name="T14" fmla="*/ 35 w 698"/>
                <a:gd name="T15" fmla="*/ 276 h 370"/>
                <a:gd name="T16" fmla="*/ 0 w 698"/>
                <a:gd name="T17" fmla="*/ 20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8" h="370">
                  <a:moveTo>
                    <a:pt x="0" y="207"/>
                  </a:moveTo>
                  <a:lnTo>
                    <a:pt x="74" y="48"/>
                  </a:lnTo>
                  <a:lnTo>
                    <a:pt x="347" y="0"/>
                  </a:lnTo>
                  <a:lnTo>
                    <a:pt x="603" y="45"/>
                  </a:lnTo>
                  <a:lnTo>
                    <a:pt x="698" y="165"/>
                  </a:lnTo>
                  <a:lnTo>
                    <a:pt x="616" y="258"/>
                  </a:lnTo>
                  <a:lnTo>
                    <a:pt x="365" y="370"/>
                  </a:lnTo>
                  <a:lnTo>
                    <a:pt x="35" y="27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9083674" y="1192214"/>
              <a:ext cx="285750" cy="614363"/>
            </a:xfrm>
            <a:custGeom>
              <a:avLst/>
              <a:gdLst>
                <a:gd name="T0" fmla="*/ 101 w 180"/>
                <a:gd name="T1" fmla="*/ 22 h 387"/>
                <a:gd name="T2" fmla="*/ 164 w 180"/>
                <a:gd name="T3" fmla="*/ 193 h 387"/>
                <a:gd name="T4" fmla="*/ 180 w 180"/>
                <a:gd name="T5" fmla="*/ 387 h 387"/>
                <a:gd name="T6" fmla="*/ 79 w 180"/>
                <a:gd name="T7" fmla="*/ 381 h 387"/>
                <a:gd name="T8" fmla="*/ 49 w 180"/>
                <a:gd name="T9" fmla="*/ 267 h 387"/>
                <a:gd name="T10" fmla="*/ 107 w 180"/>
                <a:gd name="T11" fmla="*/ 221 h 387"/>
                <a:gd name="T12" fmla="*/ 0 w 180"/>
                <a:gd name="T13" fmla="*/ 210 h 387"/>
                <a:gd name="T14" fmla="*/ 40 w 180"/>
                <a:gd name="T15" fmla="*/ 0 h 387"/>
                <a:gd name="T16" fmla="*/ 101 w 180"/>
                <a:gd name="T1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87">
                  <a:moveTo>
                    <a:pt x="101" y="22"/>
                  </a:moveTo>
                  <a:lnTo>
                    <a:pt x="164" y="193"/>
                  </a:lnTo>
                  <a:lnTo>
                    <a:pt x="180" y="387"/>
                  </a:lnTo>
                  <a:lnTo>
                    <a:pt x="79" y="381"/>
                  </a:lnTo>
                  <a:lnTo>
                    <a:pt x="49" y="267"/>
                  </a:lnTo>
                  <a:lnTo>
                    <a:pt x="107" y="221"/>
                  </a:lnTo>
                  <a:lnTo>
                    <a:pt x="0" y="210"/>
                  </a:lnTo>
                  <a:lnTo>
                    <a:pt x="40" y="0"/>
                  </a:lnTo>
                  <a:lnTo>
                    <a:pt x="101" y="22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9366249" y="1192214"/>
              <a:ext cx="284163" cy="614363"/>
            </a:xfrm>
            <a:custGeom>
              <a:avLst/>
              <a:gdLst>
                <a:gd name="T0" fmla="*/ 77 w 179"/>
                <a:gd name="T1" fmla="*/ 22 h 387"/>
                <a:gd name="T2" fmla="*/ 15 w 179"/>
                <a:gd name="T3" fmla="*/ 193 h 387"/>
                <a:gd name="T4" fmla="*/ 0 w 179"/>
                <a:gd name="T5" fmla="*/ 387 h 387"/>
                <a:gd name="T6" fmla="*/ 99 w 179"/>
                <a:gd name="T7" fmla="*/ 381 h 387"/>
                <a:gd name="T8" fmla="*/ 129 w 179"/>
                <a:gd name="T9" fmla="*/ 267 h 387"/>
                <a:gd name="T10" fmla="*/ 70 w 179"/>
                <a:gd name="T11" fmla="*/ 221 h 387"/>
                <a:gd name="T12" fmla="*/ 179 w 179"/>
                <a:gd name="T13" fmla="*/ 210 h 387"/>
                <a:gd name="T14" fmla="*/ 137 w 179"/>
                <a:gd name="T15" fmla="*/ 0 h 387"/>
                <a:gd name="T16" fmla="*/ 77 w 179"/>
                <a:gd name="T1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87">
                  <a:moveTo>
                    <a:pt x="77" y="22"/>
                  </a:moveTo>
                  <a:lnTo>
                    <a:pt x="15" y="193"/>
                  </a:lnTo>
                  <a:lnTo>
                    <a:pt x="0" y="387"/>
                  </a:lnTo>
                  <a:lnTo>
                    <a:pt x="99" y="381"/>
                  </a:lnTo>
                  <a:lnTo>
                    <a:pt x="129" y="267"/>
                  </a:lnTo>
                  <a:lnTo>
                    <a:pt x="70" y="221"/>
                  </a:lnTo>
                  <a:lnTo>
                    <a:pt x="179" y="210"/>
                  </a:lnTo>
                  <a:lnTo>
                    <a:pt x="137" y="0"/>
                  </a:lnTo>
                  <a:lnTo>
                    <a:pt x="77" y="22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9"/>
            <p:cNvSpPr>
              <a:spLocks/>
            </p:cNvSpPr>
            <p:nvPr/>
          </p:nvSpPr>
          <p:spPr bwMode="auto">
            <a:xfrm>
              <a:off x="9131299" y="700089"/>
              <a:ext cx="460375" cy="633413"/>
            </a:xfrm>
            <a:custGeom>
              <a:avLst/>
              <a:gdLst>
                <a:gd name="T0" fmla="*/ 169 w 173"/>
                <a:gd name="T1" fmla="*/ 165 h 238"/>
                <a:gd name="T2" fmla="*/ 86 w 173"/>
                <a:gd name="T3" fmla="*/ 238 h 238"/>
                <a:gd name="T4" fmla="*/ 4 w 173"/>
                <a:gd name="T5" fmla="*/ 165 h 238"/>
                <a:gd name="T6" fmla="*/ 12 w 173"/>
                <a:gd name="T7" fmla="*/ 67 h 238"/>
                <a:gd name="T8" fmla="*/ 86 w 173"/>
                <a:gd name="T9" fmla="*/ 0 h 238"/>
                <a:gd name="T10" fmla="*/ 161 w 173"/>
                <a:gd name="T11" fmla="*/ 67 h 238"/>
                <a:gd name="T12" fmla="*/ 169 w 173"/>
                <a:gd name="T13" fmla="*/ 16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238">
                  <a:moveTo>
                    <a:pt x="169" y="165"/>
                  </a:moveTo>
                  <a:cubicBezTo>
                    <a:pt x="173" y="203"/>
                    <a:pt x="136" y="238"/>
                    <a:pt x="86" y="238"/>
                  </a:cubicBezTo>
                  <a:cubicBezTo>
                    <a:pt x="37" y="238"/>
                    <a:pt x="0" y="203"/>
                    <a:pt x="4" y="165"/>
                  </a:cubicBezTo>
                  <a:cubicBezTo>
                    <a:pt x="6" y="132"/>
                    <a:pt x="9" y="100"/>
                    <a:pt x="12" y="67"/>
                  </a:cubicBezTo>
                  <a:cubicBezTo>
                    <a:pt x="16" y="29"/>
                    <a:pt x="49" y="0"/>
                    <a:pt x="86" y="0"/>
                  </a:cubicBezTo>
                  <a:cubicBezTo>
                    <a:pt x="123" y="0"/>
                    <a:pt x="157" y="29"/>
                    <a:pt x="161" y="67"/>
                  </a:cubicBezTo>
                  <a:cubicBezTo>
                    <a:pt x="163" y="100"/>
                    <a:pt x="166" y="132"/>
                    <a:pt x="169" y="165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9359899" y="700089"/>
              <a:ext cx="231775" cy="633413"/>
            </a:xfrm>
            <a:custGeom>
              <a:avLst/>
              <a:gdLst>
                <a:gd name="T0" fmla="*/ 83 w 87"/>
                <a:gd name="T1" fmla="*/ 165 h 238"/>
                <a:gd name="T2" fmla="*/ 75 w 87"/>
                <a:gd name="T3" fmla="*/ 67 h 238"/>
                <a:gd name="T4" fmla="*/ 0 w 87"/>
                <a:gd name="T5" fmla="*/ 0 h 238"/>
                <a:gd name="T6" fmla="*/ 0 w 87"/>
                <a:gd name="T7" fmla="*/ 238 h 238"/>
                <a:gd name="T8" fmla="*/ 83 w 87"/>
                <a:gd name="T9" fmla="*/ 16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38">
                  <a:moveTo>
                    <a:pt x="83" y="165"/>
                  </a:moveTo>
                  <a:cubicBezTo>
                    <a:pt x="80" y="132"/>
                    <a:pt x="77" y="100"/>
                    <a:pt x="75" y="67"/>
                  </a:cubicBezTo>
                  <a:cubicBezTo>
                    <a:pt x="71" y="29"/>
                    <a:pt x="37" y="0"/>
                    <a:pt x="0" y="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50" y="238"/>
                    <a:pt x="87" y="203"/>
                    <a:pt x="83" y="165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9240837" y="1092201"/>
              <a:ext cx="133350" cy="79375"/>
            </a:xfrm>
            <a:custGeom>
              <a:avLst/>
              <a:gdLst>
                <a:gd name="T0" fmla="*/ 46 w 50"/>
                <a:gd name="T1" fmla="*/ 5 h 30"/>
                <a:gd name="T2" fmla="*/ 31 w 50"/>
                <a:gd name="T3" fmla="*/ 5 h 30"/>
                <a:gd name="T4" fmla="*/ 0 w 50"/>
                <a:gd name="T5" fmla="*/ 17 h 30"/>
                <a:gd name="T6" fmla="*/ 21 w 50"/>
                <a:gd name="T7" fmla="*/ 30 h 30"/>
                <a:gd name="T8" fmla="*/ 46 w 50"/>
                <a:gd name="T9" fmla="*/ 21 h 30"/>
                <a:gd name="T10" fmla="*/ 46 w 50"/>
                <a:gd name="T1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0">
                  <a:moveTo>
                    <a:pt x="46" y="5"/>
                  </a:moveTo>
                  <a:cubicBezTo>
                    <a:pt x="46" y="5"/>
                    <a:pt x="38" y="0"/>
                    <a:pt x="31" y="5"/>
                  </a:cubicBezTo>
                  <a:cubicBezTo>
                    <a:pt x="23" y="9"/>
                    <a:pt x="18" y="21"/>
                    <a:pt x="0" y="17"/>
                  </a:cubicBezTo>
                  <a:cubicBezTo>
                    <a:pt x="0" y="17"/>
                    <a:pt x="6" y="30"/>
                    <a:pt x="21" y="30"/>
                  </a:cubicBezTo>
                  <a:cubicBezTo>
                    <a:pt x="31" y="30"/>
                    <a:pt x="44" y="24"/>
                    <a:pt x="46" y="21"/>
                  </a:cubicBezTo>
                  <a:cubicBezTo>
                    <a:pt x="47" y="18"/>
                    <a:pt x="50" y="11"/>
                    <a:pt x="46" y="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9350374" y="1092201"/>
              <a:ext cx="133350" cy="79375"/>
            </a:xfrm>
            <a:custGeom>
              <a:avLst/>
              <a:gdLst>
                <a:gd name="T0" fmla="*/ 4 w 50"/>
                <a:gd name="T1" fmla="*/ 5 h 30"/>
                <a:gd name="T2" fmla="*/ 19 w 50"/>
                <a:gd name="T3" fmla="*/ 5 h 30"/>
                <a:gd name="T4" fmla="*/ 50 w 50"/>
                <a:gd name="T5" fmla="*/ 17 h 30"/>
                <a:gd name="T6" fmla="*/ 29 w 50"/>
                <a:gd name="T7" fmla="*/ 30 h 30"/>
                <a:gd name="T8" fmla="*/ 4 w 50"/>
                <a:gd name="T9" fmla="*/ 21 h 30"/>
                <a:gd name="T10" fmla="*/ 4 w 50"/>
                <a:gd name="T1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0">
                  <a:moveTo>
                    <a:pt x="4" y="5"/>
                  </a:moveTo>
                  <a:cubicBezTo>
                    <a:pt x="4" y="5"/>
                    <a:pt x="12" y="0"/>
                    <a:pt x="19" y="5"/>
                  </a:cubicBezTo>
                  <a:cubicBezTo>
                    <a:pt x="27" y="9"/>
                    <a:pt x="32" y="21"/>
                    <a:pt x="50" y="17"/>
                  </a:cubicBezTo>
                  <a:cubicBezTo>
                    <a:pt x="50" y="17"/>
                    <a:pt x="44" y="30"/>
                    <a:pt x="29" y="30"/>
                  </a:cubicBezTo>
                  <a:cubicBezTo>
                    <a:pt x="19" y="30"/>
                    <a:pt x="6" y="24"/>
                    <a:pt x="4" y="21"/>
                  </a:cubicBezTo>
                  <a:cubicBezTo>
                    <a:pt x="3" y="18"/>
                    <a:pt x="0" y="11"/>
                    <a:pt x="4" y="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23"/>
            <p:cNvSpPr>
              <a:spLocks noChangeArrowheads="1"/>
            </p:cNvSpPr>
            <p:nvPr/>
          </p:nvSpPr>
          <p:spPr bwMode="auto">
            <a:xfrm>
              <a:off x="9288462" y="1249364"/>
              <a:ext cx="144463" cy="106363"/>
            </a:xfrm>
            <a:prstGeom prst="ellipse">
              <a:avLst/>
            </a:pr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24"/>
            <p:cNvSpPr>
              <a:spLocks noChangeArrowheads="1"/>
            </p:cNvSpPr>
            <p:nvPr/>
          </p:nvSpPr>
          <p:spPr bwMode="auto">
            <a:xfrm>
              <a:off x="9320212" y="1249364"/>
              <a:ext cx="112713" cy="87313"/>
            </a:xfrm>
            <a:prstGeom prst="ellipse">
              <a:avLst/>
            </a:pr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/>
            </p:cNvSpPr>
            <p:nvPr/>
          </p:nvSpPr>
          <p:spPr bwMode="auto">
            <a:xfrm>
              <a:off x="9156699" y="722314"/>
              <a:ext cx="423863" cy="428625"/>
            </a:xfrm>
            <a:custGeom>
              <a:avLst/>
              <a:gdLst>
                <a:gd name="T0" fmla="*/ 3 w 160"/>
                <a:gd name="T1" fmla="*/ 59 h 161"/>
                <a:gd name="T2" fmla="*/ 0 w 160"/>
                <a:gd name="T3" fmla="*/ 92 h 161"/>
                <a:gd name="T4" fmla="*/ 160 w 160"/>
                <a:gd name="T5" fmla="*/ 161 h 161"/>
                <a:gd name="T6" fmla="*/ 160 w 160"/>
                <a:gd name="T7" fmla="*/ 157 h 161"/>
                <a:gd name="T8" fmla="*/ 152 w 160"/>
                <a:gd name="T9" fmla="*/ 59 h 161"/>
                <a:gd name="T10" fmla="*/ 149 w 160"/>
                <a:gd name="T11" fmla="*/ 46 h 161"/>
                <a:gd name="T12" fmla="*/ 44 w 160"/>
                <a:gd name="T13" fmla="*/ 0 h 161"/>
                <a:gd name="T14" fmla="*/ 3 w 160"/>
                <a:gd name="T15" fmla="*/ 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61">
                  <a:moveTo>
                    <a:pt x="3" y="59"/>
                  </a:moveTo>
                  <a:cubicBezTo>
                    <a:pt x="2" y="70"/>
                    <a:pt x="1" y="81"/>
                    <a:pt x="0" y="92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0" y="160"/>
                    <a:pt x="160" y="159"/>
                    <a:pt x="160" y="157"/>
                  </a:cubicBezTo>
                  <a:cubicBezTo>
                    <a:pt x="157" y="124"/>
                    <a:pt x="154" y="92"/>
                    <a:pt x="152" y="59"/>
                  </a:cubicBezTo>
                  <a:cubicBezTo>
                    <a:pt x="151" y="54"/>
                    <a:pt x="150" y="50"/>
                    <a:pt x="149" y="4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2" y="11"/>
                    <a:pt x="6" y="33"/>
                    <a:pt x="3" y="59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6"/>
            <p:cNvSpPr>
              <a:spLocks/>
            </p:cNvSpPr>
            <p:nvPr/>
          </p:nvSpPr>
          <p:spPr bwMode="auto">
            <a:xfrm>
              <a:off x="9359899" y="762001"/>
              <a:ext cx="220663" cy="388938"/>
            </a:xfrm>
            <a:custGeom>
              <a:avLst/>
              <a:gdLst>
                <a:gd name="T0" fmla="*/ 0 w 83"/>
                <a:gd name="T1" fmla="*/ 111 h 146"/>
                <a:gd name="T2" fmla="*/ 83 w 83"/>
                <a:gd name="T3" fmla="*/ 146 h 146"/>
                <a:gd name="T4" fmla="*/ 83 w 83"/>
                <a:gd name="T5" fmla="*/ 142 h 146"/>
                <a:gd name="T6" fmla="*/ 75 w 83"/>
                <a:gd name="T7" fmla="*/ 44 h 146"/>
                <a:gd name="T8" fmla="*/ 72 w 83"/>
                <a:gd name="T9" fmla="*/ 31 h 146"/>
                <a:gd name="T10" fmla="*/ 0 w 83"/>
                <a:gd name="T11" fmla="*/ 0 h 146"/>
                <a:gd name="T12" fmla="*/ 0 w 83"/>
                <a:gd name="T13" fmla="*/ 1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6">
                  <a:moveTo>
                    <a:pt x="0" y="111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145"/>
                    <a:pt x="83" y="144"/>
                    <a:pt x="83" y="142"/>
                  </a:cubicBezTo>
                  <a:cubicBezTo>
                    <a:pt x="80" y="109"/>
                    <a:pt x="77" y="77"/>
                    <a:pt x="75" y="44"/>
                  </a:cubicBezTo>
                  <a:cubicBezTo>
                    <a:pt x="74" y="39"/>
                    <a:pt x="73" y="35"/>
                    <a:pt x="72" y="3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1"/>
                  </a:ln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7"/>
            <p:cNvSpPr>
              <a:spLocks/>
            </p:cNvSpPr>
            <p:nvPr/>
          </p:nvSpPr>
          <p:spPr bwMode="auto">
            <a:xfrm>
              <a:off x="9043987" y="865189"/>
              <a:ext cx="479425" cy="65088"/>
            </a:xfrm>
            <a:custGeom>
              <a:avLst/>
              <a:gdLst>
                <a:gd name="T0" fmla="*/ 180 w 180"/>
                <a:gd name="T1" fmla="*/ 12 h 24"/>
                <a:gd name="T2" fmla="*/ 163 w 180"/>
                <a:gd name="T3" fmla="*/ 21 h 24"/>
                <a:gd name="T4" fmla="*/ 12 w 180"/>
                <a:gd name="T5" fmla="*/ 24 h 24"/>
                <a:gd name="T6" fmla="*/ 0 w 180"/>
                <a:gd name="T7" fmla="*/ 12 h 24"/>
                <a:gd name="T8" fmla="*/ 28 w 180"/>
                <a:gd name="T9" fmla="*/ 0 h 24"/>
                <a:gd name="T10" fmla="*/ 168 w 180"/>
                <a:gd name="T11" fmla="*/ 0 h 24"/>
                <a:gd name="T12" fmla="*/ 180 w 180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24">
                  <a:moveTo>
                    <a:pt x="180" y="12"/>
                  </a:moveTo>
                  <a:cubicBezTo>
                    <a:pt x="180" y="19"/>
                    <a:pt x="170" y="21"/>
                    <a:pt x="163" y="2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8" y="0"/>
                    <a:pt x="2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4" y="0"/>
                    <a:pt x="180" y="5"/>
                    <a:pt x="180" y="1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8"/>
            <p:cNvSpPr>
              <a:spLocks/>
            </p:cNvSpPr>
            <p:nvPr/>
          </p:nvSpPr>
          <p:spPr bwMode="auto">
            <a:xfrm>
              <a:off x="9150349" y="623889"/>
              <a:ext cx="260350" cy="288925"/>
            </a:xfrm>
            <a:custGeom>
              <a:avLst/>
              <a:gdLst>
                <a:gd name="T0" fmla="*/ 0 w 98"/>
                <a:gd name="T1" fmla="*/ 100 h 109"/>
                <a:gd name="T2" fmla="*/ 29 w 98"/>
                <a:gd name="T3" fmla="*/ 10 h 109"/>
                <a:gd name="T4" fmla="*/ 60 w 98"/>
                <a:gd name="T5" fmla="*/ 15 h 109"/>
                <a:gd name="T6" fmla="*/ 91 w 98"/>
                <a:gd name="T7" fmla="*/ 18 h 109"/>
                <a:gd name="T8" fmla="*/ 92 w 98"/>
                <a:gd name="T9" fmla="*/ 109 h 109"/>
                <a:gd name="T10" fmla="*/ 0 w 98"/>
                <a:gd name="T11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9">
                  <a:moveTo>
                    <a:pt x="0" y="100"/>
                  </a:moveTo>
                  <a:cubicBezTo>
                    <a:pt x="0" y="100"/>
                    <a:pt x="5" y="22"/>
                    <a:pt x="29" y="10"/>
                  </a:cubicBezTo>
                  <a:cubicBezTo>
                    <a:pt x="48" y="0"/>
                    <a:pt x="51" y="11"/>
                    <a:pt x="60" y="15"/>
                  </a:cubicBezTo>
                  <a:cubicBezTo>
                    <a:pt x="69" y="18"/>
                    <a:pt x="84" y="18"/>
                    <a:pt x="91" y="18"/>
                  </a:cubicBezTo>
                  <a:cubicBezTo>
                    <a:pt x="98" y="18"/>
                    <a:pt x="96" y="108"/>
                    <a:pt x="92" y="109"/>
                  </a:cubicBezTo>
                  <a:cubicBezTo>
                    <a:pt x="88" y="109"/>
                    <a:pt x="0" y="100"/>
                    <a:pt x="0" y="10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9"/>
            <p:cNvSpPr>
              <a:spLocks/>
            </p:cNvSpPr>
            <p:nvPr/>
          </p:nvSpPr>
          <p:spPr bwMode="auto">
            <a:xfrm>
              <a:off x="9201149" y="865189"/>
              <a:ext cx="477838" cy="65088"/>
            </a:xfrm>
            <a:custGeom>
              <a:avLst/>
              <a:gdLst>
                <a:gd name="T0" fmla="*/ 0 w 180"/>
                <a:gd name="T1" fmla="*/ 12 h 24"/>
                <a:gd name="T2" fmla="*/ 17 w 180"/>
                <a:gd name="T3" fmla="*/ 21 h 24"/>
                <a:gd name="T4" fmla="*/ 168 w 180"/>
                <a:gd name="T5" fmla="*/ 24 h 24"/>
                <a:gd name="T6" fmla="*/ 180 w 180"/>
                <a:gd name="T7" fmla="*/ 12 h 24"/>
                <a:gd name="T8" fmla="*/ 152 w 180"/>
                <a:gd name="T9" fmla="*/ 0 h 24"/>
                <a:gd name="T10" fmla="*/ 12 w 180"/>
                <a:gd name="T11" fmla="*/ 0 h 24"/>
                <a:gd name="T12" fmla="*/ 0 w 180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24">
                  <a:moveTo>
                    <a:pt x="0" y="12"/>
                  </a:moveTo>
                  <a:cubicBezTo>
                    <a:pt x="0" y="19"/>
                    <a:pt x="10" y="21"/>
                    <a:pt x="17" y="21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75" y="24"/>
                    <a:pt x="180" y="19"/>
                    <a:pt x="180" y="12"/>
                  </a:cubicBezTo>
                  <a:cubicBezTo>
                    <a:pt x="180" y="5"/>
                    <a:pt x="172" y="0"/>
                    <a:pt x="1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0"/>
            <p:cNvSpPr>
              <a:spLocks/>
            </p:cNvSpPr>
            <p:nvPr/>
          </p:nvSpPr>
          <p:spPr bwMode="auto">
            <a:xfrm>
              <a:off x="9312274" y="623889"/>
              <a:ext cx="260350" cy="288925"/>
            </a:xfrm>
            <a:custGeom>
              <a:avLst/>
              <a:gdLst>
                <a:gd name="T0" fmla="*/ 98 w 98"/>
                <a:gd name="T1" fmla="*/ 100 h 109"/>
                <a:gd name="T2" fmla="*/ 69 w 98"/>
                <a:gd name="T3" fmla="*/ 10 h 109"/>
                <a:gd name="T4" fmla="*/ 38 w 98"/>
                <a:gd name="T5" fmla="*/ 15 h 109"/>
                <a:gd name="T6" fmla="*/ 7 w 98"/>
                <a:gd name="T7" fmla="*/ 18 h 109"/>
                <a:gd name="T8" fmla="*/ 5 w 98"/>
                <a:gd name="T9" fmla="*/ 109 h 109"/>
                <a:gd name="T10" fmla="*/ 98 w 98"/>
                <a:gd name="T11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9">
                  <a:moveTo>
                    <a:pt x="98" y="100"/>
                  </a:moveTo>
                  <a:cubicBezTo>
                    <a:pt x="98" y="100"/>
                    <a:pt x="93" y="22"/>
                    <a:pt x="69" y="10"/>
                  </a:cubicBezTo>
                  <a:cubicBezTo>
                    <a:pt x="50" y="0"/>
                    <a:pt x="47" y="11"/>
                    <a:pt x="38" y="15"/>
                  </a:cubicBezTo>
                  <a:cubicBezTo>
                    <a:pt x="29" y="18"/>
                    <a:pt x="14" y="18"/>
                    <a:pt x="7" y="18"/>
                  </a:cubicBezTo>
                  <a:cubicBezTo>
                    <a:pt x="0" y="18"/>
                    <a:pt x="1" y="108"/>
                    <a:pt x="5" y="109"/>
                  </a:cubicBezTo>
                  <a:cubicBezTo>
                    <a:pt x="9" y="109"/>
                    <a:pt x="98" y="100"/>
                    <a:pt x="98" y="10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1"/>
            <p:cNvSpPr>
              <a:spLocks/>
            </p:cNvSpPr>
            <p:nvPr/>
          </p:nvSpPr>
          <p:spPr bwMode="auto">
            <a:xfrm>
              <a:off x="9058274" y="873126"/>
              <a:ext cx="465138" cy="34925"/>
            </a:xfrm>
            <a:custGeom>
              <a:avLst/>
              <a:gdLst>
                <a:gd name="T0" fmla="*/ 175 w 175"/>
                <a:gd name="T1" fmla="*/ 6 h 13"/>
                <a:gd name="T2" fmla="*/ 159 w 175"/>
                <a:gd name="T3" fmla="*/ 11 h 13"/>
                <a:gd name="T4" fmla="*/ 12 w 175"/>
                <a:gd name="T5" fmla="*/ 13 h 13"/>
                <a:gd name="T6" fmla="*/ 0 w 175"/>
                <a:gd name="T7" fmla="*/ 6 h 13"/>
                <a:gd name="T8" fmla="*/ 28 w 175"/>
                <a:gd name="T9" fmla="*/ 0 h 13"/>
                <a:gd name="T10" fmla="*/ 163 w 175"/>
                <a:gd name="T11" fmla="*/ 0 h 13"/>
                <a:gd name="T12" fmla="*/ 175 w 175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3">
                  <a:moveTo>
                    <a:pt x="175" y="6"/>
                  </a:moveTo>
                  <a:cubicBezTo>
                    <a:pt x="175" y="10"/>
                    <a:pt x="165" y="11"/>
                    <a:pt x="159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" y="13"/>
                    <a:pt x="0" y="10"/>
                    <a:pt x="0" y="6"/>
                  </a:cubicBezTo>
                  <a:cubicBezTo>
                    <a:pt x="0" y="3"/>
                    <a:pt x="8" y="0"/>
                    <a:pt x="28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0" y="0"/>
                    <a:pt x="175" y="3"/>
                    <a:pt x="175" y="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32"/>
            <p:cNvSpPr>
              <a:spLocks/>
            </p:cNvSpPr>
            <p:nvPr/>
          </p:nvSpPr>
          <p:spPr bwMode="auto">
            <a:xfrm>
              <a:off x="9150349" y="623889"/>
              <a:ext cx="219075" cy="265113"/>
            </a:xfrm>
            <a:custGeom>
              <a:avLst/>
              <a:gdLst>
                <a:gd name="T0" fmla="*/ 0 w 82"/>
                <a:gd name="T1" fmla="*/ 100 h 100"/>
                <a:gd name="T2" fmla="*/ 29 w 82"/>
                <a:gd name="T3" fmla="*/ 10 h 100"/>
                <a:gd name="T4" fmla="*/ 60 w 82"/>
                <a:gd name="T5" fmla="*/ 15 h 100"/>
                <a:gd name="T6" fmla="*/ 82 w 82"/>
                <a:gd name="T7" fmla="*/ 19 h 100"/>
                <a:gd name="T8" fmla="*/ 82 w 82"/>
                <a:gd name="T9" fmla="*/ 100 h 100"/>
                <a:gd name="T10" fmla="*/ 0 w 82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0">
                  <a:moveTo>
                    <a:pt x="0" y="100"/>
                  </a:moveTo>
                  <a:cubicBezTo>
                    <a:pt x="0" y="100"/>
                    <a:pt x="5" y="22"/>
                    <a:pt x="29" y="10"/>
                  </a:cubicBezTo>
                  <a:cubicBezTo>
                    <a:pt x="48" y="0"/>
                    <a:pt x="51" y="11"/>
                    <a:pt x="60" y="15"/>
                  </a:cubicBezTo>
                  <a:cubicBezTo>
                    <a:pt x="69" y="18"/>
                    <a:pt x="74" y="19"/>
                    <a:pt x="82" y="19"/>
                  </a:cubicBezTo>
                  <a:cubicBezTo>
                    <a:pt x="82" y="100"/>
                    <a:pt x="82" y="100"/>
                    <a:pt x="82" y="100"/>
                  </a:cubicBezTo>
                  <a:cubicBezTo>
                    <a:pt x="80" y="99"/>
                    <a:pt x="0" y="100"/>
                    <a:pt x="0" y="10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931838" y="1825026"/>
            <a:ext cx="1174750" cy="1096963"/>
            <a:chOff x="2116137" y="3956051"/>
            <a:chExt cx="1174750" cy="1096963"/>
          </a:xfrm>
        </p:grpSpPr>
        <p:sp>
          <p:nvSpPr>
            <p:cNvPr id="39" name="Freeform 268"/>
            <p:cNvSpPr>
              <a:spLocks/>
            </p:cNvSpPr>
            <p:nvPr/>
          </p:nvSpPr>
          <p:spPr bwMode="auto">
            <a:xfrm>
              <a:off x="2116137" y="4532314"/>
              <a:ext cx="1174750" cy="520700"/>
            </a:xfrm>
            <a:custGeom>
              <a:avLst/>
              <a:gdLst>
                <a:gd name="T0" fmla="*/ 221 w 442"/>
                <a:gd name="T1" fmla="*/ 196 h 196"/>
                <a:gd name="T2" fmla="*/ 442 w 442"/>
                <a:gd name="T3" fmla="*/ 165 h 196"/>
                <a:gd name="T4" fmla="*/ 426 w 442"/>
                <a:gd name="T5" fmla="*/ 40 h 196"/>
                <a:gd name="T6" fmla="*/ 362 w 442"/>
                <a:gd name="T7" fmla="*/ 10 h 196"/>
                <a:gd name="T8" fmla="*/ 81 w 442"/>
                <a:gd name="T9" fmla="*/ 10 h 196"/>
                <a:gd name="T10" fmla="*/ 16 w 442"/>
                <a:gd name="T11" fmla="*/ 40 h 196"/>
                <a:gd name="T12" fmla="*/ 0 w 442"/>
                <a:gd name="T13" fmla="*/ 165 h 196"/>
                <a:gd name="T14" fmla="*/ 221 w 442"/>
                <a:gd name="T1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196">
                  <a:moveTo>
                    <a:pt x="221" y="196"/>
                  </a:moveTo>
                  <a:cubicBezTo>
                    <a:pt x="301" y="196"/>
                    <a:pt x="376" y="185"/>
                    <a:pt x="442" y="165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4" y="24"/>
                    <a:pt x="396" y="14"/>
                    <a:pt x="362" y="10"/>
                  </a:cubicBezTo>
                  <a:cubicBezTo>
                    <a:pt x="268" y="0"/>
                    <a:pt x="175" y="0"/>
                    <a:pt x="81" y="10"/>
                  </a:cubicBezTo>
                  <a:cubicBezTo>
                    <a:pt x="46" y="14"/>
                    <a:pt x="18" y="24"/>
                    <a:pt x="16" y="4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7" y="185"/>
                    <a:pt x="142" y="196"/>
                    <a:pt x="221" y="196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69"/>
            <p:cNvSpPr>
              <a:spLocks/>
            </p:cNvSpPr>
            <p:nvPr/>
          </p:nvSpPr>
          <p:spPr bwMode="auto">
            <a:xfrm>
              <a:off x="2573337" y="4537076"/>
              <a:ext cx="717550" cy="490538"/>
            </a:xfrm>
            <a:custGeom>
              <a:avLst/>
              <a:gdLst>
                <a:gd name="T0" fmla="*/ 270 w 270"/>
                <a:gd name="T1" fmla="*/ 163 h 184"/>
                <a:gd name="T2" fmla="*/ 254 w 270"/>
                <a:gd name="T3" fmla="*/ 38 h 184"/>
                <a:gd name="T4" fmla="*/ 190 w 270"/>
                <a:gd name="T5" fmla="*/ 8 h 184"/>
                <a:gd name="T6" fmla="*/ 44 w 270"/>
                <a:gd name="T7" fmla="*/ 0 h 184"/>
                <a:gd name="T8" fmla="*/ 0 w 270"/>
                <a:gd name="T9" fmla="*/ 64 h 184"/>
                <a:gd name="T10" fmla="*/ 174 w 270"/>
                <a:gd name="T11" fmla="*/ 184 h 184"/>
                <a:gd name="T12" fmla="*/ 270 w 270"/>
                <a:gd name="T13" fmla="*/ 16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184">
                  <a:moveTo>
                    <a:pt x="270" y="163"/>
                  </a:moveTo>
                  <a:cubicBezTo>
                    <a:pt x="254" y="38"/>
                    <a:pt x="254" y="38"/>
                    <a:pt x="254" y="38"/>
                  </a:cubicBezTo>
                  <a:cubicBezTo>
                    <a:pt x="252" y="22"/>
                    <a:pt x="224" y="12"/>
                    <a:pt x="190" y="8"/>
                  </a:cubicBezTo>
                  <a:cubicBezTo>
                    <a:pt x="141" y="3"/>
                    <a:pt x="92" y="0"/>
                    <a:pt x="44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74" y="184"/>
                    <a:pt x="174" y="184"/>
                    <a:pt x="174" y="184"/>
                  </a:cubicBezTo>
                  <a:cubicBezTo>
                    <a:pt x="208" y="179"/>
                    <a:pt x="240" y="172"/>
                    <a:pt x="270" y="163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0"/>
            <p:cNvSpPr>
              <a:spLocks/>
            </p:cNvSpPr>
            <p:nvPr/>
          </p:nvSpPr>
          <p:spPr bwMode="auto">
            <a:xfrm>
              <a:off x="2509837" y="4357689"/>
              <a:ext cx="368300" cy="387350"/>
            </a:xfrm>
            <a:custGeom>
              <a:avLst/>
              <a:gdLst>
                <a:gd name="T0" fmla="*/ 134 w 139"/>
                <a:gd name="T1" fmla="*/ 98 h 146"/>
                <a:gd name="T2" fmla="*/ 69 w 139"/>
                <a:gd name="T3" fmla="*/ 146 h 146"/>
                <a:gd name="T4" fmla="*/ 5 w 139"/>
                <a:gd name="T5" fmla="*/ 98 h 146"/>
                <a:gd name="T6" fmla="*/ 2 w 139"/>
                <a:gd name="T7" fmla="*/ 54 h 146"/>
                <a:gd name="T8" fmla="*/ 69 w 139"/>
                <a:gd name="T9" fmla="*/ 0 h 146"/>
                <a:gd name="T10" fmla="*/ 137 w 139"/>
                <a:gd name="T11" fmla="*/ 55 h 146"/>
                <a:gd name="T12" fmla="*/ 134 w 139"/>
                <a:gd name="T13" fmla="*/ 9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46">
                  <a:moveTo>
                    <a:pt x="134" y="98"/>
                  </a:moveTo>
                  <a:cubicBezTo>
                    <a:pt x="132" y="126"/>
                    <a:pt x="103" y="146"/>
                    <a:pt x="69" y="146"/>
                  </a:cubicBezTo>
                  <a:cubicBezTo>
                    <a:pt x="36" y="146"/>
                    <a:pt x="7" y="126"/>
                    <a:pt x="5" y="98"/>
                  </a:cubicBezTo>
                  <a:cubicBezTo>
                    <a:pt x="4" y="83"/>
                    <a:pt x="3" y="69"/>
                    <a:pt x="2" y="54"/>
                  </a:cubicBezTo>
                  <a:cubicBezTo>
                    <a:pt x="0" y="26"/>
                    <a:pt x="30" y="0"/>
                    <a:pt x="69" y="0"/>
                  </a:cubicBezTo>
                  <a:cubicBezTo>
                    <a:pt x="109" y="0"/>
                    <a:pt x="139" y="26"/>
                    <a:pt x="137" y="55"/>
                  </a:cubicBezTo>
                  <a:cubicBezTo>
                    <a:pt x="136" y="69"/>
                    <a:pt x="135" y="84"/>
                    <a:pt x="134" y="98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71"/>
            <p:cNvSpPr>
              <a:spLocks/>
            </p:cNvSpPr>
            <p:nvPr/>
          </p:nvSpPr>
          <p:spPr bwMode="auto">
            <a:xfrm>
              <a:off x="2676524" y="4365626"/>
              <a:ext cx="196850" cy="379413"/>
            </a:xfrm>
            <a:custGeom>
              <a:avLst/>
              <a:gdLst>
                <a:gd name="T0" fmla="*/ 28 w 74"/>
                <a:gd name="T1" fmla="*/ 0 h 143"/>
                <a:gd name="T2" fmla="*/ 1 w 74"/>
                <a:gd name="T3" fmla="*/ 68 h 143"/>
                <a:gd name="T4" fmla="*/ 1 w 74"/>
                <a:gd name="T5" fmla="*/ 129 h 143"/>
                <a:gd name="T6" fmla="*/ 2 w 74"/>
                <a:gd name="T7" fmla="*/ 143 h 143"/>
                <a:gd name="T8" fmla="*/ 6 w 74"/>
                <a:gd name="T9" fmla="*/ 143 h 143"/>
                <a:gd name="T10" fmla="*/ 71 w 74"/>
                <a:gd name="T11" fmla="*/ 95 h 143"/>
                <a:gd name="T12" fmla="*/ 73 w 74"/>
                <a:gd name="T13" fmla="*/ 72 h 143"/>
                <a:gd name="T14" fmla="*/ 67 w 74"/>
                <a:gd name="T15" fmla="*/ 27 h 143"/>
                <a:gd name="T16" fmla="*/ 28 w 74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43">
                  <a:moveTo>
                    <a:pt x="28" y="0"/>
                  </a:moveTo>
                  <a:cubicBezTo>
                    <a:pt x="12" y="8"/>
                    <a:pt x="0" y="36"/>
                    <a:pt x="1" y="68"/>
                  </a:cubicBezTo>
                  <a:cubicBezTo>
                    <a:pt x="1" y="89"/>
                    <a:pt x="1" y="109"/>
                    <a:pt x="1" y="129"/>
                  </a:cubicBezTo>
                  <a:cubicBezTo>
                    <a:pt x="1" y="134"/>
                    <a:pt x="1" y="139"/>
                    <a:pt x="2" y="143"/>
                  </a:cubicBezTo>
                  <a:cubicBezTo>
                    <a:pt x="3" y="143"/>
                    <a:pt x="5" y="143"/>
                    <a:pt x="6" y="143"/>
                  </a:cubicBezTo>
                  <a:cubicBezTo>
                    <a:pt x="40" y="143"/>
                    <a:pt x="69" y="123"/>
                    <a:pt x="71" y="95"/>
                  </a:cubicBezTo>
                  <a:cubicBezTo>
                    <a:pt x="72" y="87"/>
                    <a:pt x="72" y="79"/>
                    <a:pt x="73" y="72"/>
                  </a:cubicBezTo>
                  <a:cubicBezTo>
                    <a:pt x="74" y="55"/>
                    <a:pt x="72" y="40"/>
                    <a:pt x="67" y="27"/>
                  </a:cubicBezTo>
                  <a:cubicBezTo>
                    <a:pt x="60" y="15"/>
                    <a:pt x="46" y="5"/>
                    <a:pt x="28" y="0"/>
                  </a:cubicBez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2"/>
            <p:cNvSpPr>
              <a:spLocks/>
            </p:cNvSpPr>
            <p:nvPr/>
          </p:nvSpPr>
          <p:spPr bwMode="auto">
            <a:xfrm>
              <a:off x="2455862" y="3957639"/>
              <a:ext cx="476250" cy="681038"/>
            </a:xfrm>
            <a:custGeom>
              <a:avLst/>
              <a:gdLst>
                <a:gd name="T0" fmla="*/ 90 w 179"/>
                <a:gd name="T1" fmla="*/ 1 h 256"/>
                <a:gd name="T2" fmla="*/ 90 w 179"/>
                <a:gd name="T3" fmla="*/ 1 h 256"/>
                <a:gd name="T4" fmla="*/ 90 w 179"/>
                <a:gd name="T5" fmla="*/ 1 h 256"/>
                <a:gd name="T6" fmla="*/ 89 w 179"/>
                <a:gd name="T7" fmla="*/ 1 h 256"/>
                <a:gd name="T8" fmla="*/ 4 w 179"/>
                <a:gd name="T9" fmla="*/ 130 h 256"/>
                <a:gd name="T10" fmla="*/ 20 w 179"/>
                <a:gd name="T11" fmla="*/ 205 h 256"/>
                <a:gd name="T12" fmla="*/ 69 w 179"/>
                <a:gd name="T13" fmla="*/ 254 h 256"/>
                <a:gd name="T14" fmla="*/ 90 w 179"/>
                <a:gd name="T15" fmla="*/ 255 h 256"/>
                <a:gd name="T16" fmla="*/ 110 w 179"/>
                <a:gd name="T17" fmla="*/ 254 h 256"/>
                <a:gd name="T18" fmla="*/ 159 w 179"/>
                <a:gd name="T19" fmla="*/ 205 h 256"/>
                <a:gd name="T20" fmla="*/ 175 w 179"/>
                <a:gd name="T21" fmla="*/ 130 h 256"/>
                <a:gd name="T22" fmla="*/ 90 w 179"/>
                <a:gd name="T23" fmla="*/ 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256">
                  <a:moveTo>
                    <a:pt x="90" y="1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7" y="1"/>
                    <a:pt x="0" y="48"/>
                    <a:pt x="4" y="130"/>
                  </a:cubicBezTo>
                  <a:cubicBezTo>
                    <a:pt x="5" y="162"/>
                    <a:pt x="13" y="187"/>
                    <a:pt x="20" y="205"/>
                  </a:cubicBezTo>
                  <a:cubicBezTo>
                    <a:pt x="23" y="211"/>
                    <a:pt x="58" y="254"/>
                    <a:pt x="69" y="254"/>
                  </a:cubicBezTo>
                  <a:cubicBezTo>
                    <a:pt x="74" y="254"/>
                    <a:pt x="83" y="256"/>
                    <a:pt x="90" y="255"/>
                  </a:cubicBezTo>
                  <a:cubicBezTo>
                    <a:pt x="97" y="256"/>
                    <a:pt x="105" y="254"/>
                    <a:pt x="110" y="254"/>
                  </a:cubicBezTo>
                  <a:cubicBezTo>
                    <a:pt x="121" y="254"/>
                    <a:pt x="157" y="211"/>
                    <a:pt x="159" y="205"/>
                  </a:cubicBezTo>
                  <a:cubicBezTo>
                    <a:pt x="166" y="187"/>
                    <a:pt x="174" y="162"/>
                    <a:pt x="175" y="130"/>
                  </a:cubicBezTo>
                  <a:cubicBezTo>
                    <a:pt x="179" y="50"/>
                    <a:pt x="155" y="0"/>
                    <a:pt x="90" y="1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73"/>
            <p:cNvSpPr>
              <a:spLocks/>
            </p:cNvSpPr>
            <p:nvPr/>
          </p:nvSpPr>
          <p:spPr bwMode="auto">
            <a:xfrm>
              <a:off x="2455862" y="4213226"/>
              <a:ext cx="66675" cy="200025"/>
            </a:xfrm>
            <a:custGeom>
              <a:avLst/>
              <a:gdLst>
                <a:gd name="T0" fmla="*/ 25 w 25"/>
                <a:gd name="T1" fmla="*/ 57 h 75"/>
                <a:gd name="T2" fmla="*/ 15 w 25"/>
                <a:gd name="T3" fmla="*/ 74 h 75"/>
                <a:gd name="T4" fmla="*/ 3 w 25"/>
                <a:gd name="T5" fmla="*/ 60 h 75"/>
                <a:gd name="T6" fmla="*/ 1 w 25"/>
                <a:gd name="T7" fmla="*/ 18 h 75"/>
                <a:gd name="T8" fmla="*/ 11 w 25"/>
                <a:gd name="T9" fmla="*/ 1 h 75"/>
                <a:gd name="T10" fmla="*/ 23 w 25"/>
                <a:gd name="T11" fmla="*/ 15 h 75"/>
                <a:gd name="T12" fmla="*/ 25 w 25"/>
                <a:gd name="T1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5">
                  <a:moveTo>
                    <a:pt x="25" y="57"/>
                  </a:moveTo>
                  <a:cubicBezTo>
                    <a:pt x="25" y="66"/>
                    <a:pt x="20" y="73"/>
                    <a:pt x="15" y="74"/>
                  </a:cubicBezTo>
                  <a:cubicBezTo>
                    <a:pt x="9" y="75"/>
                    <a:pt x="3" y="69"/>
                    <a:pt x="3" y="60"/>
                  </a:cubicBezTo>
                  <a:cubicBezTo>
                    <a:pt x="2" y="46"/>
                    <a:pt x="1" y="32"/>
                    <a:pt x="1" y="18"/>
                  </a:cubicBezTo>
                  <a:cubicBezTo>
                    <a:pt x="0" y="10"/>
                    <a:pt x="5" y="2"/>
                    <a:pt x="11" y="1"/>
                  </a:cubicBezTo>
                  <a:cubicBezTo>
                    <a:pt x="17" y="0"/>
                    <a:pt x="23" y="6"/>
                    <a:pt x="23" y="15"/>
                  </a:cubicBezTo>
                  <a:cubicBezTo>
                    <a:pt x="24" y="29"/>
                    <a:pt x="24" y="43"/>
                    <a:pt x="25" y="57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74"/>
            <p:cNvSpPr>
              <a:spLocks/>
            </p:cNvSpPr>
            <p:nvPr/>
          </p:nvSpPr>
          <p:spPr bwMode="auto">
            <a:xfrm>
              <a:off x="2860674" y="4213226"/>
              <a:ext cx="66675" cy="200025"/>
            </a:xfrm>
            <a:custGeom>
              <a:avLst/>
              <a:gdLst>
                <a:gd name="T0" fmla="*/ 22 w 25"/>
                <a:gd name="T1" fmla="*/ 60 h 75"/>
                <a:gd name="T2" fmla="*/ 11 w 25"/>
                <a:gd name="T3" fmla="*/ 74 h 75"/>
                <a:gd name="T4" fmla="*/ 0 w 25"/>
                <a:gd name="T5" fmla="*/ 57 h 75"/>
                <a:gd name="T6" fmla="*/ 2 w 25"/>
                <a:gd name="T7" fmla="*/ 15 h 75"/>
                <a:gd name="T8" fmla="*/ 14 w 25"/>
                <a:gd name="T9" fmla="*/ 1 h 75"/>
                <a:gd name="T10" fmla="*/ 24 w 25"/>
                <a:gd name="T11" fmla="*/ 18 h 75"/>
                <a:gd name="T12" fmla="*/ 22 w 25"/>
                <a:gd name="T13" fmla="*/ 6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5">
                  <a:moveTo>
                    <a:pt x="22" y="60"/>
                  </a:moveTo>
                  <a:cubicBezTo>
                    <a:pt x="22" y="69"/>
                    <a:pt x="16" y="75"/>
                    <a:pt x="11" y="74"/>
                  </a:cubicBezTo>
                  <a:cubicBezTo>
                    <a:pt x="5" y="73"/>
                    <a:pt x="0" y="66"/>
                    <a:pt x="0" y="57"/>
                  </a:cubicBezTo>
                  <a:cubicBezTo>
                    <a:pt x="1" y="43"/>
                    <a:pt x="1" y="29"/>
                    <a:pt x="2" y="15"/>
                  </a:cubicBezTo>
                  <a:cubicBezTo>
                    <a:pt x="2" y="6"/>
                    <a:pt x="8" y="0"/>
                    <a:pt x="14" y="1"/>
                  </a:cubicBezTo>
                  <a:cubicBezTo>
                    <a:pt x="20" y="2"/>
                    <a:pt x="25" y="10"/>
                    <a:pt x="24" y="18"/>
                  </a:cubicBezTo>
                  <a:cubicBezTo>
                    <a:pt x="24" y="32"/>
                    <a:pt x="23" y="46"/>
                    <a:pt x="22" y="60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75"/>
            <p:cNvSpPr>
              <a:spLocks/>
            </p:cNvSpPr>
            <p:nvPr/>
          </p:nvSpPr>
          <p:spPr bwMode="auto">
            <a:xfrm>
              <a:off x="2490787" y="4021139"/>
              <a:ext cx="403225" cy="550863"/>
            </a:xfrm>
            <a:custGeom>
              <a:avLst/>
              <a:gdLst>
                <a:gd name="T0" fmla="*/ 145 w 152"/>
                <a:gd name="T1" fmla="*/ 91 h 207"/>
                <a:gd name="T2" fmla="*/ 148 w 152"/>
                <a:gd name="T3" fmla="*/ 18 h 207"/>
                <a:gd name="T4" fmla="*/ 85 w 152"/>
                <a:gd name="T5" fmla="*/ 1 h 207"/>
                <a:gd name="T6" fmla="*/ 76 w 152"/>
                <a:gd name="T7" fmla="*/ 3 h 207"/>
                <a:gd name="T8" fmla="*/ 66 w 152"/>
                <a:gd name="T9" fmla="*/ 1 h 207"/>
                <a:gd name="T10" fmla="*/ 3 w 152"/>
                <a:gd name="T11" fmla="*/ 18 h 207"/>
                <a:gd name="T12" fmla="*/ 6 w 152"/>
                <a:gd name="T13" fmla="*/ 91 h 207"/>
                <a:gd name="T14" fmla="*/ 12 w 152"/>
                <a:gd name="T15" fmla="*/ 171 h 207"/>
                <a:gd name="T16" fmla="*/ 74 w 152"/>
                <a:gd name="T17" fmla="*/ 207 h 207"/>
                <a:gd name="T18" fmla="*/ 76 w 152"/>
                <a:gd name="T19" fmla="*/ 207 h 207"/>
                <a:gd name="T20" fmla="*/ 77 w 152"/>
                <a:gd name="T21" fmla="*/ 207 h 207"/>
                <a:gd name="T22" fmla="*/ 139 w 152"/>
                <a:gd name="T23" fmla="*/ 171 h 207"/>
                <a:gd name="T24" fmla="*/ 145 w 152"/>
                <a:gd name="T25" fmla="*/ 9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207">
                  <a:moveTo>
                    <a:pt x="145" y="91"/>
                  </a:moveTo>
                  <a:cubicBezTo>
                    <a:pt x="143" y="53"/>
                    <a:pt x="148" y="18"/>
                    <a:pt x="148" y="18"/>
                  </a:cubicBezTo>
                  <a:cubicBezTo>
                    <a:pt x="148" y="18"/>
                    <a:pt x="113" y="0"/>
                    <a:pt x="85" y="1"/>
                  </a:cubicBezTo>
                  <a:cubicBezTo>
                    <a:pt x="82" y="1"/>
                    <a:pt x="79" y="2"/>
                    <a:pt x="76" y="3"/>
                  </a:cubicBezTo>
                  <a:cubicBezTo>
                    <a:pt x="72" y="2"/>
                    <a:pt x="69" y="1"/>
                    <a:pt x="66" y="1"/>
                  </a:cubicBezTo>
                  <a:cubicBezTo>
                    <a:pt x="38" y="0"/>
                    <a:pt x="3" y="18"/>
                    <a:pt x="3" y="18"/>
                  </a:cubicBezTo>
                  <a:cubicBezTo>
                    <a:pt x="3" y="18"/>
                    <a:pt x="8" y="53"/>
                    <a:pt x="6" y="91"/>
                  </a:cubicBezTo>
                  <a:cubicBezTo>
                    <a:pt x="5" y="128"/>
                    <a:pt x="0" y="161"/>
                    <a:pt x="12" y="171"/>
                  </a:cubicBezTo>
                  <a:cubicBezTo>
                    <a:pt x="25" y="182"/>
                    <a:pt x="46" y="206"/>
                    <a:pt x="74" y="207"/>
                  </a:cubicBezTo>
                  <a:cubicBezTo>
                    <a:pt x="75" y="207"/>
                    <a:pt x="75" y="207"/>
                    <a:pt x="76" y="207"/>
                  </a:cubicBezTo>
                  <a:cubicBezTo>
                    <a:pt x="76" y="207"/>
                    <a:pt x="77" y="207"/>
                    <a:pt x="77" y="207"/>
                  </a:cubicBezTo>
                  <a:cubicBezTo>
                    <a:pt x="105" y="206"/>
                    <a:pt x="127" y="182"/>
                    <a:pt x="139" y="171"/>
                  </a:cubicBezTo>
                  <a:cubicBezTo>
                    <a:pt x="152" y="161"/>
                    <a:pt x="147" y="128"/>
                    <a:pt x="145" y="91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76"/>
            <p:cNvSpPr>
              <a:spLocks/>
            </p:cNvSpPr>
            <p:nvPr/>
          </p:nvSpPr>
          <p:spPr bwMode="auto">
            <a:xfrm>
              <a:off x="2697162" y="4021139"/>
              <a:ext cx="215900" cy="550863"/>
            </a:xfrm>
            <a:custGeom>
              <a:avLst/>
              <a:gdLst>
                <a:gd name="T0" fmla="*/ 77 w 81"/>
                <a:gd name="T1" fmla="*/ 18 h 207"/>
                <a:gd name="T2" fmla="*/ 8 w 81"/>
                <a:gd name="T3" fmla="*/ 1 h 207"/>
                <a:gd name="T4" fmla="*/ 0 w 81"/>
                <a:gd name="T5" fmla="*/ 3 h 207"/>
                <a:gd name="T6" fmla="*/ 0 w 81"/>
                <a:gd name="T7" fmla="*/ 207 h 207"/>
                <a:gd name="T8" fmla="*/ 68 w 81"/>
                <a:gd name="T9" fmla="*/ 171 h 207"/>
                <a:gd name="T10" fmla="*/ 74 w 81"/>
                <a:gd name="T11" fmla="*/ 91 h 207"/>
                <a:gd name="T12" fmla="*/ 77 w 81"/>
                <a:gd name="T13" fmla="*/ 1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07">
                  <a:moveTo>
                    <a:pt x="77" y="18"/>
                  </a:moveTo>
                  <a:cubicBezTo>
                    <a:pt x="78" y="18"/>
                    <a:pt x="39" y="0"/>
                    <a:pt x="8" y="1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0" y="71"/>
                    <a:pt x="0" y="139"/>
                    <a:pt x="0" y="207"/>
                  </a:cubicBezTo>
                  <a:cubicBezTo>
                    <a:pt x="31" y="206"/>
                    <a:pt x="54" y="182"/>
                    <a:pt x="68" y="171"/>
                  </a:cubicBezTo>
                  <a:cubicBezTo>
                    <a:pt x="81" y="161"/>
                    <a:pt x="76" y="128"/>
                    <a:pt x="74" y="91"/>
                  </a:cubicBezTo>
                  <a:cubicBezTo>
                    <a:pt x="72" y="53"/>
                    <a:pt x="77" y="18"/>
                    <a:pt x="77" y="18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77"/>
            <p:cNvSpPr>
              <a:spLocks/>
            </p:cNvSpPr>
            <p:nvPr/>
          </p:nvSpPr>
          <p:spPr bwMode="auto">
            <a:xfrm>
              <a:off x="2428874" y="3956051"/>
              <a:ext cx="433388" cy="303213"/>
            </a:xfrm>
            <a:custGeom>
              <a:avLst/>
              <a:gdLst>
                <a:gd name="T0" fmla="*/ 18 w 163"/>
                <a:gd name="T1" fmla="*/ 114 h 114"/>
                <a:gd name="T2" fmla="*/ 5 w 163"/>
                <a:gd name="T3" fmla="*/ 26 h 114"/>
                <a:gd name="T4" fmla="*/ 97 w 163"/>
                <a:gd name="T5" fmla="*/ 1 h 114"/>
                <a:gd name="T6" fmla="*/ 151 w 163"/>
                <a:gd name="T7" fmla="*/ 10 h 114"/>
                <a:gd name="T8" fmla="*/ 104 w 163"/>
                <a:gd name="T9" fmla="*/ 61 h 114"/>
                <a:gd name="T10" fmla="*/ 108 w 163"/>
                <a:gd name="T11" fmla="*/ 48 h 114"/>
                <a:gd name="T12" fmla="*/ 94 w 163"/>
                <a:gd name="T13" fmla="*/ 59 h 114"/>
                <a:gd name="T14" fmla="*/ 37 w 163"/>
                <a:gd name="T15" fmla="*/ 45 h 114"/>
                <a:gd name="T16" fmla="*/ 37 w 163"/>
                <a:gd name="T17" fmla="*/ 77 h 114"/>
                <a:gd name="T18" fmla="*/ 26 w 163"/>
                <a:gd name="T19" fmla="*/ 92 h 114"/>
                <a:gd name="T20" fmla="*/ 23 w 163"/>
                <a:gd name="T21" fmla="*/ 113 h 114"/>
                <a:gd name="T22" fmla="*/ 18 w 163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14">
                  <a:moveTo>
                    <a:pt x="18" y="114"/>
                  </a:moveTo>
                  <a:cubicBezTo>
                    <a:pt x="18" y="114"/>
                    <a:pt x="11" y="34"/>
                    <a:pt x="5" y="26"/>
                  </a:cubicBezTo>
                  <a:cubicBezTo>
                    <a:pt x="0" y="18"/>
                    <a:pt x="74" y="2"/>
                    <a:pt x="97" y="1"/>
                  </a:cubicBezTo>
                  <a:cubicBezTo>
                    <a:pt x="118" y="0"/>
                    <a:pt x="138" y="7"/>
                    <a:pt x="151" y="10"/>
                  </a:cubicBezTo>
                  <a:cubicBezTo>
                    <a:pt x="163" y="12"/>
                    <a:pt x="103" y="60"/>
                    <a:pt x="104" y="61"/>
                  </a:cubicBezTo>
                  <a:cubicBezTo>
                    <a:pt x="105" y="56"/>
                    <a:pt x="106" y="52"/>
                    <a:pt x="108" y="48"/>
                  </a:cubicBezTo>
                  <a:cubicBezTo>
                    <a:pt x="103" y="51"/>
                    <a:pt x="98" y="55"/>
                    <a:pt x="94" y="59"/>
                  </a:cubicBezTo>
                  <a:cubicBezTo>
                    <a:pt x="75" y="54"/>
                    <a:pt x="56" y="49"/>
                    <a:pt x="37" y="45"/>
                  </a:cubicBezTo>
                  <a:cubicBezTo>
                    <a:pt x="37" y="56"/>
                    <a:pt x="37" y="66"/>
                    <a:pt x="37" y="77"/>
                  </a:cubicBezTo>
                  <a:cubicBezTo>
                    <a:pt x="33" y="82"/>
                    <a:pt x="30" y="87"/>
                    <a:pt x="26" y="92"/>
                  </a:cubicBezTo>
                  <a:cubicBezTo>
                    <a:pt x="25" y="99"/>
                    <a:pt x="24" y="106"/>
                    <a:pt x="23" y="113"/>
                  </a:cubicBezTo>
                  <a:cubicBezTo>
                    <a:pt x="22" y="113"/>
                    <a:pt x="20" y="113"/>
                    <a:pt x="18" y="11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78"/>
            <p:cNvSpPr>
              <a:spLocks/>
            </p:cNvSpPr>
            <p:nvPr/>
          </p:nvSpPr>
          <p:spPr bwMode="auto">
            <a:xfrm>
              <a:off x="2535237" y="3956051"/>
              <a:ext cx="415925" cy="303213"/>
            </a:xfrm>
            <a:custGeom>
              <a:avLst/>
              <a:gdLst>
                <a:gd name="T0" fmla="*/ 139 w 156"/>
                <a:gd name="T1" fmla="*/ 114 h 114"/>
                <a:gd name="T2" fmla="*/ 152 w 156"/>
                <a:gd name="T3" fmla="*/ 26 h 114"/>
                <a:gd name="T4" fmla="*/ 61 w 156"/>
                <a:gd name="T5" fmla="*/ 1 h 114"/>
                <a:gd name="T6" fmla="*/ 8 w 156"/>
                <a:gd name="T7" fmla="*/ 10 h 114"/>
                <a:gd name="T8" fmla="*/ 93 w 156"/>
                <a:gd name="T9" fmla="*/ 20 h 114"/>
                <a:gd name="T10" fmla="*/ 72 w 156"/>
                <a:gd name="T11" fmla="*/ 59 h 114"/>
                <a:gd name="T12" fmla="*/ 121 w 156"/>
                <a:gd name="T13" fmla="*/ 46 h 114"/>
                <a:gd name="T14" fmla="*/ 120 w 156"/>
                <a:gd name="T15" fmla="*/ 77 h 114"/>
                <a:gd name="T16" fmla="*/ 132 w 156"/>
                <a:gd name="T17" fmla="*/ 93 h 114"/>
                <a:gd name="T18" fmla="*/ 134 w 156"/>
                <a:gd name="T19" fmla="*/ 113 h 114"/>
                <a:gd name="T20" fmla="*/ 139 w 156"/>
                <a:gd name="T2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4">
                  <a:moveTo>
                    <a:pt x="139" y="114"/>
                  </a:moveTo>
                  <a:cubicBezTo>
                    <a:pt x="139" y="114"/>
                    <a:pt x="149" y="34"/>
                    <a:pt x="152" y="26"/>
                  </a:cubicBezTo>
                  <a:cubicBezTo>
                    <a:pt x="156" y="17"/>
                    <a:pt x="83" y="2"/>
                    <a:pt x="61" y="1"/>
                  </a:cubicBezTo>
                  <a:cubicBezTo>
                    <a:pt x="39" y="0"/>
                    <a:pt x="21" y="7"/>
                    <a:pt x="8" y="10"/>
                  </a:cubicBezTo>
                  <a:cubicBezTo>
                    <a:pt x="0" y="11"/>
                    <a:pt x="72" y="7"/>
                    <a:pt x="93" y="20"/>
                  </a:cubicBezTo>
                  <a:cubicBezTo>
                    <a:pt x="100" y="24"/>
                    <a:pt x="72" y="59"/>
                    <a:pt x="72" y="59"/>
                  </a:cubicBezTo>
                  <a:cubicBezTo>
                    <a:pt x="88" y="54"/>
                    <a:pt x="104" y="50"/>
                    <a:pt x="121" y="46"/>
                  </a:cubicBezTo>
                  <a:cubicBezTo>
                    <a:pt x="121" y="56"/>
                    <a:pt x="121" y="66"/>
                    <a:pt x="120" y="77"/>
                  </a:cubicBezTo>
                  <a:cubicBezTo>
                    <a:pt x="124" y="82"/>
                    <a:pt x="128" y="87"/>
                    <a:pt x="132" y="93"/>
                  </a:cubicBezTo>
                  <a:cubicBezTo>
                    <a:pt x="132" y="99"/>
                    <a:pt x="133" y="106"/>
                    <a:pt x="134" y="113"/>
                  </a:cubicBezTo>
                  <a:cubicBezTo>
                    <a:pt x="136" y="113"/>
                    <a:pt x="138" y="113"/>
                    <a:pt x="139" y="11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79"/>
            <p:cNvSpPr>
              <a:spLocks noEditPoints="1"/>
            </p:cNvSpPr>
            <p:nvPr/>
          </p:nvSpPr>
          <p:spPr bwMode="auto">
            <a:xfrm>
              <a:off x="2479674" y="4217989"/>
              <a:ext cx="193675" cy="136525"/>
            </a:xfrm>
            <a:custGeom>
              <a:avLst/>
              <a:gdLst>
                <a:gd name="T0" fmla="*/ 30 w 73"/>
                <a:gd name="T1" fmla="*/ 51 h 51"/>
                <a:gd name="T2" fmla="*/ 30 w 73"/>
                <a:gd name="T3" fmla="*/ 51 h 51"/>
                <a:gd name="T4" fmla="*/ 7 w 73"/>
                <a:gd name="T5" fmla="*/ 41 h 51"/>
                <a:gd name="T6" fmla="*/ 0 w 73"/>
                <a:gd name="T7" fmla="*/ 21 h 51"/>
                <a:gd name="T8" fmla="*/ 0 w 73"/>
                <a:gd name="T9" fmla="*/ 15 h 51"/>
                <a:gd name="T10" fmla="*/ 1 w 73"/>
                <a:gd name="T11" fmla="*/ 10 h 51"/>
                <a:gd name="T12" fmla="*/ 1 w 73"/>
                <a:gd name="T13" fmla="*/ 7 h 51"/>
                <a:gd name="T14" fmla="*/ 3 w 73"/>
                <a:gd name="T15" fmla="*/ 7 h 51"/>
                <a:gd name="T16" fmla="*/ 60 w 73"/>
                <a:gd name="T17" fmla="*/ 5 h 51"/>
                <a:gd name="T18" fmla="*/ 60 w 73"/>
                <a:gd name="T19" fmla="*/ 5 h 51"/>
                <a:gd name="T20" fmla="*/ 72 w 73"/>
                <a:gd name="T21" fmla="*/ 15 h 51"/>
                <a:gd name="T22" fmla="*/ 72 w 73"/>
                <a:gd name="T23" fmla="*/ 21 h 51"/>
                <a:gd name="T24" fmla="*/ 65 w 73"/>
                <a:gd name="T25" fmla="*/ 40 h 51"/>
                <a:gd name="T26" fmla="*/ 42 w 73"/>
                <a:gd name="T27" fmla="*/ 51 h 51"/>
                <a:gd name="T28" fmla="*/ 30 w 73"/>
                <a:gd name="T29" fmla="*/ 51 h 51"/>
                <a:gd name="T30" fmla="*/ 7 w 73"/>
                <a:gd name="T31" fmla="*/ 13 h 51"/>
                <a:gd name="T32" fmla="*/ 7 w 73"/>
                <a:gd name="T33" fmla="*/ 15 h 51"/>
                <a:gd name="T34" fmla="*/ 7 w 73"/>
                <a:gd name="T35" fmla="*/ 21 h 51"/>
                <a:gd name="T36" fmla="*/ 13 w 73"/>
                <a:gd name="T37" fmla="*/ 36 h 51"/>
                <a:gd name="T38" fmla="*/ 30 w 73"/>
                <a:gd name="T39" fmla="*/ 44 h 51"/>
                <a:gd name="T40" fmla="*/ 42 w 73"/>
                <a:gd name="T41" fmla="*/ 43 h 51"/>
                <a:gd name="T42" fmla="*/ 60 w 73"/>
                <a:gd name="T43" fmla="*/ 35 h 51"/>
                <a:gd name="T44" fmla="*/ 65 w 73"/>
                <a:gd name="T45" fmla="*/ 22 h 51"/>
                <a:gd name="T46" fmla="*/ 65 w 73"/>
                <a:gd name="T47" fmla="*/ 15 h 51"/>
                <a:gd name="T48" fmla="*/ 58 w 73"/>
                <a:gd name="T49" fmla="*/ 12 h 51"/>
                <a:gd name="T50" fmla="*/ 58 w 73"/>
                <a:gd name="T51" fmla="*/ 12 h 51"/>
                <a:gd name="T52" fmla="*/ 7 w 73"/>
                <a:gd name="T5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51">
                  <a:moveTo>
                    <a:pt x="30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21" y="51"/>
                    <a:pt x="13" y="47"/>
                    <a:pt x="7" y="41"/>
                  </a:cubicBezTo>
                  <a:cubicBezTo>
                    <a:pt x="2" y="35"/>
                    <a:pt x="0" y="28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1" y="1"/>
                    <a:pt x="41" y="0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3" y="6"/>
                    <a:pt x="72" y="9"/>
                    <a:pt x="72" y="15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3" y="28"/>
                    <a:pt x="70" y="35"/>
                    <a:pt x="65" y="40"/>
                  </a:cubicBezTo>
                  <a:cubicBezTo>
                    <a:pt x="60" y="46"/>
                    <a:pt x="51" y="50"/>
                    <a:pt x="42" y="51"/>
                  </a:cubicBezTo>
                  <a:lnTo>
                    <a:pt x="30" y="51"/>
                  </a:lnTo>
                  <a:close/>
                  <a:moveTo>
                    <a:pt x="7" y="13"/>
                  </a:moveTo>
                  <a:cubicBezTo>
                    <a:pt x="7" y="14"/>
                    <a:pt x="7" y="14"/>
                    <a:pt x="7" y="1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7"/>
                    <a:pt x="9" y="32"/>
                    <a:pt x="13" y="36"/>
                  </a:cubicBezTo>
                  <a:cubicBezTo>
                    <a:pt x="17" y="41"/>
                    <a:pt x="23" y="43"/>
                    <a:pt x="30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9" y="43"/>
                    <a:pt x="56" y="40"/>
                    <a:pt x="60" y="35"/>
                  </a:cubicBezTo>
                  <a:cubicBezTo>
                    <a:pt x="64" y="31"/>
                    <a:pt x="66" y="27"/>
                    <a:pt x="65" y="22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4"/>
                    <a:pt x="60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41" y="8"/>
                    <a:pt x="24" y="8"/>
                    <a:pt x="7" y="1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80"/>
            <p:cNvSpPr>
              <a:spLocks noEditPoints="1"/>
            </p:cNvSpPr>
            <p:nvPr/>
          </p:nvSpPr>
          <p:spPr bwMode="auto">
            <a:xfrm>
              <a:off x="2727324" y="4217989"/>
              <a:ext cx="193675" cy="136525"/>
            </a:xfrm>
            <a:custGeom>
              <a:avLst/>
              <a:gdLst>
                <a:gd name="T0" fmla="*/ 31 w 73"/>
                <a:gd name="T1" fmla="*/ 51 h 51"/>
                <a:gd name="T2" fmla="*/ 31 w 73"/>
                <a:gd name="T3" fmla="*/ 51 h 51"/>
                <a:gd name="T4" fmla="*/ 8 w 73"/>
                <a:gd name="T5" fmla="*/ 41 h 51"/>
                <a:gd name="T6" fmla="*/ 0 w 73"/>
                <a:gd name="T7" fmla="*/ 21 h 51"/>
                <a:gd name="T8" fmla="*/ 1 w 73"/>
                <a:gd name="T9" fmla="*/ 15 h 51"/>
                <a:gd name="T10" fmla="*/ 1 w 73"/>
                <a:gd name="T11" fmla="*/ 10 h 51"/>
                <a:gd name="T12" fmla="*/ 2 w 73"/>
                <a:gd name="T13" fmla="*/ 7 h 51"/>
                <a:gd name="T14" fmla="*/ 4 w 73"/>
                <a:gd name="T15" fmla="*/ 7 h 51"/>
                <a:gd name="T16" fmla="*/ 60 w 73"/>
                <a:gd name="T17" fmla="*/ 5 h 51"/>
                <a:gd name="T18" fmla="*/ 60 w 73"/>
                <a:gd name="T19" fmla="*/ 5 h 51"/>
                <a:gd name="T20" fmla="*/ 73 w 73"/>
                <a:gd name="T21" fmla="*/ 15 h 51"/>
                <a:gd name="T22" fmla="*/ 73 w 73"/>
                <a:gd name="T23" fmla="*/ 21 h 51"/>
                <a:gd name="T24" fmla="*/ 66 w 73"/>
                <a:gd name="T25" fmla="*/ 40 h 51"/>
                <a:gd name="T26" fmla="*/ 43 w 73"/>
                <a:gd name="T27" fmla="*/ 51 h 51"/>
                <a:gd name="T28" fmla="*/ 31 w 73"/>
                <a:gd name="T29" fmla="*/ 51 h 51"/>
                <a:gd name="T30" fmla="*/ 8 w 73"/>
                <a:gd name="T31" fmla="*/ 13 h 51"/>
                <a:gd name="T32" fmla="*/ 8 w 73"/>
                <a:gd name="T33" fmla="*/ 15 h 51"/>
                <a:gd name="T34" fmla="*/ 8 w 73"/>
                <a:gd name="T35" fmla="*/ 21 h 51"/>
                <a:gd name="T36" fmla="*/ 13 w 73"/>
                <a:gd name="T37" fmla="*/ 36 h 51"/>
                <a:gd name="T38" fmla="*/ 31 w 73"/>
                <a:gd name="T39" fmla="*/ 44 h 51"/>
                <a:gd name="T40" fmla="*/ 43 w 73"/>
                <a:gd name="T41" fmla="*/ 43 h 51"/>
                <a:gd name="T42" fmla="*/ 61 w 73"/>
                <a:gd name="T43" fmla="*/ 35 h 51"/>
                <a:gd name="T44" fmla="*/ 66 w 73"/>
                <a:gd name="T45" fmla="*/ 22 h 51"/>
                <a:gd name="T46" fmla="*/ 66 w 73"/>
                <a:gd name="T47" fmla="*/ 15 h 51"/>
                <a:gd name="T48" fmla="*/ 59 w 73"/>
                <a:gd name="T49" fmla="*/ 12 h 51"/>
                <a:gd name="T50" fmla="*/ 59 w 73"/>
                <a:gd name="T51" fmla="*/ 12 h 51"/>
                <a:gd name="T52" fmla="*/ 8 w 73"/>
                <a:gd name="T5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51">
                  <a:moveTo>
                    <a:pt x="31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22" y="51"/>
                    <a:pt x="14" y="47"/>
                    <a:pt x="8" y="41"/>
                  </a:cubicBezTo>
                  <a:cubicBezTo>
                    <a:pt x="3" y="35"/>
                    <a:pt x="0" y="28"/>
                    <a:pt x="0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2" y="1"/>
                    <a:pt x="42" y="0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4" y="6"/>
                    <a:pt x="73" y="9"/>
                    <a:pt x="73" y="15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8"/>
                    <a:pt x="71" y="35"/>
                    <a:pt x="66" y="40"/>
                  </a:cubicBezTo>
                  <a:cubicBezTo>
                    <a:pt x="60" y="46"/>
                    <a:pt x="52" y="50"/>
                    <a:pt x="43" y="51"/>
                  </a:cubicBezTo>
                  <a:lnTo>
                    <a:pt x="31" y="51"/>
                  </a:lnTo>
                  <a:close/>
                  <a:moveTo>
                    <a:pt x="8" y="13"/>
                  </a:moveTo>
                  <a:cubicBezTo>
                    <a:pt x="8" y="14"/>
                    <a:pt x="8" y="14"/>
                    <a:pt x="8" y="15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7"/>
                    <a:pt x="9" y="32"/>
                    <a:pt x="13" y="36"/>
                  </a:cubicBezTo>
                  <a:cubicBezTo>
                    <a:pt x="18" y="41"/>
                    <a:pt x="24" y="43"/>
                    <a:pt x="31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0" y="43"/>
                    <a:pt x="56" y="40"/>
                    <a:pt x="61" y="35"/>
                  </a:cubicBezTo>
                  <a:cubicBezTo>
                    <a:pt x="64" y="31"/>
                    <a:pt x="66" y="27"/>
                    <a:pt x="66" y="22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4"/>
                    <a:pt x="61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42" y="8"/>
                    <a:pt x="24" y="8"/>
                    <a:pt x="8" y="1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281"/>
            <p:cNvSpPr>
              <a:spLocks noChangeArrowheads="1"/>
            </p:cNvSpPr>
            <p:nvPr/>
          </p:nvSpPr>
          <p:spPr bwMode="auto">
            <a:xfrm>
              <a:off x="2657474" y="4252914"/>
              <a:ext cx="82550" cy="38100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82"/>
            <p:cNvSpPr>
              <a:spLocks/>
            </p:cNvSpPr>
            <p:nvPr/>
          </p:nvSpPr>
          <p:spPr bwMode="auto">
            <a:xfrm>
              <a:off x="2493962" y="4421189"/>
              <a:ext cx="411163" cy="204788"/>
            </a:xfrm>
            <a:custGeom>
              <a:avLst/>
              <a:gdLst>
                <a:gd name="T0" fmla="*/ 114 w 155"/>
                <a:gd name="T1" fmla="*/ 10 h 77"/>
                <a:gd name="T2" fmla="*/ 83 w 155"/>
                <a:gd name="T3" fmla="*/ 0 h 77"/>
                <a:gd name="T4" fmla="*/ 78 w 155"/>
                <a:gd name="T5" fmla="*/ 3 h 77"/>
                <a:gd name="T6" fmla="*/ 72 w 155"/>
                <a:gd name="T7" fmla="*/ 0 h 77"/>
                <a:gd name="T8" fmla="*/ 41 w 155"/>
                <a:gd name="T9" fmla="*/ 10 h 77"/>
                <a:gd name="T10" fmla="*/ 0 w 155"/>
                <a:gd name="T11" fmla="*/ 3 h 77"/>
                <a:gd name="T12" fmla="*/ 76 w 155"/>
                <a:gd name="T13" fmla="*/ 77 h 77"/>
                <a:gd name="T14" fmla="*/ 78 w 155"/>
                <a:gd name="T15" fmla="*/ 77 h 77"/>
                <a:gd name="T16" fmla="*/ 92 w 155"/>
                <a:gd name="T17" fmla="*/ 75 h 77"/>
                <a:gd name="T18" fmla="*/ 155 w 155"/>
                <a:gd name="T19" fmla="*/ 3 h 77"/>
                <a:gd name="T20" fmla="*/ 114 w 155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77">
                  <a:moveTo>
                    <a:pt x="114" y="10"/>
                  </a:moveTo>
                  <a:cubicBezTo>
                    <a:pt x="110" y="5"/>
                    <a:pt x="98" y="0"/>
                    <a:pt x="83" y="0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3"/>
                    <a:pt x="72" y="0"/>
                    <a:pt x="72" y="0"/>
                  </a:cubicBezTo>
                  <a:cubicBezTo>
                    <a:pt x="57" y="0"/>
                    <a:pt x="45" y="5"/>
                    <a:pt x="41" y="10"/>
                  </a:cubicBezTo>
                  <a:cubicBezTo>
                    <a:pt x="19" y="53"/>
                    <a:pt x="10" y="15"/>
                    <a:pt x="0" y="3"/>
                  </a:cubicBezTo>
                  <a:cubicBezTo>
                    <a:pt x="17" y="42"/>
                    <a:pt x="33" y="71"/>
                    <a:pt x="76" y="77"/>
                  </a:cubicBezTo>
                  <a:cubicBezTo>
                    <a:pt x="77" y="77"/>
                    <a:pt x="77" y="77"/>
                    <a:pt x="78" y="77"/>
                  </a:cubicBezTo>
                  <a:cubicBezTo>
                    <a:pt x="78" y="77"/>
                    <a:pt x="91" y="75"/>
                    <a:pt x="92" y="75"/>
                  </a:cubicBezTo>
                  <a:cubicBezTo>
                    <a:pt x="118" y="75"/>
                    <a:pt x="138" y="42"/>
                    <a:pt x="155" y="3"/>
                  </a:cubicBezTo>
                  <a:cubicBezTo>
                    <a:pt x="145" y="15"/>
                    <a:pt x="136" y="53"/>
                    <a:pt x="114" y="1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83"/>
            <p:cNvSpPr>
              <a:spLocks/>
            </p:cNvSpPr>
            <p:nvPr/>
          </p:nvSpPr>
          <p:spPr bwMode="auto">
            <a:xfrm>
              <a:off x="2649537" y="4471989"/>
              <a:ext cx="98425" cy="31750"/>
            </a:xfrm>
            <a:custGeom>
              <a:avLst/>
              <a:gdLst>
                <a:gd name="T0" fmla="*/ 0 w 37"/>
                <a:gd name="T1" fmla="*/ 0 h 12"/>
                <a:gd name="T2" fmla="*/ 0 w 37"/>
                <a:gd name="T3" fmla="*/ 2 h 12"/>
                <a:gd name="T4" fmla="*/ 12 w 37"/>
                <a:gd name="T5" fmla="*/ 12 h 12"/>
                <a:gd name="T6" fmla="*/ 25 w 37"/>
                <a:gd name="T7" fmla="*/ 12 h 12"/>
                <a:gd name="T8" fmla="*/ 37 w 37"/>
                <a:gd name="T9" fmla="*/ 2 h 12"/>
                <a:gd name="T10" fmla="*/ 37 w 37"/>
                <a:gd name="T11" fmla="*/ 0 h 12"/>
                <a:gd name="T12" fmla="*/ 0 w 3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8"/>
                    <a:pt x="5" y="12"/>
                    <a:pt x="1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7" y="8"/>
                    <a:pt x="37" y="2"/>
                  </a:cubicBezTo>
                  <a:cubicBezTo>
                    <a:pt x="37" y="1"/>
                    <a:pt x="37" y="0"/>
                    <a:pt x="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990310" y="3170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375625" y="3170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954102" y="3159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玩牌高手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911763" y="3770861"/>
            <a:ext cx="2373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支付优惠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每日定时提醒其领取游戏币，促进活跃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375625" y="3770861"/>
            <a:ext cx="237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重点运营对象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设置流失预警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促使其升级到中高级场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954102" y="3770861"/>
            <a:ext cx="2373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设置活动，让这部分用户消耗掉手里的游戏币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设置荣耀体系，让用户能不断从系统中体验到进步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82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4371" y="1578429"/>
            <a:ext cx="8011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自动化推送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不同的推送文案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个性化的推送时间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不同的运营方案（需要游戏配合）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依据不同玩家类型，设置不同的运营手段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对重点玩家设置流失预警（运用之前的流失预测模型）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97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2" y="1325563"/>
            <a:ext cx="9620250" cy="4648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4029" y="6487886"/>
            <a:ext cx="5138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聚类结果表放在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tempwork.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fionali_1535452296_de_tmp_table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1719943"/>
            <a:ext cx="4894943" cy="4637314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6905425" y="2045738"/>
            <a:ext cx="485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主要从系统获取游戏币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少量付费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主要玩低级场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603194" y="2050679"/>
            <a:ext cx="898525" cy="1195388"/>
            <a:chOff x="7265987" y="3940176"/>
            <a:chExt cx="898525" cy="1195388"/>
          </a:xfrm>
        </p:grpSpPr>
        <p:sp>
          <p:nvSpPr>
            <p:cNvPr id="59" name="Freeform 285"/>
            <p:cNvSpPr>
              <a:spLocks/>
            </p:cNvSpPr>
            <p:nvPr/>
          </p:nvSpPr>
          <p:spPr bwMode="auto">
            <a:xfrm>
              <a:off x="7873999" y="4173539"/>
              <a:ext cx="290513" cy="338138"/>
            </a:xfrm>
            <a:custGeom>
              <a:avLst/>
              <a:gdLst>
                <a:gd name="T0" fmla="*/ 109 w 109"/>
                <a:gd name="T1" fmla="*/ 89 h 127"/>
                <a:gd name="T2" fmla="*/ 96 w 109"/>
                <a:gd name="T3" fmla="*/ 62 h 127"/>
                <a:gd name="T4" fmla="*/ 19 w 109"/>
                <a:gd name="T5" fmla="*/ 11 h 127"/>
                <a:gd name="T6" fmla="*/ 27 w 109"/>
                <a:gd name="T7" fmla="*/ 104 h 127"/>
                <a:gd name="T8" fmla="*/ 44 w 109"/>
                <a:gd name="T9" fmla="*/ 127 h 127"/>
                <a:gd name="T10" fmla="*/ 109 w 109"/>
                <a:gd name="T11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7">
                  <a:moveTo>
                    <a:pt x="109" y="89"/>
                  </a:moveTo>
                  <a:cubicBezTo>
                    <a:pt x="106" y="80"/>
                    <a:pt x="102" y="71"/>
                    <a:pt x="96" y="62"/>
                  </a:cubicBezTo>
                  <a:cubicBezTo>
                    <a:pt x="73" y="23"/>
                    <a:pt x="38" y="0"/>
                    <a:pt x="19" y="11"/>
                  </a:cubicBezTo>
                  <a:cubicBezTo>
                    <a:pt x="0" y="23"/>
                    <a:pt x="3" y="64"/>
                    <a:pt x="27" y="104"/>
                  </a:cubicBezTo>
                  <a:cubicBezTo>
                    <a:pt x="32" y="113"/>
                    <a:pt x="38" y="120"/>
                    <a:pt x="44" y="127"/>
                  </a:cubicBezTo>
                  <a:lnTo>
                    <a:pt x="109" y="89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86"/>
            <p:cNvSpPr>
              <a:spLocks/>
            </p:cNvSpPr>
            <p:nvPr/>
          </p:nvSpPr>
          <p:spPr bwMode="auto">
            <a:xfrm>
              <a:off x="7265987" y="4173539"/>
              <a:ext cx="288925" cy="338138"/>
            </a:xfrm>
            <a:custGeom>
              <a:avLst/>
              <a:gdLst>
                <a:gd name="T0" fmla="*/ 0 w 109"/>
                <a:gd name="T1" fmla="*/ 89 h 127"/>
                <a:gd name="T2" fmla="*/ 12 w 109"/>
                <a:gd name="T3" fmla="*/ 62 h 127"/>
                <a:gd name="T4" fmla="*/ 90 w 109"/>
                <a:gd name="T5" fmla="*/ 11 h 127"/>
                <a:gd name="T6" fmla="*/ 82 w 109"/>
                <a:gd name="T7" fmla="*/ 104 h 127"/>
                <a:gd name="T8" fmla="*/ 64 w 109"/>
                <a:gd name="T9" fmla="*/ 127 h 127"/>
                <a:gd name="T10" fmla="*/ 0 w 109"/>
                <a:gd name="T11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7">
                  <a:moveTo>
                    <a:pt x="0" y="89"/>
                  </a:moveTo>
                  <a:cubicBezTo>
                    <a:pt x="3" y="80"/>
                    <a:pt x="7" y="71"/>
                    <a:pt x="12" y="62"/>
                  </a:cubicBezTo>
                  <a:cubicBezTo>
                    <a:pt x="36" y="23"/>
                    <a:pt x="70" y="0"/>
                    <a:pt x="90" y="11"/>
                  </a:cubicBezTo>
                  <a:cubicBezTo>
                    <a:pt x="109" y="23"/>
                    <a:pt x="105" y="64"/>
                    <a:pt x="82" y="104"/>
                  </a:cubicBezTo>
                  <a:cubicBezTo>
                    <a:pt x="76" y="113"/>
                    <a:pt x="70" y="120"/>
                    <a:pt x="64" y="127"/>
                  </a:cubicBezTo>
                  <a:lnTo>
                    <a:pt x="0" y="89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87"/>
            <p:cNvSpPr>
              <a:spLocks/>
            </p:cNvSpPr>
            <p:nvPr/>
          </p:nvSpPr>
          <p:spPr bwMode="auto">
            <a:xfrm>
              <a:off x="7424737" y="4181476"/>
              <a:ext cx="88900" cy="93663"/>
            </a:xfrm>
            <a:custGeom>
              <a:avLst/>
              <a:gdLst>
                <a:gd name="T0" fmla="*/ 29 w 33"/>
                <a:gd name="T1" fmla="*/ 33 h 35"/>
                <a:gd name="T2" fmla="*/ 19 w 33"/>
                <a:gd name="T3" fmla="*/ 32 h 35"/>
                <a:gd name="T4" fmla="*/ 3 w 33"/>
                <a:gd name="T5" fmla="*/ 13 h 35"/>
                <a:gd name="T6" fmla="*/ 4 w 33"/>
                <a:gd name="T7" fmla="*/ 2 h 35"/>
                <a:gd name="T8" fmla="*/ 14 w 33"/>
                <a:gd name="T9" fmla="*/ 3 h 35"/>
                <a:gd name="T10" fmla="*/ 30 w 33"/>
                <a:gd name="T11" fmla="*/ 22 h 35"/>
                <a:gd name="T12" fmla="*/ 29 w 33"/>
                <a:gd name="T13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5">
                  <a:moveTo>
                    <a:pt x="29" y="33"/>
                  </a:moveTo>
                  <a:cubicBezTo>
                    <a:pt x="26" y="35"/>
                    <a:pt x="21" y="35"/>
                    <a:pt x="19" y="3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1" y="5"/>
                    <a:pt x="4" y="2"/>
                  </a:cubicBezTo>
                  <a:cubicBezTo>
                    <a:pt x="7" y="0"/>
                    <a:pt x="11" y="0"/>
                    <a:pt x="14" y="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5"/>
                    <a:pt x="32" y="30"/>
                    <a:pt x="29" y="33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88"/>
            <p:cNvSpPr>
              <a:spLocks/>
            </p:cNvSpPr>
            <p:nvPr/>
          </p:nvSpPr>
          <p:spPr bwMode="auto">
            <a:xfrm>
              <a:off x="7916862" y="4184651"/>
              <a:ext cx="93663" cy="87313"/>
            </a:xfrm>
            <a:custGeom>
              <a:avLst/>
              <a:gdLst>
                <a:gd name="T0" fmla="*/ 2 w 35"/>
                <a:gd name="T1" fmla="*/ 29 h 33"/>
                <a:gd name="T2" fmla="*/ 3 w 35"/>
                <a:gd name="T3" fmla="*/ 19 h 33"/>
                <a:gd name="T4" fmla="*/ 22 w 35"/>
                <a:gd name="T5" fmla="*/ 3 h 33"/>
                <a:gd name="T6" fmla="*/ 32 w 35"/>
                <a:gd name="T7" fmla="*/ 4 h 33"/>
                <a:gd name="T8" fmla="*/ 31 w 35"/>
                <a:gd name="T9" fmla="*/ 14 h 33"/>
                <a:gd name="T10" fmla="*/ 12 w 35"/>
                <a:gd name="T11" fmla="*/ 30 h 33"/>
                <a:gd name="T12" fmla="*/ 2 w 35"/>
                <a:gd name="T13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" y="29"/>
                  </a:moveTo>
                  <a:cubicBezTo>
                    <a:pt x="0" y="26"/>
                    <a:pt x="0" y="22"/>
                    <a:pt x="3" y="19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0"/>
                    <a:pt x="30" y="1"/>
                    <a:pt x="32" y="4"/>
                  </a:cubicBezTo>
                  <a:cubicBezTo>
                    <a:pt x="35" y="7"/>
                    <a:pt x="35" y="11"/>
                    <a:pt x="31" y="1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33"/>
                    <a:pt x="5" y="32"/>
                    <a:pt x="2" y="29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89"/>
            <p:cNvSpPr>
              <a:spLocks/>
            </p:cNvSpPr>
            <p:nvPr/>
          </p:nvSpPr>
          <p:spPr bwMode="auto">
            <a:xfrm>
              <a:off x="7412037" y="3940176"/>
              <a:ext cx="606425" cy="584200"/>
            </a:xfrm>
            <a:custGeom>
              <a:avLst/>
              <a:gdLst>
                <a:gd name="T0" fmla="*/ 114 w 228"/>
                <a:gd name="T1" fmla="*/ 3 h 220"/>
                <a:gd name="T2" fmla="*/ 16 w 228"/>
                <a:gd name="T3" fmla="*/ 119 h 220"/>
                <a:gd name="T4" fmla="*/ 114 w 228"/>
                <a:gd name="T5" fmla="*/ 220 h 220"/>
                <a:gd name="T6" fmla="*/ 212 w 228"/>
                <a:gd name="T7" fmla="*/ 119 h 220"/>
                <a:gd name="T8" fmla="*/ 114 w 228"/>
                <a:gd name="T9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20">
                  <a:moveTo>
                    <a:pt x="114" y="3"/>
                  </a:moveTo>
                  <a:cubicBezTo>
                    <a:pt x="54" y="0"/>
                    <a:pt x="0" y="48"/>
                    <a:pt x="16" y="119"/>
                  </a:cubicBezTo>
                  <a:cubicBezTo>
                    <a:pt x="32" y="188"/>
                    <a:pt x="71" y="220"/>
                    <a:pt x="114" y="220"/>
                  </a:cubicBezTo>
                  <a:cubicBezTo>
                    <a:pt x="156" y="220"/>
                    <a:pt x="195" y="188"/>
                    <a:pt x="212" y="119"/>
                  </a:cubicBezTo>
                  <a:cubicBezTo>
                    <a:pt x="228" y="48"/>
                    <a:pt x="173" y="0"/>
                    <a:pt x="114" y="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0"/>
            <p:cNvSpPr>
              <a:spLocks/>
            </p:cNvSpPr>
            <p:nvPr/>
          </p:nvSpPr>
          <p:spPr bwMode="auto">
            <a:xfrm>
              <a:off x="7494587" y="4271964"/>
              <a:ext cx="66675" cy="146050"/>
            </a:xfrm>
            <a:custGeom>
              <a:avLst/>
              <a:gdLst>
                <a:gd name="T0" fmla="*/ 22 w 25"/>
                <a:gd name="T1" fmla="*/ 27 h 55"/>
                <a:gd name="T2" fmla="*/ 19 w 25"/>
                <a:gd name="T3" fmla="*/ 54 h 55"/>
                <a:gd name="T4" fmla="*/ 5 w 25"/>
                <a:gd name="T5" fmla="*/ 33 h 55"/>
                <a:gd name="T6" fmla="*/ 7 w 25"/>
                <a:gd name="T7" fmla="*/ 2 h 55"/>
                <a:gd name="T8" fmla="*/ 22 w 25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5">
                  <a:moveTo>
                    <a:pt x="22" y="27"/>
                  </a:moveTo>
                  <a:cubicBezTo>
                    <a:pt x="25" y="42"/>
                    <a:pt x="23" y="53"/>
                    <a:pt x="19" y="54"/>
                  </a:cubicBezTo>
                  <a:cubicBezTo>
                    <a:pt x="15" y="55"/>
                    <a:pt x="9" y="47"/>
                    <a:pt x="5" y="33"/>
                  </a:cubicBezTo>
                  <a:cubicBezTo>
                    <a:pt x="0" y="18"/>
                    <a:pt x="1" y="3"/>
                    <a:pt x="7" y="2"/>
                  </a:cubicBezTo>
                  <a:cubicBezTo>
                    <a:pt x="12" y="0"/>
                    <a:pt x="19" y="12"/>
                    <a:pt x="22" y="27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91"/>
            <p:cNvSpPr>
              <a:spLocks/>
            </p:cNvSpPr>
            <p:nvPr/>
          </p:nvSpPr>
          <p:spPr bwMode="auto">
            <a:xfrm>
              <a:off x="7869237" y="4271964"/>
              <a:ext cx="63500" cy="146050"/>
            </a:xfrm>
            <a:custGeom>
              <a:avLst/>
              <a:gdLst>
                <a:gd name="T0" fmla="*/ 3 w 24"/>
                <a:gd name="T1" fmla="*/ 27 h 55"/>
                <a:gd name="T2" fmla="*/ 6 w 24"/>
                <a:gd name="T3" fmla="*/ 54 h 55"/>
                <a:gd name="T4" fmla="*/ 20 w 24"/>
                <a:gd name="T5" fmla="*/ 33 h 55"/>
                <a:gd name="T6" fmla="*/ 18 w 24"/>
                <a:gd name="T7" fmla="*/ 2 h 55"/>
                <a:gd name="T8" fmla="*/ 3 w 24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5">
                  <a:moveTo>
                    <a:pt x="3" y="27"/>
                  </a:moveTo>
                  <a:cubicBezTo>
                    <a:pt x="0" y="42"/>
                    <a:pt x="2" y="53"/>
                    <a:pt x="6" y="54"/>
                  </a:cubicBezTo>
                  <a:cubicBezTo>
                    <a:pt x="10" y="55"/>
                    <a:pt x="15" y="47"/>
                    <a:pt x="20" y="33"/>
                  </a:cubicBezTo>
                  <a:cubicBezTo>
                    <a:pt x="24" y="18"/>
                    <a:pt x="23" y="3"/>
                    <a:pt x="18" y="2"/>
                  </a:cubicBezTo>
                  <a:cubicBezTo>
                    <a:pt x="12" y="0"/>
                    <a:pt x="5" y="12"/>
                    <a:pt x="3" y="27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92"/>
            <p:cNvSpPr>
              <a:spLocks/>
            </p:cNvSpPr>
            <p:nvPr/>
          </p:nvSpPr>
          <p:spPr bwMode="auto">
            <a:xfrm>
              <a:off x="7350124" y="4603751"/>
              <a:ext cx="735013" cy="531813"/>
            </a:xfrm>
            <a:custGeom>
              <a:avLst/>
              <a:gdLst>
                <a:gd name="T0" fmla="*/ 138 w 276"/>
                <a:gd name="T1" fmla="*/ 200 h 200"/>
                <a:gd name="T2" fmla="*/ 276 w 276"/>
                <a:gd name="T3" fmla="*/ 169 h 200"/>
                <a:gd name="T4" fmla="*/ 266 w 276"/>
                <a:gd name="T5" fmla="*/ 45 h 200"/>
                <a:gd name="T6" fmla="*/ 226 w 276"/>
                <a:gd name="T7" fmla="*/ 15 h 200"/>
                <a:gd name="T8" fmla="*/ 50 w 276"/>
                <a:gd name="T9" fmla="*/ 15 h 200"/>
                <a:gd name="T10" fmla="*/ 10 w 276"/>
                <a:gd name="T11" fmla="*/ 45 h 200"/>
                <a:gd name="T12" fmla="*/ 0 w 276"/>
                <a:gd name="T13" fmla="*/ 169 h 200"/>
                <a:gd name="T14" fmla="*/ 138 w 276"/>
                <a:gd name="T1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200">
                  <a:moveTo>
                    <a:pt x="138" y="200"/>
                  </a:moveTo>
                  <a:cubicBezTo>
                    <a:pt x="188" y="200"/>
                    <a:pt x="235" y="189"/>
                    <a:pt x="276" y="169"/>
                  </a:cubicBezTo>
                  <a:cubicBezTo>
                    <a:pt x="266" y="45"/>
                    <a:pt x="266" y="45"/>
                    <a:pt x="266" y="45"/>
                  </a:cubicBezTo>
                  <a:cubicBezTo>
                    <a:pt x="265" y="29"/>
                    <a:pt x="247" y="17"/>
                    <a:pt x="226" y="15"/>
                  </a:cubicBezTo>
                  <a:cubicBezTo>
                    <a:pt x="168" y="0"/>
                    <a:pt x="109" y="0"/>
                    <a:pt x="50" y="15"/>
                  </a:cubicBezTo>
                  <a:cubicBezTo>
                    <a:pt x="29" y="17"/>
                    <a:pt x="11" y="29"/>
                    <a:pt x="10" y="4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42" y="189"/>
                    <a:pt x="88" y="200"/>
                    <a:pt x="138" y="200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93"/>
            <p:cNvSpPr>
              <a:spLocks/>
            </p:cNvSpPr>
            <p:nvPr/>
          </p:nvSpPr>
          <p:spPr bwMode="auto">
            <a:xfrm>
              <a:off x="7539037" y="4610101"/>
              <a:ext cx="349250" cy="228600"/>
            </a:xfrm>
            <a:custGeom>
              <a:avLst/>
              <a:gdLst>
                <a:gd name="T0" fmla="*/ 131 w 131"/>
                <a:gd name="T1" fmla="*/ 8 h 86"/>
                <a:gd name="T2" fmla="*/ 0 w 131"/>
                <a:gd name="T3" fmla="*/ 9 h 86"/>
                <a:gd name="T4" fmla="*/ 66 w 131"/>
                <a:gd name="T5" fmla="*/ 86 h 86"/>
                <a:gd name="T6" fmla="*/ 131 w 131"/>
                <a:gd name="T7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86">
                  <a:moveTo>
                    <a:pt x="131" y="8"/>
                  </a:moveTo>
                  <a:cubicBezTo>
                    <a:pt x="88" y="0"/>
                    <a:pt x="44" y="0"/>
                    <a:pt x="0" y="9"/>
                  </a:cubicBezTo>
                  <a:cubicBezTo>
                    <a:pt x="1" y="38"/>
                    <a:pt x="30" y="86"/>
                    <a:pt x="66" y="86"/>
                  </a:cubicBezTo>
                  <a:cubicBezTo>
                    <a:pt x="102" y="86"/>
                    <a:pt x="131" y="37"/>
                    <a:pt x="131" y="8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94"/>
            <p:cNvSpPr>
              <a:spLocks/>
            </p:cNvSpPr>
            <p:nvPr/>
          </p:nvSpPr>
          <p:spPr bwMode="auto">
            <a:xfrm>
              <a:off x="7610474" y="4410076"/>
              <a:ext cx="204788" cy="422275"/>
            </a:xfrm>
            <a:custGeom>
              <a:avLst/>
              <a:gdLst>
                <a:gd name="T0" fmla="*/ 77 w 77"/>
                <a:gd name="T1" fmla="*/ 26 h 159"/>
                <a:gd name="T2" fmla="*/ 77 w 77"/>
                <a:gd name="T3" fmla="*/ 20 h 159"/>
                <a:gd name="T4" fmla="*/ 1 w 77"/>
                <a:gd name="T5" fmla="*/ 20 h 159"/>
                <a:gd name="T6" fmla="*/ 0 w 77"/>
                <a:gd name="T7" fmla="*/ 26 h 159"/>
                <a:gd name="T8" fmla="*/ 39 w 77"/>
                <a:gd name="T9" fmla="*/ 159 h 159"/>
                <a:gd name="T10" fmla="*/ 77 w 77"/>
                <a:gd name="T11" fmla="*/ 2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9">
                  <a:moveTo>
                    <a:pt x="77" y="26"/>
                  </a:moveTo>
                  <a:cubicBezTo>
                    <a:pt x="77" y="24"/>
                    <a:pt x="77" y="22"/>
                    <a:pt x="77" y="20"/>
                  </a:cubicBezTo>
                  <a:cubicBezTo>
                    <a:pt x="52" y="0"/>
                    <a:pt x="26" y="0"/>
                    <a:pt x="1" y="20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100"/>
                    <a:pt x="18" y="159"/>
                    <a:pt x="39" y="159"/>
                  </a:cubicBezTo>
                  <a:cubicBezTo>
                    <a:pt x="60" y="159"/>
                    <a:pt x="77" y="100"/>
                    <a:pt x="77" y="26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95"/>
            <p:cNvSpPr>
              <a:spLocks/>
            </p:cNvSpPr>
            <p:nvPr/>
          </p:nvSpPr>
          <p:spPr bwMode="auto">
            <a:xfrm>
              <a:off x="7610474" y="4418014"/>
              <a:ext cx="204788" cy="192088"/>
            </a:xfrm>
            <a:custGeom>
              <a:avLst/>
              <a:gdLst>
                <a:gd name="T0" fmla="*/ 77 w 77"/>
                <a:gd name="T1" fmla="*/ 12 h 72"/>
                <a:gd name="T2" fmla="*/ 77 w 77"/>
                <a:gd name="T3" fmla="*/ 9 h 72"/>
                <a:gd name="T4" fmla="*/ 1 w 77"/>
                <a:gd name="T5" fmla="*/ 9 h 72"/>
                <a:gd name="T6" fmla="*/ 0 w 77"/>
                <a:gd name="T7" fmla="*/ 12 h 72"/>
                <a:gd name="T8" fmla="*/ 39 w 77"/>
                <a:gd name="T9" fmla="*/ 72 h 72"/>
                <a:gd name="T10" fmla="*/ 77 w 77"/>
                <a:gd name="T11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2">
                  <a:moveTo>
                    <a:pt x="77" y="12"/>
                  </a:moveTo>
                  <a:cubicBezTo>
                    <a:pt x="77" y="11"/>
                    <a:pt x="77" y="10"/>
                    <a:pt x="77" y="9"/>
                  </a:cubicBezTo>
                  <a:cubicBezTo>
                    <a:pt x="52" y="0"/>
                    <a:pt x="26" y="0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5"/>
                    <a:pt x="18" y="72"/>
                    <a:pt x="39" y="72"/>
                  </a:cubicBezTo>
                  <a:cubicBezTo>
                    <a:pt x="60" y="72"/>
                    <a:pt x="77" y="45"/>
                    <a:pt x="77" y="12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96"/>
            <p:cNvSpPr>
              <a:spLocks/>
            </p:cNvSpPr>
            <p:nvPr/>
          </p:nvSpPr>
          <p:spPr bwMode="auto">
            <a:xfrm>
              <a:off x="7480299" y="4032251"/>
              <a:ext cx="468313" cy="515938"/>
            </a:xfrm>
            <a:custGeom>
              <a:avLst/>
              <a:gdLst>
                <a:gd name="T0" fmla="*/ 163 w 176"/>
                <a:gd name="T1" fmla="*/ 105 h 194"/>
                <a:gd name="T2" fmla="*/ 88 w 176"/>
                <a:gd name="T3" fmla="*/ 194 h 194"/>
                <a:gd name="T4" fmla="*/ 13 w 176"/>
                <a:gd name="T5" fmla="*/ 105 h 194"/>
                <a:gd name="T6" fmla="*/ 88 w 176"/>
                <a:gd name="T7" fmla="*/ 3 h 194"/>
                <a:gd name="T8" fmla="*/ 163 w 176"/>
                <a:gd name="T9" fmla="*/ 10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94">
                  <a:moveTo>
                    <a:pt x="163" y="105"/>
                  </a:moveTo>
                  <a:cubicBezTo>
                    <a:pt x="151" y="166"/>
                    <a:pt x="120" y="194"/>
                    <a:pt x="88" y="194"/>
                  </a:cubicBezTo>
                  <a:cubicBezTo>
                    <a:pt x="55" y="194"/>
                    <a:pt x="25" y="166"/>
                    <a:pt x="13" y="105"/>
                  </a:cubicBezTo>
                  <a:cubicBezTo>
                    <a:pt x="0" y="42"/>
                    <a:pt x="42" y="0"/>
                    <a:pt x="88" y="3"/>
                  </a:cubicBezTo>
                  <a:cubicBezTo>
                    <a:pt x="133" y="0"/>
                    <a:pt x="176" y="42"/>
                    <a:pt x="163" y="105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97"/>
            <p:cNvSpPr>
              <a:spLocks/>
            </p:cNvSpPr>
            <p:nvPr/>
          </p:nvSpPr>
          <p:spPr bwMode="auto">
            <a:xfrm>
              <a:off x="7723187" y="4038601"/>
              <a:ext cx="222250" cy="509588"/>
            </a:xfrm>
            <a:custGeom>
              <a:avLst/>
              <a:gdLst>
                <a:gd name="T0" fmla="*/ 0 w 84"/>
                <a:gd name="T1" fmla="*/ 1 h 192"/>
                <a:gd name="T2" fmla="*/ 0 w 84"/>
                <a:gd name="T3" fmla="*/ 192 h 192"/>
                <a:gd name="T4" fmla="*/ 72 w 84"/>
                <a:gd name="T5" fmla="*/ 103 h 192"/>
                <a:gd name="T6" fmla="*/ 0 w 84"/>
                <a:gd name="T7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92">
                  <a:moveTo>
                    <a:pt x="0" y="1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31" y="190"/>
                    <a:pt x="60" y="161"/>
                    <a:pt x="72" y="103"/>
                  </a:cubicBezTo>
                  <a:cubicBezTo>
                    <a:pt x="84" y="42"/>
                    <a:pt x="44" y="0"/>
                    <a:pt x="0" y="1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8"/>
            <p:cNvSpPr>
              <a:spLocks/>
            </p:cNvSpPr>
            <p:nvPr/>
          </p:nvSpPr>
          <p:spPr bwMode="auto">
            <a:xfrm>
              <a:off x="7507287" y="3941764"/>
              <a:ext cx="455613" cy="322263"/>
            </a:xfrm>
            <a:custGeom>
              <a:avLst/>
              <a:gdLst>
                <a:gd name="T0" fmla="*/ 86 w 171"/>
                <a:gd name="T1" fmla="*/ 5 h 121"/>
                <a:gd name="T2" fmla="*/ 167 w 171"/>
                <a:gd name="T3" fmla="*/ 99 h 121"/>
                <a:gd name="T4" fmla="*/ 169 w 171"/>
                <a:gd name="T5" fmla="*/ 118 h 121"/>
                <a:gd name="T6" fmla="*/ 140 w 171"/>
                <a:gd name="T7" fmla="*/ 108 h 121"/>
                <a:gd name="T8" fmla="*/ 126 w 171"/>
                <a:gd name="T9" fmla="*/ 63 h 121"/>
                <a:gd name="T10" fmla="*/ 99 w 171"/>
                <a:gd name="T11" fmla="*/ 109 h 121"/>
                <a:gd name="T12" fmla="*/ 106 w 171"/>
                <a:gd name="T13" fmla="*/ 83 h 121"/>
                <a:gd name="T14" fmla="*/ 79 w 171"/>
                <a:gd name="T15" fmla="*/ 111 h 121"/>
                <a:gd name="T16" fmla="*/ 10 w 171"/>
                <a:gd name="T17" fmla="*/ 120 h 121"/>
                <a:gd name="T18" fmla="*/ 0 w 171"/>
                <a:gd name="T19" fmla="*/ 91 h 121"/>
                <a:gd name="T20" fmla="*/ 86 w 171"/>
                <a:gd name="T2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1">
                  <a:moveTo>
                    <a:pt x="86" y="5"/>
                  </a:moveTo>
                  <a:cubicBezTo>
                    <a:pt x="119" y="3"/>
                    <a:pt x="150" y="38"/>
                    <a:pt x="167" y="99"/>
                  </a:cubicBezTo>
                  <a:cubicBezTo>
                    <a:pt x="166" y="102"/>
                    <a:pt x="171" y="115"/>
                    <a:pt x="169" y="118"/>
                  </a:cubicBezTo>
                  <a:cubicBezTo>
                    <a:pt x="140" y="108"/>
                    <a:pt x="140" y="108"/>
                    <a:pt x="140" y="10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13" y="105"/>
                    <a:pt x="99" y="109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92" y="105"/>
                    <a:pt x="79" y="111"/>
                  </a:cubicBezTo>
                  <a:cubicBezTo>
                    <a:pt x="56" y="121"/>
                    <a:pt x="10" y="120"/>
                    <a:pt x="10" y="120"/>
                  </a:cubicBezTo>
                  <a:cubicBezTo>
                    <a:pt x="6" y="115"/>
                    <a:pt x="3" y="97"/>
                    <a:pt x="0" y="91"/>
                  </a:cubicBezTo>
                  <a:cubicBezTo>
                    <a:pt x="20" y="32"/>
                    <a:pt x="53" y="0"/>
                    <a:pt x="86" y="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99"/>
            <p:cNvSpPr>
              <a:spLocks/>
            </p:cNvSpPr>
            <p:nvPr/>
          </p:nvSpPr>
          <p:spPr bwMode="auto">
            <a:xfrm>
              <a:off x="7723187" y="4484689"/>
              <a:ext cx="92075" cy="231775"/>
            </a:xfrm>
            <a:custGeom>
              <a:avLst/>
              <a:gdLst>
                <a:gd name="T0" fmla="*/ 35 w 35"/>
                <a:gd name="T1" fmla="*/ 4 h 87"/>
                <a:gd name="T2" fmla="*/ 0 w 35"/>
                <a:gd name="T3" fmla="*/ 6 h 87"/>
                <a:gd name="T4" fmla="*/ 0 w 35"/>
                <a:gd name="T5" fmla="*/ 30 h 87"/>
                <a:gd name="T6" fmla="*/ 0 w 35"/>
                <a:gd name="T7" fmla="*/ 77 h 87"/>
                <a:gd name="T8" fmla="*/ 0 w 35"/>
                <a:gd name="T9" fmla="*/ 87 h 87"/>
                <a:gd name="T10" fmla="*/ 35 w 35"/>
                <a:gd name="T11" fmla="*/ 38 h 87"/>
                <a:gd name="T12" fmla="*/ 35 w 35"/>
                <a:gd name="T13" fmla="*/ 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7">
                  <a:moveTo>
                    <a:pt x="35" y="4"/>
                  </a:moveTo>
                  <a:cubicBezTo>
                    <a:pt x="23" y="0"/>
                    <a:pt x="12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0" y="85"/>
                    <a:pt x="35" y="63"/>
                    <a:pt x="35" y="38"/>
                  </a:cubicBezTo>
                  <a:cubicBezTo>
                    <a:pt x="35" y="37"/>
                    <a:pt x="35" y="5"/>
                    <a:pt x="35" y="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03299" y="3588849"/>
            <a:ext cx="2238641" cy="2238641"/>
            <a:chOff x="6299200" y="1797050"/>
            <a:chExt cx="1898650" cy="1898650"/>
          </a:xfrm>
        </p:grpSpPr>
        <p:sp>
          <p:nvSpPr>
            <p:cNvPr id="80" name="Shape 580"/>
            <p:cNvSpPr/>
            <p:nvPr/>
          </p:nvSpPr>
          <p:spPr>
            <a:xfrm>
              <a:off x="6427788" y="1930400"/>
              <a:ext cx="164306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6D6D6">
                <a:alpha val="7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defTabSz="292100" eaLnBrk="1" fontAlgn="auto" hangingPunct="1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aphicFrame>
          <p:nvGraphicFramePr>
            <p:cNvPr id="81" name="Chart 58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554388"/>
                </p:ext>
              </p:extLst>
            </p:nvPr>
          </p:nvGraphicFramePr>
          <p:xfrm>
            <a:off x="6299200" y="1797050"/>
            <a:ext cx="1898650" cy="189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2" name="Shape 582"/>
            <p:cNvSpPr/>
            <p:nvPr/>
          </p:nvSpPr>
          <p:spPr>
            <a:xfrm>
              <a:off x="6648564" y="2616017"/>
              <a:ext cx="599961" cy="397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/>
              </a:pPr>
              <a:r>
                <a:rPr lang="en-US" spc="48" dirty="0" smtClean="0">
                  <a:solidFill>
                    <a:schemeClr val="bg1"/>
                  </a:solidFill>
                  <a:latin typeface="+mn-lt"/>
                  <a:ea typeface="Oswald Light"/>
                  <a:cs typeface="Oswald Light"/>
                  <a:sym typeface="Oswald Regular"/>
                </a:rPr>
                <a:t>53</a:t>
              </a:r>
              <a:r>
                <a:rPr spc="48" dirty="0" smtClean="0">
                  <a:solidFill>
                    <a:schemeClr val="bg1"/>
                  </a:solidFill>
                  <a:latin typeface="+mn-lt"/>
                  <a:ea typeface="Oswald Light"/>
                  <a:cs typeface="Oswald Light"/>
                  <a:sym typeface="Oswald Light"/>
                </a:rPr>
                <a:t>%</a:t>
              </a:r>
              <a:endParaRPr spc="48" dirty="0">
                <a:solidFill>
                  <a:schemeClr val="bg1"/>
                </a:solidFill>
                <a:latin typeface="+mn-lt"/>
                <a:ea typeface="Oswald Light"/>
                <a:cs typeface="Oswald Light"/>
                <a:sym typeface="Oswald Light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7941545" y="5903681"/>
            <a:ext cx="11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人数占比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3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有钱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3" y="1674891"/>
            <a:ext cx="4677904" cy="437282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454847" y="2045738"/>
            <a:ext cx="1108075" cy="1182688"/>
            <a:chOff x="8850312" y="623889"/>
            <a:chExt cx="1108075" cy="1182688"/>
          </a:xfrm>
        </p:grpSpPr>
        <p:sp>
          <p:nvSpPr>
            <p:cNvPr id="6" name="Freeform 116"/>
            <p:cNvSpPr>
              <a:spLocks/>
            </p:cNvSpPr>
            <p:nvPr/>
          </p:nvSpPr>
          <p:spPr bwMode="auto">
            <a:xfrm>
              <a:off x="8850312" y="1198564"/>
              <a:ext cx="1108075" cy="587375"/>
            </a:xfrm>
            <a:custGeom>
              <a:avLst/>
              <a:gdLst>
                <a:gd name="T0" fmla="*/ 0 w 698"/>
                <a:gd name="T1" fmla="*/ 207 h 370"/>
                <a:gd name="T2" fmla="*/ 74 w 698"/>
                <a:gd name="T3" fmla="*/ 48 h 370"/>
                <a:gd name="T4" fmla="*/ 347 w 698"/>
                <a:gd name="T5" fmla="*/ 0 h 370"/>
                <a:gd name="T6" fmla="*/ 603 w 698"/>
                <a:gd name="T7" fmla="*/ 45 h 370"/>
                <a:gd name="T8" fmla="*/ 698 w 698"/>
                <a:gd name="T9" fmla="*/ 165 h 370"/>
                <a:gd name="T10" fmla="*/ 616 w 698"/>
                <a:gd name="T11" fmla="*/ 258 h 370"/>
                <a:gd name="T12" fmla="*/ 365 w 698"/>
                <a:gd name="T13" fmla="*/ 370 h 370"/>
                <a:gd name="T14" fmla="*/ 35 w 698"/>
                <a:gd name="T15" fmla="*/ 276 h 370"/>
                <a:gd name="T16" fmla="*/ 0 w 698"/>
                <a:gd name="T17" fmla="*/ 20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8" h="370">
                  <a:moveTo>
                    <a:pt x="0" y="207"/>
                  </a:moveTo>
                  <a:lnTo>
                    <a:pt x="74" y="48"/>
                  </a:lnTo>
                  <a:lnTo>
                    <a:pt x="347" y="0"/>
                  </a:lnTo>
                  <a:lnTo>
                    <a:pt x="603" y="45"/>
                  </a:lnTo>
                  <a:lnTo>
                    <a:pt x="698" y="165"/>
                  </a:lnTo>
                  <a:lnTo>
                    <a:pt x="616" y="258"/>
                  </a:lnTo>
                  <a:lnTo>
                    <a:pt x="365" y="370"/>
                  </a:lnTo>
                  <a:lnTo>
                    <a:pt x="35" y="27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7"/>
            <p:cNvSpPr>
              <a:spLocks/>
            </p:cNvSpPr>
            <p:nvPr/>
          </p:nvSpPr>
          <p:spPr bwMode="auto">
            <a:xfrm>
              <a:off x="9083674" y="1192214"/>
              <a:ext cx="285750" cy="614363"/>
            </a:xfrm>
            <a:custGeom>
              <a:avLst/>
              <a:gdLst>
                <a:gd name="T0" fmla="*/ 101 w 180"/>
                <a:gd name="T1" fmla="*/ 22 h 387"/>
                <a:gd name="T2" fmla="*/ 164 w 180"/>
                <a:gd name="T3" fmla="*/ 193 h 387"/>
                <a:gd name="T4" fmla="*/ 180 w 180"/>
                <a:gd name="T5" fmla="*/ 387 h 387"/>
                <a:gd name="T6" fmla="*/ 79 w 180"/>
                <a:gd name="T7" fmla="*/ 381 h 387"/>
                <a:gd name="T8" fmla="*/ 49 w 180"/>
                <a:gd name="T9" fmla="*/ 267 h 387"/>
                <a:gd name="T10" fmla="*/ 107 w 180"/>
                <a:gd name="T11" fmla="*/ 221 h 387"/>
                <a:gd name="T12" fmla="*/ 0 w 180"/>
                <a:gd name="T13" fmla="*/ 210 h 387"/>
                <a:gd name="T14" fmla="*/ 40 w 180"/>
                <a:gd name="T15" fmla="*/ 0 h 387"/>
                <a:gd name="T16" fmla="*/ 101 w 180"/>
                <a:gd name="T1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87">
                  <a:moveTo>
                    <a:pt x="101" y="22"/>
                  </a:moveTo>
                  <a:lnTo>
                    <a:pt x="164" y="193"/>
                  </a:lnTo>
                  <a:lnTo>
                    <a:pt x="180" y="387"/>
                  </a:lnTo>
                  <a:lnTo>
                    <a:pt x="79" y="381"/>
                  </a:lnTo>
                  <a:lnTo>
                    <a:pt x="49" y="267"/>
                  </a:lnTo>
                  <a:lnTo>
                    <a:pt x="107" y="221"/>
                  </a:lnTo>
                  <a:lnTo>
                    <a:pt x="0" y="210"/>
                  </a:lnTo>
                  <a:lnTo>
                    <a:pt x="40" y="0"/>
                  </a:lnTo>
                  <a:lnTo>
                    <a:pt x="101" y="22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18"/>
            <p:cNvSpPr>
              <a:spLocks/>
            </p:cNvSpPr>
            <p:nvPr/>
          </p:nvSpPr>
          <p:spPr bwMode="auto">
            <a:xfrm>
              <a:off x="9366249" y="1192214"/>
              <a:ext cx="284163" cy="614363"/>
            </a:xfrm>
            <a:custGeom>
              <a:avLst/>
              <a:gdLst>
                <a:gd name="T0" fmla="*/ 77 w 179"/>
                <a:gd name="T1" fmla="*/ 22 h 387"/>
                <a:gd name="T2" fmla="*/ 15 w 179"/>
                <a:gd name="T3" fmla="*/ 193 h 387"/>
                <a:gd name="T4" fmla="*/ 0 w 179"/>
                <a:gd name="T5" fmla="*/ 387 h 387"/>
                <a:gd name="T6" fmla="*/ 99 w 179"/>
                <a:gd name="T7" fmla="*/ 381 h 387"/>
                <a:gd name="T8" fmla="*/ 129 w 179"/>
                <a:gd name="T9" fmla="*/ 267 h 387"/>
                <a:gd name="T10" fmla="*/ 70 w 179"/>
                <a:gd name="T11" fmla="*/ 221 h 387"/>
                <a:gd name="T12" fmla="*/ 179 w 179"/>
                <a:gd name="T13" fmla="*/ 210 h 387"/>
                <a:gd name="T14" fmla="*/ 137 w 179"/>
                <a:gd name="T15" fmla="*/ 0 h 387"/>
                <a:gd name="T16" fmla="*/ 77 w 179"/>
                <a:gd name="T1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87">
                  <a:moveTo>
                    <a:pt x="77" y="22"/>
                  </a:moveTo>
                  <a:lnTo>
                    <a:pt x="15" y="193"/>
                  </a:lnTo>
                  <a:lnTo>
                    <a:pt x="0" y="387"/>
                  </a:lnTo>
                  <a:lnTo>
                    <a:pt x="99" y="381"/>
                  </a:lnTo>
                  <a:lnTo>
                    <a:pt x="129" y="267"/>
                  </a:lnTo>
                  <a:lnTo>
                    <a:pt x="70" y="221"/>
                  </a:lnTo>
                  <a:lnTo>
                    <a:pt x="179" y="210"/>
                  </a:lnTo>
                  <a:lnTo>
                    <a:pt x="137" y="0"/>
                  </a:lnTo>
                  <a:lnTo>
                    <a:pt x="77" y="22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9"/>
            <p:cNvSpPr>
              <a:spLocks/>
            </p:cNvSpPr>
            <p:nvPr/>
          </p:nvSpPr>
          <p:spPr bwMode="auto">
            <a:xfrm>
              <a:off x="9131299" y="700089"/>
              <a:ext cx="460375" cy="633413"/>
            </a:xfrm>
            <a:custGeom>
              <a:avLst/>
              <a:gdLst>
                <a:gd name="T0" fmla="*/ 169 w 173"/>
                <a:gd name="T1" fmla="*/ 165 h 238"/>
                <a:gd name="T2" fmla="*/ 86 w 173"/>
                <a:gd name="T3" fmla="*/ 238 h 238"/>
                <a:gd name="T4" fmla="*/ 4 w 173"/>
                <a:gd name="T5" fmla="*/ 165 h 238"/>
                <a:gd name="T6" fmla="*/ 12 w 173"/>
                <a:gd name="T7" fmla="*/ 67 h 238"/>
                <a:gd name="T8" fmla="*/ 86 w 173"/>
                <a:gd name="T9" fmla="*/ 0 h 238"/>
                <a:gd name="T10" fmla="*/ 161 w 173"/>
                <a:gd name="T11" fmla="*/ 67 h 238"/>
                <a:gd name="T12" fmla="*/ 169 w 173"/>
                <a:gd name="T13" fmla="*/ 16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238">
                  <a:moveTo>
                    <a:pt x="169" y="165"/>
                  </a:moveTo>
                  <a:cubicBezTo>
                    <a:pt x="173" y="203"/>
                    <a:pt x="136" y="238"/>
                    <a:pt x="86" y="238"/>
                  </a:cubicBezTo>
                  <a:cubicBezTo>
                    <a:pt x="37" y="238"/>
                    <a:pt x="0" y="203"/>
                    <a:pt x="4" y="165"/>
                  </a:cubicBezTo>
                  <a:cubicBezTo>
                    <a:pt x="6" y="132"/>
                    <a:pt x="9" y="100"/>
                    <a:pt x="12" y="67"/>
                  </a:cubicBezTo>
                  <a:cubicBezTo>
                    <a:pt x="16" y="29"/>
                    <a:pt x="49" y="0"/>
                    <a:pt x="86" y="0"/>
                  </a:cubicBezTo>
                  <a:cubicBezTo>
                    <a:pt x="123" y="0"/>
                    <a:pt x="157" y="29"/>
                    <a:pt x="161" y="67"/>
                  </a:cubicBezTo>
                  <a:cubicBezTo>
                    <a:pt x="163" y="100"/>
                    <a:pt x="166" y="132"/>
                    <a:pt x="169" y="165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0"/>
            <p:cNvSpPr>
              <a:spLocks/>
            </p:cNvSpPr>
            <p:nvPr/>
          </p:nvSpPr>
          <p:spPr bwMode="auto">
            <a:xfrm>
              <a:off x="9359899" y="700089"/>
              <a:ext cx="231775" cy="633413"/>
            </a:xfrm>
            <a:custGeom>
              <a:avLst/>
              <a:gdLst>
                <a:gd name="T0" fmla="*/ 83 w 87"/>
                <a:gd name="T1" fmla="*/ 165 h 238"/>
                <a:gd name="T2" fmla="*/ 75 w 87"/>
                <a:gd name="T3" fmla="*/ 67 h 238"/>
                <a:gd name="T4" fmla="*/ 0 w 87"/>
                <a:gd name="T5" fmla="*/ 0 h 238"/>
                <a:gd name="T6" fmla="*/ 0 w 87"/>
                <a:gd name="T7" fmla="*/ 238 h 238"/>
                <a:gd name="T8" fmla="*/ 83 w 87"/>
                <a:gd name="T9" fmla="*/ 16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38">
                  <a:moveTo>
                    <a:pt x="83" y="165"/>
                  </a:moveTo>
                  <a:cubicBezTo>
                    <a:pt x="80" y="132"/>
                    <a:pt x="77" y="100"/>
                    <a:pt x="75" y="67"/>
                  </a:cubicBezTo>
                  <a:cubicBezTo>
                    <a:pt x="71" y="29"/>
                    <a:pt x="37" y="0"/>
                    <a:pt x="0" y="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50" y="238"/>
                    <a:pt x="87" y="203"/>
                    <a:pt x="83" y="165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1"/>
            <p:cNvSpPr>
              <a:spLocks/>
            </p:cNvSpPr>
            <p:nvPr/>
          </p:nvSpPr>
          <p:spPr bwMode="auto">
            <a:xfrm>
              <a:off x="9240837" y="1092201"/>
              <a:ext cx="133350" cy="79375"/>
            </a:xfrm>
            <a:custGeom>
              <a:avLst/>
              <a:gdLst>
                <a:gd name="T0" fmla="*/ 46 w 50"/>
                <a:gd name="T1" fmla="*/ 5 h 30"/>
                <a:gd name="T2" fmla="*/ 31 w 50"/>
                <a:gd name="T3" fmla="*/ 5 h 30"/>
                <a:gd name="T4" fmla="*/ 0 w 50"/>
                <a:gd name="T5" fmla="*/ 17 h 30"/>
                <a:gd name="T6" fmla="*/ 21 w 50"/>
                <a:gd name="T7" fmla="*/ 30 h 30"/>
                <a:gd name="T8" fmla="*/ 46 w 50"/>
                <a:gd name="T9" fmla="*/ 21 h 30"/>
                <a:gd name="T10" fmla="*/ 46 w 50"/>
                <a:gd name="T1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0">
                  <a:moveTo>
                    <a:pt x="46" y="5"/>
                  </a:moveTo>
                  <a:cubicBezTo>
                    <a:pt x="46" y="5"/>
                    <a:pt x="38" y="0"/>
                    <a:pt x="31" y="5"/>
                  </a:cubicBezTo>
                  <a:cubicBezTo>
                    <a:pt x="23" y="9"/>
                    <a:pt x="18" y="21"/>
                    <a:pt x="0" y="17"/>
                  </a:cubicBezTo>
                  <a:cubicBezTo>
                    <a:pt x="0" y="17"/>
                    <a:pt x="6" y="30"/>
                    <a:pt x="21" y="30"/>
                  </a:cubicBezTo>
                  <a:cubicBezTo>
                    <a:pt x="31" y="30"/>
                    <a:pt x="44" y="24"/>
                    <a:pt x="46" y="21"/>
                  </a:cubicBezTo>
                  <a:cubicBezTo>
                    <a:pt x="47" y="18"/>
                    <a:pt x="50" y="11"/>
                    <a:pt x="46" y="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2"/>
            <p:cNvSpPr>
              <a:spLocks/>
            </p:cNvSpPr>
            <p:nvPr/>
          </p:nvSpPr>
          <p:spPr bwMode="auto">
            <a:xfrm>
              <a:off x="9350374" y="1092201"/>
              <a:ext cx="133350" cy="79375"/>
            </a:xfrm>
            <a:custGeom>
              <a:avLst/>
              <a:gdLst>
                <a:gd name="T0" fmla="*/ 4 w 50"/>
                <a:gd name="T1" fmla="*/ 5 h 30"/>
                <a:gd name="T2" fmla="*/ 19 w 50"/>
                <a:gd name="T3" fmla="*/ 5 h 30"/>
                <a:gd name="T4" fmla="*/ 50 w 50"/>
                <a:gd name="T5" fmla="*/ 17 h 30"/>
                <a:gd name="T6" fmla="*/ 29 w 50"/>
                <a:gd name="T7" fmla="*/ 30 h 30"/>
                <a:gd name="T8" fmla="*/ 4 w 50"/>
                <a:gd name="T9" fmla="*/ 21 h 30"/>
                <a:gd name="T10" fmla="*/ 4 w 50"/>
                <a:gd name="T1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0">
                  <a:moveTo>
                    <a:pt x="4" y="5"/>
                  </a:moveTo>
                  <a:cubicBezTo>
                    <a:pt x="4" y="5"/>
                    <a:pt x="12" y="0"/>
                    <a:pt x="19" y="5"/>
                  </a:cubicBezTo>
                  <a:cubicBezTo>
                    <a:pt x="27" y="9"/>
                    <a:pt x="32" y="21"/>
                    <a:pt x="50" y="17"/>
                  </a:cubicBezTo>
                  <a:cubicBezTo>
                    <a:pt x="50" y="17"/>
                    <a:pt x="44" y="30"/>
                    <a:pt x="29" y="30"/>
                  </a:cubicBezTo>
                  <a:cubicBezTo>
                    <a:pt x="19" y="30"/>
                    <a:pt x="6" y="24"/>
                    <a:pt x="4" y="21"/>
                  </a:cubicBezTo>
                  <a:cubicBezTo>
                    <a:pt x="3" y="18"/>
                    <a:pt x="0" y="11"/>
                    <a:pt x="4" y="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23"/>
            <p:cNvSpPr>
              <a:spLocks noChangeArrowheads="1"/>
            </p:cNvSpPr>
            <p:nvPr/>
          </p:nvSpPr>
          <p:spPr bwMode="auto">
            <a:xfrm>
              <a:off x="9288462" y="1249364"/>
              <a:ext cx="144463" cy="106363"/>
            </a:xfrm>
            <a:prstGeom prst="ellipse">
              <a:avLst/>
            </a:pr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24"/>
            <p:cNvSpPr>
              <a:spLocks noChangeArrowheads="1"/>
            </p:cNvSpPr>
            <p:nvPr/>
          </p:nvSpPr>
          <p:spPr bwMode="auto">
            <a:xfrm>
              <a:off x="9320212" y="1249364"/>
              <a:ext cx="112713" cy="87313"/>
            </a:xfrm>
            <a:prstGeom prst="ellipse">
              <a:avLst/>
            </a:pr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5"/>
            <p:cNvSpPr>
              <a:spLocks/>
            </p:cNvSpPr>
            <p:nvPr/>
          </p:nvSpPr>
          <p:spPr bwMode="auto">
            <a:xfrm>
              <a:off x="9156699" y="722314"/>
              <a:ext cx="423863" cy="428625"/>
            </a:xfrm>
            <a:custGeom>
              <a:avLst/>
              <a:gdLst>
                <a:gd name="T0" fmla="*/ 3 w 160"/>
                <a:gd name="T1" fmla="*/ 59 h 161"/>
                <a:gd name="T2" fmla="*/ 0 w 160"/>
                <a:gd name="T3" fmla="*/ 92 h 161"/>
                <a:gd name="T4" fmla="*/ 160 w 160"/>
                <a:gd name="T5" fmla="*/ 161 h 161"/>
                <a:gd name="T6" fmla="*/ 160 w 160"/>
                <a:gd name="T7" fmla="*/ 157 h 161"/>
                <a:gd name="T8" fmla="*/ 152 w 160"/>
                <a:gd name="T9" fmla="*/ 59 h 161"/>
                <a:gd name="T10" fmla="*/ 149 w 160"/>
                <a:gd name="T11" fmla="*/ 46 h 161"/>
                <a:gd name="T12" fmla="*/ 44 w 160"/>
                <a:gd name="T13" fmla="*/ 0 h 161"/>
                <a:gd name="T14" fmla="*/ 3 w 160"/>
                <a:gd name="T15" fmla="*/ 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61">
                  <a:moveTo>
                    <a:pt x="3" y="59"/>
                  </a:moveTo>
                  <a:cubicBezTo>
                    <a:pt x="2" y="70"/>
                    <a:pt x="1" y="81"/>
                    <a:pt x="0" y="92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0" y="160"/>
                    <a:pt x="160" y="159"/>
                    <a:pt x="160" y="157"/>
                  </a:cubicBezTo>
                  <a:cubicBezTo>
                    <a:pt x="157" y="124"/>
                    <a:pt x="154" y="92"/>
                    <a:pt x="152" y="59"/>
                  </a:cubicBezTo>
                  <a:cubicBezTo>
                    <a:pt x="151" y="54"/>
                    <a:pt x="150" y="50"/>
                    <a:pt x="149" y="4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2" y="11"/>
                    <a:pt x="6" y="33"/>
                    <a:pt x="3" y="59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6"/>
            <p:cNvSpPr>
              <a:spLocks/>
            </p:cNvSpPr>
            <p:nvPr/>
          </p:nvSpPr>
          <p:spPr bwMode="auto">
            <a:xfrm>
              <a:off x="9359899" y="762001"/>
              <a:ext cx="220663" cy="388938"/>
            </a:xfrm>
            <a:custGeom>
              <a:avLst/>
              <a:gdLst>
                <a:gd name="T0" fmla="*/ 0 w 83"/>
                <a:gd name="T1" fmla="*/ 111 h 146"/>
                <a:gd name="T2" fmla="*/ 83 w 83"/>
                <a:gd name="T3" fmla="*/ 146 h 146"/>
                <a:gd name="T4" fmla="*/ 83 w 83"/>
                <a:gd name="T5" fmla="*/ 142 h 146"/>
                <a:gd name="T6" fmla="*/ 75 w 83"/>
                <a:gd name="T7" fmla="*/ 44 h 146"/>
                <a:gd name="T8" fmla="*/ 72 w 83"/>
                <a:gd name="T9" fmla="*/ 31 h 146"/>
                <a:gd name="T10" fmla="*/ 0 w 83"/>
                <a:gd name="T11" fmla="*/ 0 h 146"/>
                <a:gd name="T12" fmla="*/ 0 w 83"/>
                <a:gd name="T13" fmla="*/ 1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6">
                  <a:moveTo>
                    <a:pt x="0" y="111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145"/>
                    <a:pt x="83" y="144"/>
                    <a:pt x="83" y="142"/>
                  </a:cubicBezTo>
                  <a:cubicBezTo>
                    <a:pt x="80" y="109"/>
                    <a:pt x="77" y="77"/>
                    <a:pt x="75" y="44"/>
                  </a:cubicBezTo>
                  <a:cubicBezTo>
                    <a:pt x="74" y="39"/>
                    <a:pt x="73" y="35"/>
                    <a:pt x="72" y="3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1"/>
                  </a:ln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7"/>
            <p:cNvSpPr>
              <a:spLocks/>
            </p:cNvSpPr>
            <p:nvPr/>
          </p:nvSpPr>
          <p:spPr bwMode="auto">
            <a:xfrm>
              <a:off x="9043987" y="865189"/>
              <a:ext cx="479425" cy="65088"/>
            </a:xfrm>
            <a:custGeom>
              <a:avLst/>
              <a:gdLst>
                <a:gd name="T0" fmla="*/ 180 w 180"/>
                <a:gd name="T1" fmla="*/ 12 h 24"/>
                <a:gd name="T2" fmla="*/ 163 w 180"/>
                <a:gd name="T3" fmla="*/ 21 h 24"/>
                <a:gd name="T4" fmla="*/ 12 w 180"/>
                <a:gd name="T5" fmla="*/ 24 h 24"/>
                <a:gd name="T6" fmla="*/ 0 w 180"/>
                <a:gd name="T7" fmla="*/ 12 h 24"/>
                <a:gd name="T8" fmla="*/ 28 w 180"/>
                <a:gd name="T9" fmla="*/ 0 h 24"/>
                <a:gd name="T10" fmla="*/ 168 w 180"/>
                <a:gd name="T11" fmla="*/ 0 h 24"/>
                <a:gd name="T12" fmla="*/ 180 w 180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24">
                  <a:moveTo>
                    <a:pt x="180" y="12"/>
                  </a:moveTo>
                  <a:cubicBezTo>
                    <a:pt x="180" y="19"/>
                    <a:pt x="170" y="21"/>
                    <a:pt x="163" y="2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8" y="0"/>
                    <a:pt x="2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4" y="0"/>
                    <a:pt x="180" y="5"/>
                    <a:pt x="180" y="1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8"/>
            <p:cNvSpPr>
              <a:spLocks/>
            </p:cNvSpPr>
            <p:nvPr/>
          </p:nvSpPr>
          <p:spPr bwMode="auto">
            <a:xfrm>
              <a:off x="9150349" y="623889"/>
              <a:ext cx="260350" cy="288925"/>
            </a:xfrm>
            <a:custGeom>
              <a:avLst/>
              <a:gdLst>
                <a:gd name="T0" fmla="*/ 0 w 98"/>
                <a:gd name="T1" fmla="*/ 100 h 109"/>
                <a:gd name="T2" fmla="*/ 29 w 98"/>
                <a:gd name="T3" fmla="*/ 10 h 109"/>
                <a:gd name="T4" fmla="*/ 60 w 98"/>
                <a:gd name="T5" fmla="*/ 15 h 109"/>
                <a:gd name="T6" fmla="*/ 91 w 98"/>
                <a:gd name="T7" fmla="*/ 18 h 109"/>
                <a:gd name="T8" fmla="*/ 92 w 98"/>
                <a:gd name="T9" fmla="*/ 109 h 109"/>
                <a:gd name="T10" fmla="*/ 0 w 98"/>
                <a:gd name="T11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9">
                  <a:moveTo>
                    <a:pt x="0" y="100"/>
                  </a:moveTo>
                  <a:cubicBezTo>
                    <a:pt x="0" y="100"/>
                    <a:pt x="5" y="22"/>
                    <a:pt x="29" y="10"/>
                  </a:cubicBezTo>
                  <a:cubicBezTo>
                    <a:pt x="48" y="0"/>
                    <a:pt x="51" y="11"/>
                    <a:pt x="60" y="15"/>
                  </a:cubicBezTo>
                  <a:cubicBezTo>
                    <a:pt x="69" y="18"/>
                    <a:pt x="84" y="18"/>
                    <a:pt x="91" y="18"/>
                  </a:cubicBezTo>
                  <a:cubicBezTo>
                    <a:pt x="98" y="18"/>
                    <a:pt x="96" y="108"/>
                    <a:pt x="92" y="109"/>
                  </a:cubicBezTo>
                  <a:cubicBezTo>
                    <a:pt x="88" y="109"/>
                    <a:pt x="0" y="100"/>
                    <a:pt x="0" y="10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9201149" y="865189"/>
              <a:ext cx="477838" cy="65088"/>
            </a:xfrm>
            <a:custGeom>
              <a:avLst/>
              <a:gdLst>
                <a:gd name="T0" fmla="*/ 0 w 180"/>
                <a:gd name="T1" fmla="*/ 12 h 24"/>
                <a:gd name="T2" fmla="*/ 17 w 180"/>
                <a:gd name="T3" fmla="*/ 21 h 24"/>
                <a:gd name="T4" fmla="*/ 168 w 180"/>
                <a:gd name="T5" fmla="*/ 24 h 24"/>
                <a:gd name="T6" fmla="*/ 180 w 180"/>
                <a:gd name="T7" fmla="*/ 12 h 24"/>
                <a:gd name="T8" fmla="*/ 152 w 180"/>
                <a:gd name="T9" fmla="*/ 0 h 24"/>
                <a:gd name="T10" fmla="*/ 12 w 180"/>
                <a:gd name="T11" fmla="*/ 0 h 24"/>
                <a:gd name="T12" fmla="*/ 0 w 180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24">
                  <a:moveTo>
                    <a:pt x="0" y="12"/>
                  </a:moveTo>
                  <a:cubicBezTo>
                    <a:pt x="0" y="19"/>
                    <a:pt x="10" y="21"/>
                    <a:pt x="17" y="21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75" y="24"/>
                    <a:pt x="180" y="19"/>
                    <a:pt x="180" y="12"/>
                  </a:cubicBezTo>
                  <a:cubicBezTo>
                    <a:pt x="180" y="5"/>
                    <a:pt x="172" y="0"/>
                    <a:pt x="1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0"/>
            <p:cNvSpPr>
              <a:spLocks/>
            </p:cNvSpPr>
            <p:nvPr/>
          </p:nvSpPr>
          <p:spPr bwMode="auto">
            <a:xfrm>
              <a:off x="9312274" y="623889"/>
              <a:ext cx="260350" cy="288925"/>
            </a:xfrm>
            <a:custGeom>
              <a:avLst/>
              <a:gdLst>
                <a:gd name="T0" fmla="*/ 98 w 98"/>
                <a:gd name="T1" fmla="*/ 100 h 109"/>
                <a:gd name="T2" fmla="*/ 69 w 98"/>
                <a:gd name="T3" fmla="*/ 10 h 109"/>
                <a:gd name="T4" fmla="*/ 38 w 98"/>
                <a:gd name="T5" fmla="*/ 15 h 109"/>
                <a:gd name="T6" fmla="*/ 7 w 98"/>
                <a:gd name="T7" fmla="*/ 18 h 109"/>
                <a:gd name="T8" fmla="*/ 5 w 98"/>
                <a:gd name="T9" fmla="*/ 109 h 109"/>
                <a:gd name="T10" fmla="*/ 98 w 98"/>
                <a:gd name="T11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9">
                  <a:moveTo>
                    <a:pt x="98" y="100"/>
                  </a:moveTo>
                  <a:cubicBezTo>
                    <a:pt x="98" y="100"/>
                    <a:pt x="93" y="22"/>
                    <a:pt x="69" y="10"/>
                  </a:cubicBezTo>
                  <a:cubicBezTo>
                    <a:pt x="50" y="0"/>
                    <a:pt x="47" y="11"/>
                    <a:pt x="38" y="15"/>
                  </a:cubicBezTo>
                  <a:cubicBezTo>
                    <a:pt x="29" y="18"/>
                    <a:pt x="14" y="18"/>
                    <a:pt x="7" y="18"/>
                  </a:cubicBezTo>
                  <a:cubicBezTo>
                    <a:pt x="0" y="18"/>
                    <a:pt x="1" y="108"/>
                    <a:pt x="5" y="109"/>
                  </a:cubicBezTo>
                  <a:cubicBezTo>
                    <a:pt x="9" y="109"/>
                    <a:pt x="98" y="100"/>
                    <a:pt x="98" y="10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9058274" y="873126"/>
              <a:ext cx="465138" cy="34925"/>
            </a:xfrm>
            <a:custGeom>
              <a:avLst/>
              <a:gdLst>
                <a:gd name="T0" fmla="*/ 175 w 175"/>
                <a:gd name="T1" fmla="*/ 6 h 13"/>
                <a:gd name="T2" fmla="*/ 159 w 175"/>
                <a:gd name="T3" fmla="*/ 11 h 13"/>
                <a:gd name="T4" fmla="*/ 12 w 175"/>
                <a:gd name="T5" fmla="*/ 13 h 13"/>
                <a:gd name="T6" fmla="*/ 0 w 175"/>
                <a:gd name="T7" fmla="*/ 6 h 13"/>
                <a:gd name="T8" fmla="*/ 28 w 175"/>
                <a:gd name="T9" fmla="*/ 0 h 13"/>
                <a:gd name="T10" fmla="*/ 163 w 175"/>
                <a:gd name="T11" fmla="*/ 0 h 13"/>
                <a:gd name="T12" fmla="*/ 175 w 175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3">
                  <a:moveTo>
                    <a:pt x="175" y="6"/>
                  </a:moveTo>
                  <a:cubicBezTo>
                    <a:pt x="175" y="10"/>
                    <a:pt x="165" y="11"/>
                    <a:pt x="159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" y="13"/>
                    <a:pt x="0" y="10"/>
                    <a:pt x="0" y="6"/>
                  </a:cubicBezTo>
                  <a:cubicBezTo>
                    <a:pt x="0" y="3"/>
                    <a:pt x="8" y="0"/>
                    <a:pt x="28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0" y="0"/>
                    <a:pt x="175" y="3"/>
                    <a:pt x="175" y="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9150349" y="623889"/>
              <a:ext cx="219075" cy="265113"/>
            </a:xfrm>
            <a:custGeom>
              <a:avLst/>
              <a:gdLst>
                <a:gd name="T0" fmla="*/ 0 w 82"/>
                <a:gd name="T1" fmla="*/ 100 h 100"/>
                <a:gd name="T2" fmla="*/ 29 w 82"/>
                <a:gd name="T3" fmla="*/ 10 h 100"/>
                <a:gd name="T4" fmla="*/ 60 w 82"/>
                <a:gd name="T5" fmla="*/ 15 h 100"/>
                <a:gd name="T6" fmla="*/ 82 w 82"/>
                <a:gd name="T7" fmla="*/ 19 h 100"/>
                <a:gd name="T8" fmla="*/ 82 w 82"/>
                <a:gd name="T9" fmla="*/ 100 h 100"/>
                <a:gd name="T10" fmla="*/ 0 w 82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0">
                  <a:moveTo>
                    <a:pt x="0" y="100"/>
                  </a:moveTo>
                  <a:cubicBezTo>
                    <a:pt x="0" y="100"/>
                    <a:pt x="5" y="22"/>
                    <a:pt x="29" y="10"/>
                  </a:cubicBezTo>
                  <a:cubicBezTo>
                    <a:pt x="48" y="0"/>
                    <a:pt x="51" y="11"/>
                    <a:pt x="60" y="15"/>
                  </a:cubicBezTo>
                  <a:cubicBezTo>
                    <a:pt x="69" y="18"/>
                    <a:pt x="74" y="19"/>
                    <a:pt x="82" y="19"/>
                  </a:cubicBezTo>
                  <a:cubicBezTo>
                    <a:pt x="82" y="100"/>
                    <a:pt x="82" y="100"/>
                    <a:pt x="82" y="100"/>
                  </a:cubicBezTo>
                  <a:cubicBezTo>
                    <a:pt x="80" y="99"/>
                    <a:pt x="0" y="100"/>
                    <a:pt x="0" y="10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03299" y="3588849"/>
            <a:ext cx="2238641" cy="2238641"/>
            <a:chOff x="6299200" y="1797050"/>
            <a:chExt cx="1898650" cy="1898650"/>
          </a:xfrm>
        </p:grpSpPr>
        <p:sp>
          <p:nvSpPr>
            <p:cNvPr id="24" name="Shape 580"/>
            <p:cNvSpPr/>
            <p:nvPr/>
          </p:nvSpPr>
          <p:spPr>
            <a:xfrm>
              <a:off x="6427788" y="1930400"/>
              <a:ext cx="164306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6D6D6">
                <a:alpha val="7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defTabSz="292100" eaLnBrk="1" fontAlgn="auto" hangingPunct="1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aphicFrame>
          <p:nvGraphicFramePr>
            <p:cNvPr id="25" name="Chart 58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80397545"/>
                </p:ext>
              </p:extLst>
            </p:nvPr>
          </p:nvGraphicFramePr>
          <p:xfrm>
            <a:off x="6299200" y="1797050"/>
            <a:ext cx="1898650" cy="189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6" name="Shape 582"/>
            <p:cNvSpPr/>
            <p:nvPr/>
          </p:nvSpPr>
          <p:spPr>
            <a:xfrm>
              <a:off x="6648564" y="2270485"/>
              <a:ext cx="354190" cy="23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/>
              </a:pPr>
              <a:r>
                <a:rPr lang="en-US" spc="48" dirty="0" smtClean="0">
                  <a:solidFill>
                    <a:schemeClr val="bg1"/>
                  </a:solidFill>
                  <a:ea typeface="Oswald Light"/>
                  <a:cs typeface="Oswald Light"/>
                  <a:sym typeface="Oswald Regular"/>
                </a:rPr>
                <a:t>27</a:t>
              </a:r>
              <a:r>
                <a:rPr spc="48" dirty="0" smtClean="0">
                  <a:solidFill>
                    <a:schemeClr val="bg1"/>
                  </a:solidFill>
                  <a:latin typeface="+mn-lt"/>
                  <a:ea typeface="Oswald Light"/>
                  <a:cs typeface="Oswald Light"/>
                  <a:sym typeface="Oswald Light"/>
                </a:rPr>
                <a:t>%</a:t>
              </a:r>
              <a:endParaRPr spc="48" dirty="0">
                <a:solidFill>
                  <a:schemeClr val="bg1"/>
                </a:solidFill>
                <a:latin typeface="+mn-lt"/>
                <a:ea typeface="Oswald Light"/>
                <a:cs typeface="Oswald Light"/>
                <a:sym typeface="Oswald Ligh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941545" y="5903681"/>
            <a:ext cx="11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人数占比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05425" y="2045738"/>
            <a:ext cx="485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付费额最高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货币来源主要是付费和赢牌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中低级场的人数较多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95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玩牌高手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1" y="1702050"/>
            <a:ext cx="4660413" cy="436377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10761" y="2149104"/>
            <a:ext cx="1174750" cy="1096963"/>
            <a:chOff x="2116137" y="3956051"/>
            <a:chExt cx="1174750" cy="1096963"/>
          </a:xfrm>
        </p:grpSpPr>
        <p:sp>
          <p:nvSpPr>
            <p:cNvPr id="5" name="Freeform 268"/>
            <p:cNvSpPr>
              <a:spLocks/>
            </p:cNvSpPr>
            <p:nvPr/>
          </p:nvSpPr>
          <p:spPr bwMode="auto">
            <a:xfrm>
              <a:off x="2116137" y="4532314"/>
              <a:ext cx="1174750" cy="520700"/>
            </a:xfrm>
            <a:custGeom>
              <a:avLst/>
              <a:gdLst>
                <a:gd name="T0" fmla="*/ 221 w 442"/>
                <a:gd name="T1" fmla="*/ 196 h 196"/>
                <a:gd name="T2" fmla="*/ 442 w 442"/>
                <a:gd name="T3" fmla="*/ 165 h 196"/>
                <a:gd name="T4" fmla="*/ 426 w 442"/>
                <a:gd name="T5" fmla="*/ 40 h 196"/>
                <a:gd name="T6" fmla="*/ 362 w 442"/>
                <a:gd name="T7" fmla="*/ 10 h 196"/>
                <a:gd name="T8" fmla="*/ 81 w 442"/>
                <a:gd name="T9" fmla="*/ 10 h 196"/>
                <a:gd name="T10" fmla="*/ 16 w 442"/>
                <a:gd name="T11" fmla="*/ 40 h 196"/>
                <a:gd name="T12" fmla="*/ 0 w 442"/>
                <a:gd name="T13" fmla="*/ 165 h 196"/>
                <a:gd name="T14" fmla="*/ 221 w 442"/>
                <a:gd name="T1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196">
                  <a:moveTo>
                    <a:pt x="221" y="196"/>
                  </a:moveTo>
                  <a:cubicBezTo>
                    <a:pt x="301" y="196"/>
                    <a:pt x="376" y="185"/>
                    <a:pt x="442" y="165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4" y="24"/>
                    <a:pt x="396" y="14"/>
                    <a:pt x="362" y="10"/>
                  </a:cubicBezTo>
                  <a:cubicBezTo>
                    <a:pt x="268" y="0"/>
                    <a:pt x="175" y="0"/>
                    <a:pt x="81" y="10"/>
                  </a:cubicBezTo>
                  <a:cubicBezTo>
                    <a:pt x="46" y="14"/>
                    <a:pt x="18" y="24"/>
                    <a:pt x="16" y="4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7" y="185"/>
                    <a:pt x="142" y="196"/>
                    <a:pt x="221" y="196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69"/>
            <p:cNvSpPr>
              <a:spLocks/>
            </p:cNvSpPr>
            <p:nvPr/>
          </p:nvSpPr>
          <p:spPr bwMode="auto">
            <a:xfrm>
              <a:off x="2573337" y="4537076"/>
              <a:ext cx="717550" cy="490538"/>
            </a:xfrm>
            <a:custGeom>
              <a:avLst/>
              <a:gdLst>
                <a:gd name="T0" fmla="*/ 270 w 270"/>
                <a:gd name="T1" fmla="*/ 163 h 184"/>
                <a:gd name="T2" fmla="*/ 254 w 270"/>
                <a:gd name="T3" fmla="*/ 38 h 184"/>
                <a:gd name="T4" fmla="*/ 190 w 270"/>
                <a:gd name="T5" fmla="*/ 8 h 184"/>
                <a:gd name="T6" fmla="*/ 44 w 270"/>
                <a:gd name="T7" fmla="*/ 0 h 184"/>
                <a:gd name="T8" fmla="*/ 0 w 270"/>
                <a:gd name="T9" fmla="*/ 64 h 184"/>
                <a:gd name="T10" fmla="*/ 174 w 270"/>
                <a:gd name="T11" fmla="*/ 184 h 184"/>
                <a:gd name="T12" fmla="*/ 270 w 270"/>
                <a:gd name="T13" fmla="*/ 16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184">
                  <a:moveTo>
                    <a:pt x="270" y="163"/>
                  </a:moveTo>
                  <a:cubicBezTo>
                    <a:pt x="254" y="38"/>
                    <a:pt x="254" y="38"/>
                    <a:pt x="254" y="38"/>
                  </a:cubicBezTo>
                  <a:cubicBezTo>
                    <a:pt x="252" y="22"/>
                    <a:pt x="224" y="12"/>
                    <a:pt x="190" y="8"/>
                  </a:cubicBezTo>
                  <a:cubicBezTo>
                    <a:pt x="141" y="3"/>
                    <a:pt x="92" y="0"/>
                    <a:pt x="44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74" y="184"/>
                    <a:pt x="174" y="184"/>
                    <a:pt x="174" y="184"/>
                  </a:cubicBezTo>
                  <a:cubicBezTo>
                    <a:pt x="208" y="179"/>
                    <a:pt x="240" y="172"/>
                    <a:pt x="270" y="163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70"/>
            <p:cNvSpPr>
              <a:spLocks/>
            </p:cNvSpPr>
            <p:nvPr/>
          </p:nvSpPr>
          <p:spPr bwMode="auto">
            <a:xfrm>
              <a:off x="2509837" y="4357689"/>
              <a:ext cx="368300" cy="387350"/>
            </a:xfrm>
            <a:custGeom>
              <a:avLst/>
              <a:gdLst>
                <a:gd name="T0" fmla="*/ 134 w 139"/>
                <a:gd name="T1" fmla="*/ 98 h 146"/>
                <a:gd name="T2" fmla="*/ 69 w 139"/>
                <a:gd name="T3" fmla="*/ 146 h 146"/>
                <a:gd name="T4" fmla="*/ 5 w 139"/>
                <a:gd name="T5" fmla="*/ 98 h 146"/>
                <a:gd name="T6" fmla="*/ 2 w 139"/>
                <a:gd name="T7" fmla="*/ 54 h 146"/>
                <a:gd name="T8" fmla="*/ 69 w 139"/>
                <a:gd name="T9" fmla="*/ 0 h 146"/>
                <a:gd name="T10" fmla="*/ 137 w 139"/>
                <a:gd name="T11" fmla="*/ 55 h 146"/>
                <a:gd name="T12" fmla="*/ 134 w 139"/>
                <a:gd name="T13" fmla="*/ 9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46">
                  <a:moveTo>
                    <a:pt x="134" y="98"/>
                  </a:moveTo>
                  <a:cubicBezTo>
                    <a:pt x="132" y="126"/>
                    <a:pt x="103" y="146"/>
                    <a:pt x="69" y="146"/>
                  </a:cubicBezTo>
                  <a:cubicBezTo>
                    <a:pt x="36" y="146"/>
                    <a:pt x="7" y="126"/>
                    <a:pt x="5" y="98"/>
                  </a:cubicBezTo>
                  <a:cubicBezTo>
                    <a:pt x="4" y="83"/>
                    <a:pt x="3" y="69"/>
                    <a:pt x="2" y="54"/>
                  </a:cubicBezTo>
                  <a:cubicBezTo>
                    <a:pt x="0" y="26"/>
                    <a:pt x="30" y="0"/>
                    <a:pt x="69" y="0"/>
                  </a:cubicBezTo>
                  <a:cubicBezTo>
                    <a:pt x="109" y="0"/>
                    <a:pt x="139" y="26"/>
                    <a:pt x="137" y="55"/>
                  </a:cubicBezTo>
                  <a:cubicBezTo>
                    <a:pt x="136" y="69"/>
                    <a:pt x="135" y="84"/>
                    <a:pt x="134" y="98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71"/>
            <p:cNvSpPr>
              <a:spLocks/>
            </p:cNvSpPr>
            <p:nvPr/>
          </p:nvSpPr>
          <p:spPr bwMode="auto">
            <a:xfrm>
              <a:off x="2676524" y="4365626"/>
              <a:ext cx="196850" cy="379413"/>
            </a:xfrm>
            <a:custGeom>
              <a:avLst/>
              <a:gdLst>
                <a:gd name="T0" fmla="*/ 28 w 74"/>
                <a:gd name="T1" fmla="*/ 0 h 143"/>
                <a:gd name="T2" fmla="*/ 1 w 74"/>
                <a:gd name="T3" fmla="*/ 68 h 143"/>
                <a:gd name="T4" fmla="*/ 1 w 74"/>
                <a:gd name="T5" fmla="*/ 129 h 143"/>
                <a:gd name="T6" fmla="*/ 2 w 74"/>
                <a:gd name="T7" fmla="*/ 143 h 143"/>
                <a:gd name="T8" fmla="*/ 6 w 74"/>
                <a:gd name="T9" fmla="*/ 143 h 143"/>
                <a:gd name="T10" fmla="*/ 71 w 74"/>
                <a:gd name="T11" fmla="*/ 95 h 143"/>
                <a:gd name="T12" fmla="*/ 73 w 74"/>
                <a:gd name="T13" fmla="*/ 72 h 143"/>
                <a:gd name="T14" fmla="*/ 67 w 74"/>
                <a:gd name="T15" fmla="*/ 27 h 143"/>
                <a:gd name="T16" fmla="*/ 28 w 74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43">
                  <a:moveTo>
                    <a:pt x="28" y="0"/>
                  </a:moveTo>
                  <a:cubicBezTo>
                    <a:pt x="12" y="8"/>
                    <a:pt x="0" y="36"/>
                    <a:pt x="1" y="68"/>
                  </a:cubicBezTo>
                  <a:cubicBezTo>
                    <a:pt x="1" y="89"/>
                    <a:pt x="1" y="109"/>
                    <a:pt x="1" y="129"/>
                  </a:cubicBezTo>
                  <a:cubicBezTo>
                    <a:pt x="1" y="134"/>
                    <a:pt x="1" y="139"/>
                    <a:pt x="2" y="143"/>
                  </a:cubicBezTo>
                  <a:cubicBezTo>
                    <a:pt x="3" y="143"/>
                    <a:pt x="5" y="143"/>
                    <a:pt x="6" y="143"/>
                  </a:cubicBezTo>
                  <a:cubicBezTo>
                    <a:pt x="40" y="143"/>
                    <a:pt x="69" y="123"/>
                    <a:pt x="71" y="95"/>
                  </a:cubicBezTo>
                  <a:cubicBezTo>
                    <a:pt x="72" y="87"/>
                    <a:pt x="72" y="79"/>
                    <a:pt x="73" y="72"/>
                  </a:cubicBezTo>
                  <a:cubicBezTo>
                    <a:pt x="74" y="55"/>
                    <a:pt x="72" y="40"/>
                    <a:pt x="67" y="27"/>
                  </a:cubicBezTo>
                  <a:cubicBezTo>
                    <a:pt x="60" y="15"/>
                    <a:pt x="46" y="5"/>
                    <a:pt x="28" y="0"/>
                  </a:cubicBez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72"/>
            <p:cNvSpPr>
              <a:spLocks/>
            </p:cNvSpPr>
            <p:nvPr/>
          </p:nvSpPr>
          <p:spPr bwMode="auto">
            <a:xfrm>
              <a:off x="2455862" y="3957639"/>
              <a:ext cx="476250" cy="681038"/>
            </a:xfrm>
            <a:custGeom>
              <a:avLst/>
              <a:gdLst>
                <a:gd name="T0" fmla="*/ 90 w 179"/>
                <a:gd name="T1" fmla="*/ 1 h 256"/>
                <a:gd name="T2" fmla="*/ 90 w 179"/>
                <a:gd name="T3" fmla="*/ 1 h 256"/>
                <a:gd name="T4" fmla="*/ 90 w 179"/>
                <a:gd name="T5" fmla="*/ 1 h 256"/>
                <a:gd name="T6" fmla="*/ 89 w 179"/>
                <a:gd name="T7" fmla="*/ 1 h 256"/>
                <a:gd name="T8" fmla="*/ 4 w 179"/>
                <a:gd name="T9" fmla="*/ 130 h 256"/>
                <a:gd name="T10" fmla="*/ 20 w 179"/>
                <a:gd name="T11" fmla="*/ 205 h 256"/>
                <a:gd name="T12" fmla="*/ 69 w 179"/>
                <a:gd name="T13" fmla="*/ 254 h 256"/>
                <a:gd name="T14" fmla="*/ 90 w 179"/>
                <a:gd name="T15" fmla="*/ 255 h 256"/>
                <a:gd name="T16" fmla="*/ 110 w 179"/>
                <a:gd name="T17" fmla="*/ 254 h 256"/>
                <a:gd name="T18" fmla="*/ 159 w 179"/>
                <a:gd name="T19" fmla="*/ 205 h 256"/>
                <a:gd name="T20" fmla="*/ 175 w 179"/>
                <a:gd name="T21" fmla="*/ 130 h 256"/>
                <a:gd name="T22" fmla="*/ 90 w 179"/>
                <a:gd name="T23" fmla="*/ 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256">
                  <a:moveTo>
                    <a:pt x="90" y="1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7" y="1"/>
                    <a:pt x="0" y="48"/>
                    <a:pt x="4" y="130"/>
                  </a:cubicBezTo>
                  <a:cubicBezTo>
                    <a:pt x="5" y="162"/>
                    <a:pt x="13" y="187"/>
                    <a:pt x="20" y="205"/>
                  </a:cubicBezTo>
                  <a:cubicBezTo>
                    <a:pt x="23" y="211"/>
                    <a:pt x="58" y="254"/>
                    <a:pt x="69" y="254"/>
                  </a:cubicBezTo>
                  <a:cubicBezTo>
                    <a:pt x="74" y="254"/>
                    <a:pt x="83" y="256"/>
                    <a:pt x="90" y="255"/>
                  </a:cubicBezTo>
                  <a:cubicBezTo>
                    <a:pt x="97" y="256"/>
                    <a:pt x="105" y="254"/>
                    <a:pt x="110" y="254"/>
                  </a:cubicBezTo>
                  <a:cubicBezTo>
                    <a:pt x="121" y="254"/>
                    <a:pt x="157" y="211"/>
                    <a:pt x="159" y="205"/>
                  </a:cubicBezTo>
                  <a:cubicBezTo>
                    <a:pt x="166" y="187"/>
                    <a:pt x="174" y="162"/>
                    <a:pt x="175" y="130"/>
                  </a:cubicBezTo>
                  <a:cubicBezTo>
                    <a:pt x="179" y="50"/>
                    <a:pt x="155" y="0"/>
                    <a:pt x="90" y="1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73"/>
            <p:cNvSpPr>
              <a:spLocks/>
            </p:cNvSpPr>
            <p:nvPr/>
          </p:nvSpPr>
          <p:spPr bwMode="auto">
            <a:xfrm>
              <a:off x="2455862" y="4213226"/>
              <a:ext cx="66675" cy="200025"/>
            </a:xfrm>
            <a:custGeom>
              <a:avLst/>
              <a:gdLst>
                <a:gd name="T0" fmla="*/ 25 w 25"/>
                <a:gd name="T1" fmla="*/ 57 h 75"/>
                <a:gd name="T2" fmla="*/ 15 w 25"/>
                <a:gd name="T3" fmla="*/ 74 h 75"/>
                <a:gd name="T4" fmla="*/ 3 w 25"/>
                <a:gd name="T5" fmla="*/ 60 h 75"/>
                <a:gd name="T6" fmla="*/ 1 w 25"/>
                <a:gd name="T7" fmla="*/ 18 h 75"/>
                <a:gd name="T8" fmla="*/ 11 w 25"/>
                <a:gd name="T9" fmla="*/ 1 h 75"/>
                <a:gd name="T10" fmla="*/ 23 w 25"/>
                <a:gd name="T11" fmla="*/ 15 h 75"/>
                <a:gd name="T12" fmla="*/ 25 w 25"/>
                <a:gd name="T1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5">
                  <a:moveTo>
                    <a:pt x="25" y="57"/>
                  </a:moveTo>
                  <a:cubicBezTo>
                    <a:pt x="25" y="66"/>
                    <a:pt x="20" y="73"/>
                    <a:pt x="15" y="74"/>
                  </a:cubicBezTo>
                  <a:cubicBezTo>
                    <a:pt x="9" y="75"/>
                    <a:pt x="3" y="69"/>
                    <a:pt x="3" y="60"/>
                  </a:cubicBezTo>
                  <a:cubicBezTo>
                    <a:pt x="2" y="46"/>
                    <a:pt x="1" y="32"/>
                    <a:pt x="1" y="18"/>
                  </a:cubicBezTo>
                  <a:cubicBezTo>
                    <a:pt x="0" y="10"/>
                    <a:pt x="5" y="2"/>
                    <a:pt x="11" y="1"/>
                  </a:cubicBezTo>
                  <a:cubicBezTo>
                    <a:pt x="17" y="0"/>
                    <a:pt x="23" y="6"/>
                    <a:pt x="23" y="15"/>
                  </a:cubicBezTo>
                  <a:cubicBezTo>
                    <a:pt x="24" y="29"/>
                    <a:pt x="24" y="43"/>
                    <a:pt x="25" y="57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74"/>
            <p:cNvSpPr>
              <a:spLocks/>
            </p:cNvSpPr>
            <p:nvPr/>
          </p:nvSpPr>
          <p:spPr bwMode="auto">
            <a:xfrm>
              <a:off x="2860674" y="4213226"/>
              <a:ext cx="66675" cy="200025"/>
            </a:xfrm>
            <a:custGeom>
              <a:avLst/>
              <a:gdLst>
                <a:gd name="T0" fmla="*/ 22 w 25"/>
                <a:gd name="T1" fmla="*/ 60 h 75"/>
                <a:gd name="T2" fmla="*/ 11 w 25"/>
                <a:gd name="T3" fmla="*/ 74 h 75"/>
                <a:gd name="T4" fmla="*/ 0 w 25"/>
                <a:gd name="T5" fmla="*/ 57 h 75"/>
                <a:gd name="T6" fmla="*/ 2 w 25"/>
                <a:gd name="T7" fmla="*/ 15 h 75"/>
                <a:gd name="T8" fmla="*/ 14 w 25"/>
                <a:gd name="T9" fmla="*/ 1 h 75"/>
                <a:gd name="T10" fmla="*/ 24 w 25"/>
                <a:gd name="T11" fmla="*/ 18 h 75"/>
                <a:gd name="T12" fmla="*/ 22 w 25"/>
                <a:gd name="T13" fmla="*/ 6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5">
                  <a:moveTo>
                    <a:pt x="22" y="60"/>
                  </a:moveTo>
                  <a:cubicBezTo>
                    <a:pt x="22" y="69"/>
                    <a:pt x="16" y="75"/>
                    <a:pt x="11" y="74"/>
                  </a:cubicBezTo>
                  <a:cubicBezTo>
                    <a:pt x="5" y="73"/>
                    <a:pt x="0" y="66"/>
                    <a:pt x="0" y="57"/>
                  </a:cubicBezTo>
                  <a:cubicBezTo>
                    <a:pt x="1" y="43"/>
                    <a:pt x="1" y="29"/>
                    <a:pt x="2" y="15"/>
                  </a:cubicBezTo>
                  <a:cubicBezTo>
                    <a:pt x="2" y="6"/>
                    <a:pt x="8" y="0"/>
                    <a:pt x="14" y="1"/>
                  </a:cubicBezTo>
                  <a:cubicBezTo>
                    <a:pt x="20" y="2"/>
                    <a:pt x="25" y="10"/>
                    <a:pt x="24" y="18"/>
                  </a:cubicBezTo>
                  <a:cubicBezTo>
                    <a:pt x="24" y="32"/>
                    <a:pt x="23" y="46"/>
                    <a:pt x="22" y="60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75"/>
            <p:cNvSpPr>
              <a:spLocks/>
            </p:cNvSpPr>
            <p:nvPr/>
          </p:nvSpPr>
          <p:spPr bwMode="auto">
            <a:xfrm>
              <a:off x="2490787" y="4021139"/>
              <a:ext cx="403225" cy="550863"/>
            </a:xfrm>
            <a:custGeom>
              <a:avLst/>
              <a:gdLst>
                <a:gd name="T0" fmla="*/ 145 w 152"/>
                <a:gd name="T1" fmla="*/ 91 h 207"/>
                <a:gd name="T2" fmla="*/ 148 w 152"/>
                <a:gd name="T3" fmla="*/ 18 h 207"/>
                <a:gd name="T4" fmla="*/ 85 w 152"/>
                <a:gd name="T5" fmla="*/ 1 h 207"/>
                <a:gd name="T6" fmla="*/ 76 w 152"/>
                <a:gd name="T7" fmla="*/ 3 h 207"/>
                <a:gd name="T8" fmla="*/ 66 w 152"/>
                <a:gd name="T9" fmla="*/ 1 h 207"/>
                <a:gd name="T10" fmla="*/ 3 w 152"/>
                <a:gd name="T11" fmla="*/ 18 h 207"/>
                <a:gd name="T12" fmla="*/ 6 w 152"/>
                <a:gd name="T13" fmla="*/ 91 h 207"/>
                <a:gd name="T14" fmla="*/ 12 w 152"/>
                <a:gd name="T15" fmla="*/ 171 h 207"/>
                <a:gd name="T16" fmla="*/ 74 w 152"/>
                <a:gd name="T17" fmla="*/ 207 h 207"/>
                <a:gd name="T18" fmla="*/ 76 w 152"/>
                <a:gd name="T19" fmla="*/ 207 h 207"/>
                <a:gd name="T20" fmla="*/ 77 w 152"/>
                <a:gd name="T21" fmla="*/ 207 h 207"/>
                <a:gd name="T22" fmla="*/ 139 w 152"/>
                <a:gd name="T23" fmla="*/ 171 h 207"/>
                <a:gd name="T24" fmla="*/ 145 w 152"/>
                <a:gd name="T25" fmla="*/ 9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207">
                  <a:moveTo>
                    <a:pt x="145" y="91"/>
                  </a:moveTo>
                  <a:cubicBezTo>
                    <a:pt x="143" y="53"/>
                    <a:pt x="148" y="18"/>
                    <a:pt x="148" y="18"/>
                  </a:cubicBezTo>
                  <a:cubicBezTo>
                    <a:pt x="148" y="18"/>
                    <a:pt x="113" y="0"/>
                    <a:pt x="85" y="1"/>
                  </a:cubicBezTo>
                  <a:cubicBezTo>
                    <a:pt x="82" y="1"/>
                    <a:pt x="79" y="2"/>
                    <a:pt x="76" y="3"/>
                  </a:cubicBezTo>
                  <a:cubicBezTo>
                    <a:pt x="72" y="2"/>
                    <a:pt x="69" y="1"/>
                    <a:pt x="66" y="1"/>
                  </a:cubicBezTo>
                  <a:cubicBezTo>
                    <a:pt x="38" y="0"/>
                    <a:pt x="3" y="18"/>
                    <a:pt x="3" y="18"/>
                  </a:cubicBezTo>
                  <a:cubicBezTo>
                    <a:pt x="3" y="18"/>
                    <a:pt x="8" y="53"/>
                    <a:pt x="6" y="91"/>
                  </a:cubicBezTo>
                  <a:cubicBezTo>
                    <a:pt x="5" y="128"/>
                    <a:pt x="0" y="161"/>
                    <a:pt x="12" y="171"/>
                  </a:cubicBezTo>
                  <a:cubicBezTo>
                    <a:pt x="25" y="182"/>
                    <a:pt x="46" y="206"/>
                    <a:pt x="74" y="207"/>
                  </a:cubicBezTo>
                  <a:cubicBezTo>
                    <a:pt x="75" y="207"/>
                    <a:pt x="75" y="207"/>
                    <a:pt x="76" y="207"/>
                  </a:cubicBezTo>
                  <a:cubicBezTo>
                    <a:pt x="76" y="207"/>
                    <a:pt x="77" y="207"/>
                    <a:pt x="77" y="207"/>
                  </a:cubicBezTo>
                  <a:cubicBezTo>
                    <a:pt x="105" y="206"/>
                    <a:pt x="127" y="182"/>
                    <a:pt x="139" y="171"/>
                  </a:cubicBezTo>
                  <a:cubicBezTo>
                    <a:pt x="152" y="161"/>
                    <a:pt x="147" y="128"/>
                    <a:pt x="145" y="91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76"/>
            <p:cNvSpPr>
              <a:spLocks/>
            </p:cNvSpPr>
            <p:nvPr/>
          </p:nvSpPr>
          <p:spPr bwMode="auto">
            <a:xfrm>
              <a:off x="2697162" y="4021139"/>
              <a:ext cx="215900" cy="550863"/>
            </a:xfrm>
            <a:custGeom>
              <a:avLst/>
              <a:gdLst>
                <a:gd name="T0" fmla="*/ 77 w 81"/>
                <a:gd name="T1" fmla="*/ 18 h 207"/>
                <a:gd name="T2" fmla="*/ 8 w 81"/>
                <a:gd name="T3" fmla="*/ 1 h 207"/>
                <a:gd name="T4" fmla="*/ 0 w 81"/>
                <a:gd name="T5" fmla="*/ 3 h 207"/>
                <a:gd name="T6" fmla="*/ 0 w 81"/>
                <a:gd name="T7" fmla="*/ 207 h 207"/>
                <a:gd name="T8" fmla="*/ 68 w 81"/>
                <a:gd name="T9" fmla="*/ 171 h 207"/>
                <a:gd name="T10" fmla="*/ 74 w 81"/>
                <a:gd name="T11" fmla="*/ 91 h 207"/>
                <a:gd name="T12" fmla="*/ 77 w 81"/>
                <a:gd name="T13" fmla="*/ 1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07">
                  <a:moveTo>
                    <a:pt x="77" y="18"/>
                  </a:moveTo>
                  <a:cubicBezTo>
                    <a:pt x="78" y="18"/>
                    <a:pt x="39" y="0"/>
                    <a:pt x="8" y="1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0" y="71"/>
                    <a:pt x="0" y="139"/>
                    <a:pt x="0" y="207"/>
                  </a:cubicBezTo>
                  <a:cubicBezTo>
                    <a:pt x="31" y="206"/>
                    <a:pt x="54" y="182"/>
                    <a:pt x="68" y="171"/>
                  </a:cubicBezTo>
                  <a:cubicBezTo>
                    <a:pt x="81" y="161"/>
                    <a:pt x="76" y="128"/>
                    <a:pt x="74" y="91"/>
                  </a:cubicBezTo>
                  <a:cubicBezTo>
                    <a:pt x="72" y="53"/>
                    <a:pt x="77" y="18"/>
                    <a:pt x="77" y="18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77"/>
            <p:cNvSpPr>
              <a:spLocks/>
            </p:cNvSpPr>
            <p:nvPr/>
          </p:nvSpPr>
          <p:spPr bwMode="auto">
            <a:xfrm>
              <a:off x="2428874" y="3956051"/>
              <a:ext cx="433388" cy="303213"/>
            </a:xfrm>
            <a:custGeom>
              <a:avLst/>
              <a:gdLst>
                <a:gd name="T0" fmla="*/ 18 w 163"/>
                <a:gd name="T1" fmla="*/ 114 h 114"/>
                <a:gd name="T2" fmla="*/ 5 w 163"/>
                <a:gd name="T3" fmla="*/ 26 h 114"/>
                <a:gd name="T4" fmla="*/ 97 w 163"/>
                <a:gd name="T5" fmla="*/ 1 h 114"/>
                <a:gd name="T6" fmla="*/ 151 w 163"/>
                <a:gd name="T7" fmla="*/ 10 h 114"/>
                <a:gd name="T8" fmla="*/ 104 w 163"/>
                <a:gd name="T9" fmla="*/ 61 h 114"/>
                <a:gd name="T10" fmla="*/ 108 w 163"/>
                <a:gd name="T11" fmla="*/ 48 h 114"/>
                <a:gd name="T12" fmla="*/ 94 w 163"/>
                <a:gd name="T13" fmla="*/ 59 h 114"/>
                <a:gd name="T14" fmla="*/ 37 w 163"/>
                <a:gd name="T15" fmla="*/ 45 h 114"/>
                <a:gd name="T16" fmla="*/ 37 w 163"/>
                <a:gd name="T17" fmla="*/ 77 h 114"/>
                <a:gd name="T18" fmla="*/ 26 w 163"/>
                <a:gd name="T19" fmla="*/ 92 h 114"/>
                <a:gd name="T20" fmla="*/ 23 w 163"/>
                <a:gd name="T21" fmla="*/ 113 h 114"/>
                <a:gd name="T22" fmla="*/ 18 w 163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14">
                  <a:moveTo>
                    <a:pt x="18" y="114"/>
                  </a:moveTo>
                  <a:cubicBezTo>
                    <a:pt x="18" y="114"/>
                    <a:pt x="11" y="34"/>
                    <a:pt x="5" y="26"/>
                  </a:cubicBezTo>
                  <a:cubicBezTo>
                    <a:pt x="0" y="18"/>
                    <a:pt x="74" y="2"/>
                    <a:pt x="97" y="1"/>
                  </a:cubicBezTo>
                  <a:cubicBezTo>
                    <a:pt x="118" y="0"/>
                    <a:pt x="138" y="7"/>
                    <a:pt x="151" y="10"/>
                  </a:cubicBezTo>
                  <a:cubicBezTo>
                    <a:pt x="163" y="12"/>
                    <a:pt x="103" y="60"/>
                    <a:pt x="104" y="61"/>
                  </a:cubicBezTo>
                  <a:cubicBezTo>
                    <a:pt x="105" y="56"/>
                    <a:pt x="106" y="52"/>
                    <a:pt x="108" y="48"/>
                  </a:cubicBezTo>
                  <a:cubicBezTo>
                    <a:pt x="103" y="51"/>
                    <a:pt x="98" y="55"/>
                    <a:pt x="94" y="59"/>
                  </a:cubicBezTo>
                  <a:cubicBezTo>
                    <a:pt x="75" y="54"/>
                    <a:pt x="56" y="49"/>
                    <a:pt x="37" y="45"/>
                  </a:cubicBezTo>
                  <a:cubicBezTo>
                    <a:pt x="37" y="56"/>
                    <a:pt x="37" y="66"/>
                    <a:pt x="37" y="77"/>
                  </a:cubicBezTo>
                  <a:cubicBezTo>
                    <a:pt x="33" y="82"/>
                    <a:pt x="30" y="87"/>
                    <a:pt x="26" y="92"/>
                  </a:cubicBezTo>
                  <a:cubicBezTo>
                    <a:pt x="25" y="99"/>
                    <a:pt x="24" y="106"/>
                    <a:pt x="23" y="113"/>
                  </a:cubicBezTo>
                  <a:cubicBezTo>
                    <a:pt x="22" y="113"/>
                    <a:pt x="20" y="113"/>
                    <a:pt x="18" y="11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8"/>
            <p:cNvSpPr>
              <a:spLocks/>
            </p:cNvSpPr>
            <p:nvPr/>
          </p:nvSpPr>
          <p:spPr bwMode="auto">
            <a:xfrm>
              <a:off x="2535237" y="3956051"/>
              <a:ext cx="415925" cy="303213"/>
            </a:xfrm>
            <a:custGeom>
              <a:avLst/>
              <a:gdLst>
                <a:gd name="T0" fmla="*/ 139 w 156"/>
                <a:gd name="T1" fmla="*/ 114 h 114"/>
                <a:gd name="T2" fmla="*/ 152 w 156"/>
                <a:gd name="T3" fmla="*/ 26 h 114"/>
                <a:gd name="T4" fmla="*/ 61 w 156"/>
                <a:gd name="T5" fmla="*/ 1 h 114"/>
                <a:gd name="T6" fmla="*/ 8 w 156"/>
                <a:gd name="T7" fmla="*/ 10 h 114"/>
                <a:gd name="T8" fmla="*/ 93 w 156"/>
                <a:gd name="T9" fmla="*/ 20 h 114"/>
                <a:gd name="T10" fmla="*/ 72 w 156"/>
                <a:gd name="T11" fmla="*/ 59 h 114"/>
                <a:gd name="T12" fmla="*/ 121 w 156"/>
                <a:gd name="T13" fmla="*/ 46 h 114"/>
                <a:gd name="T14" fmla="*/ 120 w 156"/>
                <a:gd name="T15" fmla="*/ 77 h 114"/>
                <a:gd name="T16" fmla="*/ 132 w 156"/>
                <a:gd name="T17" fmla="*/ 93 h 114"/>
                <a:gd name="T18" fmla="*/ 134 w 156"/>
                <a:gd name="T19" fmla="*/ 113 h 114"/>
                <a:gd name="T20" fmla="*/ 139 w 156"/>
                <a:gd name="T2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4">
                  <a:moveTo>
                    <a:pt x="139" y="114"/>
                  </a:moveTo>
                  <a:cubicBezTo>
                    <a:pt x="139" y="114"/>
                    <a:pt x="149" y="34"/>
                    <a:pt x="152" y="26"/>
                  </a:cubicBezTo>
                  <a:cubicBezTo>
                    <a:pt x="156" y="17"/>
                    <a:pt x="83" y="2"/>
                    <a:pt x="61" y="1"/>
                  </a:cubicBezTo>
                  <a:cubicBezTo>
                    <a:pt x="39" y="0"/>
                    <a:pt x="21" y="7"/>
                    <a:pt x="8" y="10"/>
                  </a:cubicBezTo>
                  <a:cubicBezTo>
                    <a:pt x="0" y="11"/>
                    <a:pt x="72" y="7"/>
                    <a:pt x="93" y="20"/>
                  </a:cubicBezTo>
                  <a:cubicBezTo>
                    <a:pt x="100" y="24"/>
                    <a:pt x="72" y="59"/>
                    <a:pt x="72" y="59"/>
                  </a:cubicBezTo>
                  <a:cubicBezTo>
                    <a:pt x="88" y="54"/>
                    <a:pt x="104" y="50"/>
                    <a:pt x="121" y="46"/>
                  </a:cubicBezTo>
                  <a:cubicBezTo>
                    <a:pt x="121" y="56"/>
                    <a:pt x="121" y="66"/>
                    <a:pt x="120" y="77"/>
                  </a:cubicBezTo>
                  <a:cubicBezTo>
                    <a:pt x="124" y="82"/>
                    <a:pt x="128" y="87"/>
                    <a:pt x="132" y="93"/>
                  </a:cubicBezTo>
                  <a:cubicBezTo>
                    <a:pt x="132" y="99"/>
                    <a:pt x="133" y="106"/>
                    <a:pt x="134" y="113"/>
                  </a:cubicBezTo>
                  <a:cubicBezTo>
                    <a:pt x="136" y="113"/>
                    <a:pt x="138" y="113"/>
                    <a:pt x="139" y="11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79"/>
            <p:cNvSpPr>
              <a:spLocks noEditPoints="1"/>
            </p:cNvSpPr>
            <p:nvPr/>
          </p:nvSpPr>
          <p:spPr bwMode="auto">
            <a:xfrm>
              <a:off x="2479674" y="4217989"/>
              <a:ext cx="193675" cy="136525"/>
            </a:xfrm>
            <a:custGeom>
              <a:avLst/>
              <a:gdLst>
                <a:gd name="T0" fmla="*/ 30 w 73"/>
                <a:gd name="T1" fmla="*/ 51 h 51"/>
                <a:gd name="T2" fmla="*/ 30 w 73"/>
                <a:gd name="T3" fmla="*/ 51 h 51"/>
                <a:gd name="T4" fmla="*/ 7 w 73"/>
                <a:gd name="T5" fmla="*/ 41 h 51"/>
                <a:gd name="T6" fmla="*/ 0 w 73"/>
                <a:gd name="T7" fmla="*/ 21 h 51"/>
                <a:gd name="T8" fmla="*/ 0 w 73"/>
                <a:gd name="T9" fmla="*/ 15 h 51"/>
                <a:gd name="T10" fmla="*/ 1 w 73"/>
                <a:gd name="T11" fmla="*/ 10 h 51"/>
                <a:gd name="T12" fmla="*/ 1 w 73"/>
                <a:gd name="T13" fmla="*/ 7 h 51"/>
                <a:gd name="T14" fmla="*/ 3 w 73"/>
                <a:gd name="T15" fmla="*/ 7 h 51"/>
                <a:gd name="T16" fmla="*/ 60 w 73"/>
                <a:gd name="T17" fmla="*/ 5 h 51"/>
                <a:gd name="T18" fmla="*/ 60 w 73"/>
                <a:gd name="T19" fmla="*/ 5 h 51"/>
                <a:gd name="T20" fmla="*/ 72 w 73"/>
                <a:gd name="T21" fmla="*/ 15 h 51"/>
                <a:gd name="T22" fmla="*/ 72 w 73"/>
                <a:gd name="T23" fmla="*/ 21 h 51"/>
                <a:gd name="T24" fmla="*/ 65 w 73"/>
                <a:gd name="T25" fmla="*/ 40 h 51"/>
                <a:gd name="T26" fmla="*/ 42 w 73"/>
                <a:gd name="T27" fmla="*/ 51 h 51"/>
                <a:gd name="T28" fmla="*/ 30 w 73"/>
                <a:gd name="T29" fmla="*/ 51 h 51"/>
                <a:gd name="T30" fmla="*/ 7 w 73"/>
                <a:gd name="T31" fmla="*/ 13 h 51"/>
                <a:gd name="T32" fmla="*/ 7 w 73"/>
                <a:gd name="T33" fmla="*/ 15 h 51"/>
                <a:gd name="T34" fmla="*/ 7 w 73"/>
                <a:gd name="T35" fmla="*/ 21 h 51"/>
                <a:gd name="T36" fmla="*/ 13 w 73"/>
                <a:gd name="T37" fmla="*/ 36 h 51"/>
                <a:gd name="T38" fmla="*/ 30 w 73"/>
                <a:gd name="T39" fmla="*/ 44 h 51"/>
                <a:gd name="T40" fmla="*/ 42 w 73"/>
                <a:gd name="T41" fmla="*/ 43 h 51"/>
                <a:gd name="T42" fmla="*/ 60 w 73"/>
                <a:gd name="T43" fmla="*/ 35 h 51"/>
                <a:gd name="T44" fmla="*/ 65 w 73"/>
                <a:gd name="T45" fmla="*/ 22 h 51"/>
                <a:gd name="T46" fmla="*/ 65 w 73"/>
                <a:gd name="T47" fmla="*/ 15 h 51"/>
                <a:gd name="T48" fmla="*/ 58 w 73"/>
                <a:gd name="T49" fmla="*/ 12 h 51"/>
                <a:gd name="T50" fmla="*/ 58 w 73"/>
                <a:gd name="T51" fmla="*/ 12 h 51"/>
                <a:gd name="T52" fmla="*/ 7 w 73"/>
                <a:gd name="T5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51">
                  <a:moveTo>
                    <a:pt x="30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21" y="51"/>
                    <a:pt x="13" y="47"/>
                    <a:pt x="7" y="41"/>
                  </a:cubicBezTo>
                  <a:cubicBezTo>
                    <a:pt x="2" y="35"/>
                    <a:pt x="0" y="28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1" y="1"/>
                    <a:pt x="41" y="0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3" y="6"/>
                    <a:pt x="72" y="9"/>
                    <a:pt x="72" y="15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3" y="28"/>
                    <a:pt x="70" y="35"/>
                    <a:pt x="65" y="40"/>
                  </a:cubicBezTo>
                  <a:cubicBezTo>
                    <a:pt x="60" y="46"/>
                    <a:pt x="51" y="50"/>
                    <a:pt x="42" y="51"/>
                  </a:cubicBezTo>
                  <a:lnTo>
                    <a:pt x="30" y="51"/>
                  </a:lnTo>
                  <a:close/>
                  <a:moveTo>
                    <a:pt x="7" y="13"/>
                  </a:moveTo>
                  <a:cubicBezTo>
                    <a:pt x="7" y="14"/>
                    <a:pt x="7" y="14"/>
                    <a:pt x="7" y="1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7"/>
                    <a:pt x="9" y="32"/>
                    <a:pt x="13" y="36"/>
                  </a:cubicBezTo>
                  <a:cubicBezTo>
                    <a:pt x="17" y="41"/>
                    <a:pt x="23" y="43"/>
                    <a:pt x="30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9" y="43"/>
                    <a:pt x="56" y="40"/>
                    <a:pt x="60" y="35"/>
                  </a:cubicBezTo>
                  <a:cubicBezTo>
                    <a:pt x="64" y="31"/>
                    <a:pt x="66" y="27"/>
                    <a:pt x="65" y="22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4"/>
                    <a:pt x="60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41" y="8"/>
                    <a:pt x="24" y="8"/>
                    <a:pt x="7" y="1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80"/>
            <p:cNvSpPr>
              <a:spLocks noEditPoints="1"/>
            </p:cNvSpPr>
            <p:nvPr/>
          </p:nvSpPr>
          <p:spPr bwMode="auto">
            <a:xfrm>
              <a:off x="2727324" y="4217989"/>
              <a:ext cx="193675" cy="136525"/>
            </a:xfrm>
            <a:custGeom>
              <a:avLst/>
              <a:gdLst>
                <a:gd name="T0" fmla="*/ 31 w 73"/>
                <a:gd name="T1" fmla="*/ 51 h 51"/>
                <a:gd name="T2" fmla="*/ 31 w 73"/>
                <a:gd name="T3" fmla="*/ 51 h 51"/>
                <a:gd name="T4" fmla="*/ 8 w 73"/>
                <a:gd name="T5" fmla="*/ 41 h 51"/>
                <a:gd name="T6" fmla="*/ 0 w 73"/>
                <a:gd name="T7" fmla="*/ 21 h 51"/>
                <a:gd name="T8" fmla="*/ 1 w 73"/>
                <a:gd name="T9" fmla="*/ 15 h 51"/>
                <a:gd name="T10" fmla="*/ 1 w 73"/>
                <a:gd name="T11" fmla="*/ 10 h 51"/>
                <a:gd name="T12" fmla="*/ 2 w 73"/>
                <a:gd name="T13" fmla="*/ 7 h 51"/>
                <a:gd name="T14" fmla="*/ 4 w 73"/>
                <a:gd name="T15" fmla="*/ 7 h 51"/>
                <a:gd name="T16" fmla="*/ 60 w 73"/>
                <a:gd name="T17" fmla="*/ 5 h 51"/>
                <a:gd name="T18" fmla="*/ 60 w 73"/>
                <a:gd name="T19" fmla="*/ 5 h 51"/>
                <a:gd name="T20" fmla="*/ 73 w 73"/>
                <a:gd name="T21" fmla="*/ 15 h 51"/>
                <a:gd name="T22" fmla="*/ 73 w 73"/>
                <a:gd name="T23" fmla="*/ 21 h 51"/>
                <a:gd name="T24" fmla="*/ 66 w 73"/>
                <a:gd name="T25" fmla="*/ 40 h 51"/>
                <a:gd name="T26" fmla="*/ 43 w 73"/>
                <a:gd name="T27" fmla="*/ 51 h 51"/>
                <a:gd name="T28" fmla="*/ 31 w 73"/>
                <a:gd name="T29" fmla="*/ 51 h 51"/>
                <a:gd name="T30" fmla="*/ 8 w 73"/>
                <a:gd name="T31" fmla="*/ 13 h 51"/>
                <a:gd name="T32" fmla="*/ 8 w 73"/>
                <a:gd name="T33" fmla="*/ 15 h 51"/>
                <a:gd name="T34" fmla="*/ 8 w 73"/>
                <a:gd name="T35" fmla="*/ 21 h 51"/>
                <a:gd name="T36" fmla="*/ 13 w 73"/>
                <a:gd name="T37" fmla="*/ 36 h 51"/>
                <a:gd name="T38" fmla="*/ 31 w 73"/>
                <a:gd name="T39" fmla="*/ 44 h 51"/>
                <a:gd name="T40" fmla="*/ 43 w 73"/>
                <a:gd name="T41" fmla="*/ 43 h 51"/>
                <a:gd name="T42" fmla="*/ 61 w 73"/>
                <a:gd name="T43" fmla="*/ 35 h 51"/>
                <a:gd name="T44" fmla="*/ 66 w 73"/>
                <a:gd name="T45" fmla="*/ 22 h 51"/>
                <a:gd name="T46" fmla="*/ 66 w 73"/>
                <a:gd name="T47" fmla="*/ 15 h 51"/>
                <a:gd name="T48" fmla="*/ 59 w 73"/>
                <a:gd name="T49" fmla="*/ 12 h 51"/>
                <a:gd name="T50" fmla="*/ 59 w 73"/>
                <a:gd name="T51" fmla="*/ 12 h 51"/>
                <a:gd name="T52" fmla="*/ 8 w 73"/>
                <a:gd name="T5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51">
                  <a:moveTo>
                    <a:pt x="31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22" y="51"/>
                    <a:pt x="14" y="47"/>
                    <a:pt x="8" y="41"/>
                  </a:cubicBezTo>
                  <a:cubicBezTo>
                    <a:pt x="3" y="35"/>
                    <a:pt x="0" y="28"/>
                    <a:pt x="0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2" y="1"/>
                    <a:pt x="42" y="0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4" y="6"/>
                    <a:pt x="73" y="9"/>
                    <a:pt x="73" y="15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8"/>
                    <a:pt x="71" y="35"/>
                    <a:pt x="66" y="40"/>
                  </a:cubicBezTo>
                  <a:cubicBezTo>
                    <a:pt x="60" y="46"/>
                    <a:pt x="52" y="50"/>
                    <a:pt x="43" y="51"/>
                  </a:cubicBezTo>
                  <a:lnTo>
                    <a:pt x="31" y="51"/>
                  </a:lnTo>
                  <a:close/>
                  <a:moveTo>
                    <a:pt x="8" y="13"/>
                  </a:moveTo>
                  <a:cubicBezTo>
                    <a:pt x="8" y="14"/>
                    <a:pt x="8" y="14"/>
                    <a:pt x="8" y="15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7"/>
                    <a:pt x="9" y="32"/>
                    <a:pt x="13" y="36"/>
                  </a:cubicBezTo>
                  <a:cubicBezTo>
                    <a:pt x="18" y="41"/>
                    <a:pt x="24" y="43"/>
                    <a:pt x="31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0" y="43"/>
                    <a:pt x="56" y="40"/>
                    <a:pt x="61" y="35"/>
                  </a:cubicBezTo>
                  <a:cubicBezTo>
                    <a:pt x="64" y="31"/>
                    <a:pt x="66" y="27"/>
                    <a:pt x="66" y="22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4"/>
                    <a:pt x="61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42" y="8"/>
                    <a:pt x="24" y="8"/>
                    <a:pt x="8" y="1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281"/>
            <p:cNvSpPr>
              <a:spLocks noChangeArrowheads="1"/>
            </p:cNvSpPr>
            <p:nvPr/>
          </p:nvSpPr>
          <p:spPr bwMode="auto">
            <a:xfrm>
              <a:off x="2657474" y="4252914"/>
              <a:ext cx="82550" cy="38100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82"/>
            <p:cNvSpPr>
              <a:spLocks/>
            </p:cNvSpPr>
            <p:nvPr/>
          </p:nvSpPr>
          <p:spPr bwMode="auto">
            <a:xfrm>
              <a:off x="2493962" y="4421189"/>
              <a:ext cx="411163" cy="204788"/>
            </a:xfrm>
            <a:custGeom>
              <a:avLst/>
              <a:gdLst>
                <a:gd name="T0" fmla="*/ 114 w 155"/>
                <a:gd name="T1" fmla="*/ 10 h 77"/>
                <a:gd name="T2" fmla="*/ 83 w 155"/>
                <a:gd name="T3" fmla="*/ 0 h 77"/>
                <a:gd name="T4" fmla="*/ 78 w 155"/>
                <a:gd name="T5" fmla="*/ 3 h 77"/>
                <a:gd name="T6" fmla="*/ 72 w 155"/>
                <a:gd name="T7" fmla="*/ 0 h 77"/>
                <a:gd name="T8" fmla="*/ 41 w 155"/>
                <a:gd name="T9" fmla="*/ 10 h 77"/>
                <a:gd name="T10" fmla="*/ 0 w 155"/>
                <a:gd name="T11" fmla="*/ 3 h 77"/>
                <a:gd name="T12" fmla="*/ 76 w 155"/>
                <a:gd name="T13" fmla="*/ 77 h 77"/>
                <a:gd name="T14" fmla="*/ 78 w 155"/>
                <a:gd name="T15" fmla="*/ 77 h 77"/>
                <a:gd name="T16" fmla="*/ 92 w 155"/>
                <a:gd name="T17" fmla="*/ 75 h 77"/>
                <a:gd name="T18" fmla="*/ 155 w 155"/>
                <a:gd name="T19" fmla="*/ 3 h 77"/>
                <a:gd name="T20" fmla="*/ 114 w 155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77">
                  <a:moveTo>
                    <a:pt x="114" y="10"/>
                  </a:moveTo>
                  <a:cubicBezTo>
                    <a:pt x="110" y="5"/>
                    <a:pt x="98" y="0"/>
                    <a:pt x="83" y="0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3"/>
                    <a:pt x="72" y="0"/>
                    <a:pt x="72" y="0"/>
                  </a:cubicBezTo>
                  <a:cubicBezTo>
                    <a:pt x="57" y="0"/>
                    <a:pt x="45" y="5"/>
                    <a:pt x="41" y="10"/>
                  </a:cubicBezTo>
                  <a:cubicBezTo>
                    <a:pt x="19" y="53"/>
                    <a:pt x="10" y="15"/>
                    <a:pt x="0" y="3"/>
                  </a:cubicBezTo>
                  <a:cubicBezTo>
                    <a:pt x="17" y="42"/>
                    <a:pt x="33" y="71"/>
                    <a:pt x="76" y="77"/>
                  </a:cubicBezTo>
                  <a:cubicBezTo>
                    <a:pt x="77" y="77"/>
                    <a:pt x="77" y="77"/>
                    <a:pt x="78" y="77"/>
                  </a:cubicBezTo>
                  <a:cubicBezTo>
                    <a:pt x="78" y="77"/>
                    <a:pt x="91" y="75"/>
                    <a:pt x="92" y="75"/>
                  </a:cubicBezTo>
                  <a:cubicBezTo>
                    <a:pt x="118" y="75"/>
                    <a:pt x="138" y="42"/>
                    <a:pt x="155" y="3"/>
                  </a:cubicBezTo>
                  <a:cubicBezTo>
                    <a:pt x="145" y="15"/>
                    <a:pt x="136" y="53"/>
                    <a:pt x="114" y="1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83"/>
            <p:cNvSpPr>
              <a:spLocks/>
            </p:cNvSpPr>
            <p:nvPr/>
          </p:nvSpPr>
          <p:spPr bwMode="auto">
            <a:xfrm>
              <a:off x="2649537" y="4471989"/>
              <a:ext cx="98425" cy="31750"/>
            </a:xfrm>
            <a:custGeom>
              <a:avLst/>
              <a:gdLst>
                <a:gd name="T0" fmla="*/ 0 w 37"/>
                <a:gd name="T1" fmla="*/ 0 h 12"/>
                <a:gd name="T2" fmla="*/ 0 w 37"/>
                <a:gd name="T3" fmla="*/ 2 h 12"/>
                <a:gd name="T4" fmla="*/ 12 w 37"/>
                <a:gd name="T5" fmla="*/ 12 h 12"/>
                <a:gd name="T6" fmla="*/ 25 w 37"/>
                <a:gd name="T7" fmla="*/ 12 h 12"/>
                <a:gd name="T8" fmla="*/ 37 w 37"/>
                <a:gd name="T9" fmla="*/ 2 h 12"/>
                <a:gd name="T10" fmla="*/ 37 w 37"/>
                <a:gd name="T11" fmla="*/ 0 h 12"/>
                <a:gd name="T12" fmla="*/ 0 w 3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8"/>
                    <a:pt x="5" y="12"/>
                    <a:pt x="1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7" y="8"/>
                    <a:pt x="37" y="2"/>
                  </a:cubicBezTo>
                  <a:cubicBezTo>
                    <a:pt x="37" y="1"/>
                    <a:pt x="37" y="0"/>
                    <a:pt x="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03299" y="3588849"/>
            <a:ext cx="2238641" cy="2238641"/>
            <a:chOff x="6299200" y="1797050"/>
            <a:chExt cx="1898650" cy="1898650"/>
          </a:xfrm>
        </p:grpSpPr>
        <p:sp>
          <p:nvSpPr>
            <p:cNvPr id="22" name="Shape 580"/>
            <p:cNvSpPr/>
            <p:nvPr/>
          </p:nvSpPr>
          <p:spPr>
            <a:xfrm>
              <a:off x="6427788" y="1930400"/>
              <a:ext cx="164306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6D6D6">
                <a:alpha val="7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defTabSz="292100" eaLnBrk="1" fontAlgn="auto" hangingPunct="1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aphicFrame>
          <p:nvGraphicFramePr>
            <p:cNvPr id="23" name="Chart 58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09652235"/>
                </p:ext>
              </p:extLst>
            </p:nvPr>
          </p:nvGraphicFramePr>
          <p:xfrm>
            <a:off x="6299200" y="1797050"/>
            <a:ext cx="1898650" cy="189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Shape 582"/>
            <p:cNvSpPr/>
            <p:nvPr/>
          </p:nvSpPr>
          <p:spPr>
            <a:xfrm>
              <a:off x="6866636" y="2047320"/>
              <a:ext cx="354190" cy="23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/>
              </a:pPr>
              <a:r>
                <a:rPr lang="en-US" spc="48" dirty="0" smtClean="0">
                  <a:solidFill>
                    <a:schemeClr val="bg1"/>
                  </a:solidFill>
                  <a:ea typeface="Oswald Light"/>
                  <a:cs typeface="Oswald Light"/>
                  <a:sym typeface="Oswald Regular"/>
                </a:rPr>
                <a:t>11</a:t>
              </a:r>
              <a:r>
                <a:rPr spc="48" dirty="0" smtClean="0">
                  <a:solidFill>
                    <a:schemeClr val="bg1"/>
                  </a:solidFill>
                  <a:latin typeface="+mn-lt"/>
                  <a:ea typeface="Oswald Light"/>
                  <a:cs typeface="Oswald Light"/>
                  <a:sym typeface="Oswald Light"/>
                </a:rPr>
                <a:t>%</a:t>
              </a:r>
              <a:endParaRPr spc="48" dirty="0">
                <a:solidFill>
                  <a:schemeClr val="bg1"/>
                </a:solidFill>
                <a:latin typeface="+mn-lt"/>
                <a:ea typeface="Oswald Light"/>
                <a:cs typeface="Oswald Light"/>
                <a:sym typeface="Oswald Ligh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905425" y="2045738"/>
            <a:ext cx="4852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主要从赢牌获取货币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活跃在中高级场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41545" y="5903681"/>
            <a:ext cx="11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人数占比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8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私人</a:t>
            </a:r>
            <a:r>
              <a:rPr lang="zh-CN" altLang="en-US" dirty="0" smtClean="0"/>
              <a:t>场玩家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3" y="1464534"/>
            <a:ext cx="4820617" cy="456308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646337" y="2079485"/>
            <a:ext cx="968375" cy="1177926"/>
            <a:chOff x="3894137" y="561976"/>
            <a:chExt cx="968375" cy="1177926"/>
          </a:xfrm>
        </p:grpSpPr>
        <p:sp>
          <p:nvSpPr>
            <p:cNvPr id="5" name="Freeform 34"/>
            <p:cNvSpPr>
              <a:spLocks/>
            </p:cNvSpPr>
            <p:nvPr/>
          </p:nvSpPr>
          <p:spPr bwMode="auto">
            <a:xfrm>
              <a:off x="4019549" y="892176"/>
              <a:ext cx="196850" cy="231775"/>
            </a:xfrm>
            <a:custGeom>
              <a:avLst/>
              <a:gdLst>
                <a:gd name="T0" fmla="*/ 68 w 74"/>
                <a:gd name="T1" fmla="*/ 35 h 87"/>
                <a:gd name="T2" fmla="*/ 47 w 74"/>
                <a:gd name="T3" fmla="*/ 82 h 87"/>
                <a:gd name="T4" fmla="*/ 5 w 74"/>
                <a:gd name="T5" fmla="*/ 51 h 87"/>
                <a:gd name="T6" fmla="*/ 27 w 74"/>
                <a:gd name="T7" fmla="*/ 4 h 87"/>
                <a:gd name="T8" fmla="*/ 68 w 74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7">
                  <a:moveTo>
                    <a:pt x="68" y="35"/>
                  </a:moveTo>
                  <a:cubicBezTo>
                    <a:pt x="74" y="57"/>
                    <a:pt x="64" y="78"/>
                    <a:pt x="47" y="82"/>
                  </a:cubicBezTo>
                  <a:cubicBezTo>
                    <a:pt x="29" y="87"/>
                    <a:pt x="11" y="73"/>
                    <a:pt x="5" y="51"/>
                  </a:cubicBezTo>
                  <a:cubicBezTo>
                    <a:pt x="0" y="30"/>
                    <a:pt x="9" y="9"/>
                    <a:pt x="27" y="4"/>
                  </a:cubicBezTo>
                  <a:cubicBezTo>
                    <a:pt x="44" y="0"/>
                    <a:pt x="63" y="14"/>
                    <a:pt x="68" y="3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35"/>
            <p:cNvSpPr>
              <a:spLocks noChangeArrowheads="1"/>
            </p:cNvSpPr>
            <p:nvPr/>
          </p:nvSpPr>
          <p:spPr bwMode="auto">
            <a:xfrm>
              <a:off x="3997324" y="769939"/>
              <a:ext cx="212725" cy="212725"/>
            </a:xfrm>
            <a:prstGeom prst="ellipse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4457699" y="1057276"/>
              <a:ext cx="176213" cy="177800"/>
            </a:xfrm>
            <a:prstGeom prst="ellipse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auto">
            <a:xfrm>
              <a:off x="4035424" y="666751"/>
              <a:ext cx="279400" cy="276225"/>
            </a:xfrm>
            <a:prstGeom prst="ellipse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auto">
            <a:xfrm>
              <a:off x="4090987" y="666751"/>
              <a:ext cx="276225" cy="276225"/>
            </a:xfrm>
            <a:prstGeom prst="ellipse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9"/>
            <p:cNvSpPr>
              <a:spLocks noChangeArrowheads="1"/>
            </p:cNvSpPr>
            <p:nvPr/>
          </p:nvSpPr>
          <p:spPr bwMode="auto">
            <a:xfrm>
              <a:off x="4079874" y="769939"/>
              <a:ext cx="277813" cy="279400"/>
            </a:xfrm>
            <a:prstGeom prst="ellipse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40"/>
            <p:cNvSpPr>
              <a:spLocks noChangeArrowheads="1"/>
            </p:cNvSpPr>
            <p:nvPr/>
          </p:nvSpPr>
          <p:spPr bwMode="auto">
            <a:xfrm>
              <a:off x="4117974" y="1060451"/>
              <a:ext cx="177800" cy="177800"/>
            </a:xfrm>
            <a:prstGeom prst="ellipse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4497387" y="682626"/>
              <a:ext cx="223838" cy="260350"/>
            </a:xfrm>
            <a:custGeom>
              <a:avLst/>
              <a:gdLst>
                <a:gd name="T0" fmla="*/ 78 w 84"/>
                <a:gd name="T1" fmla="*/ 40 h 98"/>
                <a:gd name="T2" fmla="*/ 53 w 84"/>
                <a:gd name="T3" fmla="*/ 93 h 98"/>
                <a:gd name="T4" fmla="*/ 6 w 84"/>
                <a:gd name="T5" fmla="*/ 58 h 98"/>
                <a:gd name="T6" fmla="*/ 31 w 84"/>
                <a:gd name="T7" fmla="*/ 5 h 98"/>
                <a:gd name="T8" fmla="*/ 78 w 84"/>
                <a:gd name="T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8">
                  <a:moveTo>
                    <a:pt x="78" y="40"/>
                  </a:moveTo>
                  <a:cubicBezTo>
                    <a:pt x="84" y="64"/>
                    <a:pt x="73" y="88"/>
                    <a:pt x="53" y="93"/>
                  </a:cubicBezTo>
                  <a:cubicBezTo>
                    <a:pt x="33" y="98"/>
                    <a:pt x="12" y="82"/>
                    <a:pt x="6" y="58"/>
                  </a:cubicBezTo>
                  <a:cubicBezTo>
                    <a:pt x="0" y="34"/>
                    <a:pt x="11" y="10"/>
                    <a:pt x="31" y="5"/>
                  </a:cubicBezTo>
                  <a:cubicBezTo>
                    <a:pt x="51" y="0"/>
                    <a:pt x="72" y="15"/>
                    <a:pt x="78" y="4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4503737" y="809626"/>
              <a:ext cx="233363" cy="266700"/>
            </a:xfrm>
            <a:custGeom>
              <a:avLst/>
              <a:gdLst>
                <a:gd name="T0" fmla="*/ 78 w 88"/>
                <a:gd name="T1" fmla="*/ 65 h 100"/>
                <a:gd name="T2" fmla="*/ 25 w 88"/>
                <a:gd name="T3" fmla="*/ 92 h 100"/>
                <a:gd name="T4" fmla="*/ 10 w 88"/>
                <a:gd name="T5" fmla="*/ 35 h 100"/>
                <a:gd name="T6" fmla="*/ 62 w 88"/>
                <a:gd name="T7" fmla="*/ 8 h 100"/>
                <a:gd name="T8" fmla="*/ 78 w 88"/>
                <a:gd name="T9" fmla="*/ 6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0">
                  <a:moveTo>
                    <a:pt x="78" y="65"/>
                  </a:moveTo>
                  <a:cubicBezTo>
                    <a:pt x="68" y="88"/>
                    <a:pt x="44" y="100"/>
                    <a:pt x="25" y="92"/>
                  </a:cubicBezTo>
                  <a:cubicBezTo>
                    <a:pt x="7" y="83"/>
                    <a:pt x="0" y="58"/>
                    <a:pt x="10" y="35"/>
                  </a:cubicBezTo>
                  <a:cubicBezTo>
                    <a:pt x="20" y="12"/>
                    <a:pt x="43" y="0"/>
                    <a:pt x="62" y="8"/>
                  </a:cubicBezTo>
                  <a:cubicBezTo>
                    <a:pt x="81" y="16"/>
                    <a:pt x="88" y="41"/>
                    <a:pt x="78" y="6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>
              <a:off x="4067174" y="647701"/>
              <a:ext cx="622300" cy="650875"/>
            </a:xfrm>
            <a:custGeom>
              <a:avLst/>
              <a:gdLst>
                <a:gd name="T0" fmla="*/ 117 w 234"/>
                <a:gd name="T1" fmla="*/ 4 h 245"/>
                <a:gd name="T2" fmla="*/ 17 w 234"/>
                <a:gd name="T3" fmla="*/ 133 h 245"/>
                <a:gd name="T4" fmla="*/ 117 w 234"/>
                <a:gd name="T5" fmla="*/ 245 h 245"/>
                <a:gd name="T6" fmla="*/ 217 w 234"/>
                <a:gd name="T7" fmla="*/ 133 h 245"/>
                <a:gd name="T8" fmla="*/ 117 w 234"/>
                <a:gd name="T9" fmla="*/ 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45">
                  <a:moveTo>
                    <a:pt x="117" y="4"/>
                  </a:moveTo>
                  <a:cubicBezTo>
                    <a:pt x="56" y="0"/>
                    <a:pt x="0" y="54"/>
                    <a:pt x="17" y="133"/>
                  </a:cubicBezTo>
                  <a:cubicBezTo>
                    <a:pt x="34" y="209"/>
                    <a:pt x="74" y="245"/>
                    <a:pt x="117" y="245"/>
                  </a:cubicBezTo>
                  <a:cubicBezTo>
                    <a:pt x="161" y="245"/>
                    <a:pt x="201" y="209"/>
                    <a:pt x="217" y="133"/>
                  </a:cubicBezTo>
                  <a:cubicBezTo>
                    <a:pt x="234" y="54"/>
                    <a:pt x="178" y="0"/>
                    <a:pt x="117" y="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4067174" y="650876"/>
              <a:ext cx="622300" cy="606425"/>
            </a:xfrm>
            <a:custGeom>
              <a:avLst/>
              <a:gdLst>
                <a:gd name="T0" fmla="*/ 117 w 234"/>
                <a:gd name="T1" fmla="*/ 3 h 228"/>
                <a:gd name="T2" fmla="*/ 17 w 234"/>
                <a:gd name="T3" fmla="*/ 124 h 228"/>
                <a:gd name="T4" fmla="*/ 117 w 234"/>
                <a:gd name="T5" fmla="*/ 228 h 228"/>
                <a:gd name="T6" fmla="*/ 217 w 234"/>
                <a:gd name="T7" fmla="*/ 124 h 228"/>
                <a:gd name="T8" fmla="*/ 117 w 234"/>
                <a:gd name="T9" fmla="*/ 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28">
                  <a:moveTo>
                    <a:pt x="117" y="3"/>
                  </a:moveTo>
                  <a:cubicBezTo>
                    <a:pt x="56" y="0"/>
                    <a:pt x="0" y="49"/>
                    <a:pt x="17" y="124"/>
                  </a:cubicBezTo>
                  <a:cubicBezTo>
                    <a:pt x="34" y="195"/>
                    <a:pt x="74" y="228"/>
                    <a:pt x="117" y="228"/>
                  </a:cubicBezTo>
                  <a:cubicBezTo>
                    <a:pt x="161" y="228"/>
                    <a:pt x="201" y="195"/>
                    <a:pt x="217" y="124"/>
                  </a:cubicBezTo>
                  <a:cubicBezTo>
                    <a:pt x="234" y="49"/>
                    <a:pt x="178" y="0"/>
                    <a:pt x="117" y="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3894137" y="1243014"/>
              <a:ext cx="968375" cy="496888"/>
            </a:xfrm>
            <a:custGeom>
              <a:avLst/>
              <a:gdLst>
                <a:gd name="T0" fmla="*/ 182 w 364"/>
                <a:gd name="T1" fmla="*/ 187 h 187"/>
                <a:gd name="T2" fmla="*/ 364 w 364"/>
                <a:gd name="T3" fmla="*/ 157 h 187"/>
                <a:gd name="T4" fmla="*/ 351 w 364"/>
                <a:gd name="T5" fmla="*/ 42 h 187"/>
                <a:gd name="T6" fmla="*/ 298 w 364"/>
                <a:gd name="T7" fmla="*/ 14 h 187"/>
                <a:gd name="T8" fmla="*/ 66 w 364"/>
                <a:gd name="T9" fmla="*/ 14 h 187"/>
                <a:gd name="T10" fmla="*/ 13 w 364"/>
                <a:gd name="T11" fmla="*/ 42 h 187"/>
                <a:gd name="T12" fmla="*/ 0 w 364"/>
                <a:gd name="T13" fmla="*/ 157 h 187"/>
                <a:gd name="T14" fmla="*/ 182 w 364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187">
                  <a:moveTo>
                    <a:pt x="182" y="187"/>
                  </a:moveTo>
                  <a:cubicBezTo>
                    <a:pt x="248" y="187"/>
                    <a:pt x="310" y="176"/>
                    <a:pt x="364" y="157"/>
                  </a:cubicBezTo>
                  <a:cubicBezTo>
                    <a:pt x="351" y="42"/>
                    <a:pt x="351" y="42"/>
                    <a:pt x="351" y="42"/>
                  </a:cubicBezTo>
                  <a:cubicBezTo>
                    <a:pt x="350" y="28"/>
                    <a:pt x="327" y="16"/>
                    <a:pt x="298" y="14"/>
                  </a:cubicBezTo>
                  <a:cubicBezTo>
                    <a:pt x="221" y="0"/>
                    <a:pt x="143" y="0"/>
                    <a:pt x="66" y="14"/>
                  </a:cubicBezTo>
                  <a:cubicBezTo>
                    <a:pt x="38" y="16"/>
                    <a:pt x="15" y="28"/>
                    <a:pt x="13" y="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5" y="176"/>
                    <a:pt x="117" y="187"/>
                    <a:pt x="182" y="187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>
              <a:off x="4152899" y="1249364"/>
              <a:ext cx="454025" cy="293688"/>
            </a:xfrm>
            <a:custGeom>
              <a:avLst/>
              <a:gdLst>
                <a:gd name="T0" fmla="*/ 171 w 171"/>
                <a:gd name="T1" fmla="*/ 9 h 111"/>
                <a:gd name="T2" fmla="*/ 171 w 171"/>
                <a:gd name="T3" fmla="*/ 8 h 111"/>
                <a:gd name="T4" fmla="*/ 0 w 171"/>
                <a:gd name="T5" fmla="*/ 8 h 111"/>
                <a:gd name="T6" fmla="*/ 0 w 171"/>
                <a:gd name="T7" fmla="*/ 9 h 111"/>
                <a:gd name="T8" fmla="*/ 85 w 171"/>
                <a:gd name="T9" fmla="*/ 111 h 111"/>
                <a:gd name="T10" fmla="*/ 171 w 171"/>
                <a:gd name="T11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11">
                  <a:moveTo>
                    <a:pt x="171" y="9"/>
                  </a:moveTo>
                  <a:cubicBezTo>
                    <a:pt x="171" y="8"/>
                    <a:pt x="171" y="8"/>
                    <a:pt x="171" y="8"/>
                  </a:cubicBezTo>
                  <a:cubicBezTo>
                    <a:pt x="114" y="0"/>
                    <a:pt x="57" y="0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7"/>
                    <a:pt x="38" y="111"/>
                    <a:pt x="85" y="111"/>
                  </a:cubicBezTo>
                  <a:cubicBezTo>
                    <a:pt x="133" y="111"/>
                    <a:pt x="171" y="47"/>
                    <a:pt x="171" y="9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7"/>
            <p:cNvSpPr>
              <a:spLocks/>
            </p:cNvSpPr>
            <p:nvPr/>
          </p:nvSpPr>
          <p:spPr bwMode="auto">
            <a:xfrm>
              <a:off x="4267199" y="1120776"/>
              <a:ext cx="225425" cy="322263"/>
            </a:xfrm>
            <a:custGeom>
              <a:avLst/>
              <a:gdLst>
                <a:gd name="T0" fmla="*/ 85 w 85"/>
                <a:gd name="T1" fmla="*/ 24 h 121"/>
                <a:gd name="T2" fmla="*/ 85 w 85"/>
                <a:gd name="T3" fmla="*/ 18 h 121"/>
                <a:gd name="T4" fmla="*/ 0 w 85"/>
                <a:gd name="T5" fmla="*/ 18 h 121"/>
                <a:gd name="T6" fmla="*/ 0 w 85"/>
                <a:gd name="T7" fmla="*/ 24 h 121"/>
                <a:gd name="T8" fmla="*/ 42 w 85"/>
                <a:gd name="T9" fmla="*/ 121 h 121"/>
                <a:gd name="T10" fmla="*/ 85 w 85"/>
                <a:gd name="T11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21">
                  <a:moveTo>
                    <a:pt x="85" y="24"/>
                  </a:moveTo>
                  <a:cubicBezTo>
                    <a:pt x="85" y="22"/>
                    <a:pt x="85" y="20"/>
                    <a:pt x="85" y="18"/>
                  </a:cubicBezTo>
                  <a:cubicBezTo>
                    <a:pt x="56" y="0"/>
                    <a:pt x="28" y="0"/>
                    <a:pt x="0" y="18"/>
                  </a:cubicBezTo>
                  <a:cubicBezTo>
                    <a:pt x="0" y="20"/>
                    <a:pt x="0" y="22"/>
                    <a:pt x="0" y="24"/>
                  </a:cubicBezTo>
                  <a:cubicBezTo>
                    <a:pt x="0" y="91"/>
                    <a:pt x="19" y="121"/>
                    <a:pt x="42" y="121"/>
                  </a:cubicBezTo>
                  <a:cubicBezTo>
                    <a:pt x="66" y="121"/>
                    <a:pt x="85" y="91"/>
                    <a:pt x="85" y="2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>
              <a:off x="4267199" y="1120776"/>
              <a:ext cx="225425" cy="234950"/>
            </a:xfrm>
            <a:custGeom>
              <a:avLst/>
              <a:gdLst>
                <a:gd name="T0" fmla="*/ 5 w 85"/>
                <a:gd name="T1" fmla="*/ 15 h 88"/>
                <a:gd name="T2" fmla="*/ 0 w 85"/>
                <a:gd name="T3" fmla="*/ 27 h 88"/>
                <a:gd name="T4" fmla="*/ 1 w 85"/>
                <a:gd name="T5" fmla="*/ 46 h 88"/>
                <a:gd name="T6" fmla="*/ 76 w 85"/>
                <a:gd name="T7" fmla="*/ 88 h 88"/>
                <a:gd name="T8" fmla="*/ 85 w 85"/>
                <a:gd name="T9" fmla="*/ 24 h 88"/>
                <a:gd name="T10" fmla="*/ 85 w 85"/>
                <a:gd name="T11" fmla="*/ 18 h 88"/>
                <a:gd name="T12" fmla="*/ 5 w 85"/>
                <a:gd name="T13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8">
                  <a:moveTo>
                    <a:pt x="5" y="15"/>
                  </a:moveTo>
                  <a:cubicBezTo>
                    <a:pt x="3" y="19"/>
                    <a:pt x="1" y="23"/>
                    <a:pt x="0" y="27"/>
                  </a:cubicBezTo>
                  <a:cubicBezTo>
                    <a:pt x="0" y="34"/>
                    <a:pt x="0" y="40"/>
                    <a:pt x="1" y="46"/>
                  </a:cubicBezTo>
                  <a:cubicBezTo>
                    <a:pt x="32" y="74"/>
                    <a:pt x="58" y="87"/>
                    <a:pt x="76" y="88"/>
                  </a:cubicBezTo>
                  <a:cubicBezTo>
                    <a:pt x="81" y="72"/>
                    <a:pt x="85" y="51"/>
                    <a:pt x="85" y="24"/>
                  </a:cubicBezTo>
                  <a:cubicBezTo>
                    <a:pt x="85" y="22"/>
                    <a:pt x="85" y="20"/>
                    <a:pt x="85" y="18"/>
                  </a:cubicBezTo>
                  <a:cubicBezTo>
                    <a:pt x="58" y="1"/>
                    <a:pt x="32" y="0"/>
                    <a:pt x="5" y="15"/>
                  </a:cubicBez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>
              <a:off x="4160837" y="746126"/>
              <a:ext cx="438150" cy="527050"/>
            </a:xfrm>
            <a:custGeom>
              <a:avLst/>
              <a:gdLst>
                <a:gd name="T0" fmla="*/ 153 w 165"/>
                <a:gd name="T1" fmla="*/ 107 h 198"/>
                <a:gd name="T2" fmla="*/ 82 w 165"/>
                <a:gd name="T3" fmla="*/ 198 h 198"/>
                <a:gd name="T4" fmla="*/ 11 w 165"/>
                <a:gd name="T5" fmla="*/ 107 h 198"/>
                <a:gd name="T6" fmla="*/ 82 w 165"/>
                <a:gd name="T7" fmla="*/ 2 h 198"/>
                <a:gd name="T8" fmla="*/ 153 w 165"/>
                <a:gd name="T9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98">
                  <a:moveTo>
                    <a:pt x="153" y="107"/>
                  </a:moveTo>
                  <a:cubicBezTo>
                    <a:pt x="141" y="169"/>
                    <a:pt x="113" y="198"/>
                    <a:pt x="82" y="198"/>
                  </a:cubicBezTo>
                  <a:cubicBezTo>
                    <a:pt x="51" y="198"/>
                    <a:pt x="23" y="169"/>
                    <a:pt x="11" y="107"/>
                  </a:cubicBezTo>
                  <a:cubicBezTo>
                    <a:pt x="0" y="43"/>
                    <a:pt x="39" y="0"/>
                    <a:pt x="82" y="2"/>
                  </a:cubicBezTo>
                  <a:cubicBezTo>
                    <a:pt x="125" y="0"/>
                    <a:pt x="165" y="43"/>
                    <a:pt x="153" y="107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auto">
            <a:xfrm>
              <a:off x="4386262" y="749301"/>
              <a:ext cx="212725" cy="520700"/>
            </a:xfrm>
            <a:custGeom>
              <a:avLst/>
              <a:gdLst>
                <a:gd name="T0" fmla="*/ 0 w 80"/>
                <a:gd name="T1" fmla="*/ 1 h 196"/>
                <a:gd name="T2" fmla="*/ 0 w 80"/>
                <a:gd name="T3" fmla="*/ 196 h 196"/>
                <a:gd name="T4" fmla="*/ 68 w 80"/>
                <a:gd name="T5" fmla="*/ 106 h 196"/>
                <a:gd name="T6" fmla="*/ 0 w 80"/>
                <a:gd name="T7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96">
                  <a:moveTo>
                    <a:pt x="0" y="1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30" y="195"/>
                    <a:pt x="57" y="166"/>
                    <a:pt x="68" y="106"/>
                  </a:cubicBezTo>
                  <a:cubicBezTo>
                    <a:pt x="80" y="43"/>
                    <a:pt x="42" y="0"/>
                    <a:pt x="0" y="1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51"/>
            <p:cNvSpPr>
              <a:spLocks noChangeArrowheads="1"/>
            </p:cNvSpPr>
            <p:nvPr/>
          </p:nvSpPr>
          <p:spPr bwMode="auto">
            <a:xfrm>
              <a:off x="4202112" y="561976"/>
              <a:ext cx="269875" cy="266700"/>
            </a:xfrm>
            <a:prstGeom prst="ellipse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52"/>
            <p:cNvSpPr>
              <a:spLocks noChangeArrowheads="1"/>
            </p:cNvSpPr>
            <p:nvPr/>
          </p:nvSpPr>
          <p:spPr bwMode="auto">
            <a:xfrm>
              <a:off x="4160837" y="679451"/>
              <a:ext cx="265113" cy="268288"/>
            </a:xfrm>
            <a:prstGeom prst="ellipse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"/>
            <p:cNvSpPr>
              <a:spLocks noChangeArrowheads="1"/>
            </p:cNvSpPr>
            <p:nvPr/>
          </p:nvSpPr>
          <p:spPr bwMode="auto">
            <a:xfrm>
              <a:off x="4346574" y="593726"/>
              <a:ext cx="257175" cy="258763"/>
            </a:xfrm>
            <a:prstGeom prst="ellipse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4"/>
            <p:cNvSpPr>
              <a:spLocks noChangeArrowheads="1"/>
            </p:cNvSpPr>
            <p:nvPr/>
          </p:nvSpPr>
          <p:spPr bwMode="auto">
            <a:xfrm>
              <a:off x="4452937" y="655639"/>
              <a:ext cx="174625" cy="177800"/>
            </a:xfrm>
            <a:prstGeom prst="ellipse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5"/>
            <p:cNvSpPr>
              <a:spLocks noChangeArrowheads="1"/>
            </p:cNvSpPr>
            <p:nvPr/>
          </p:nvSpPr>
          <p:spPr bwMode="auto">
            <a:xfrm>
              <a:off x="4471987" y="750889"/>
              <a:ext cx="177800" cy="179388"/>
            </a:xfrm>
            <a:prstGeom prst="ellipse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>
              <a:off x="4587874" y="1003301"/>
              <a:ext cx="104775" cy="122238"/>
            </a:xfrm>
            <a:custGeom>
              <a:avLst/>
              <a:gdLst>
                <a:gd name="T0" fmla="*/ 39 w 39"/>
                <a:gd name="T1" fmla="*/ 23 h 46"/>
                <a:gd name="T2" fmla="*/ 18 w 39"/>
                <a:gd name="T3" fmla="*/ 0 h 46"/>
                <a:gd name="T4" fmla="*/ 12 w 39"/>
                <a:gd name="T5" fmla="*/ 7 h 46"/>
                <a:gd name="T6" fmla="*/ 1 w 39"/>
                <a:gd name="T7" fmla="*/ 41 h 46"/>
                <a:gd name="T8" fmla="*/ 15 w 39"/>
                <a:gd name="T9" fmla="*/ 46 h 46"/>
                <a:gd name="T10" fmla="*/ 39 w 39"/>
                <a:gd name="T11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6">
                  <a:moveTo>
                    <a:pt x="39" y="23"/>
                  </a:moveTo>
                  <a:cubicBezTo>
                    <a:pt x="39" y="11"/>
                    <a:pt x="30" y="1"/>
                    <a:pt x="18" y="0"/>
                  </a:cubicBezTo>
                  <a:cubicBezTo>
                    <a:pt x="16" y="2"/>
                    <a:pt x="14" y="4"/>
                    <a:pt x="12" y="7"/>
                  </a:cubicBezTo>
                  <a:cubicBezTo>
                    <a:pt x="4" y="18"/>
                    <a:pt x="0" y="30"/>
                    <a:pt x="1" y="41"/>
                  </a:cubicBezTo>
                  <a:cubicBezTo>
                    <a:pt x="5" y="44"/>
                    <a:pt x="10" y="46"/>
                    <a:pt x="15" y="46"/>
                  </a:cubicBezTo>
                  <a:cubicBezTo>
                    <a:pt x="28" y="46"/>
                    <a:pt x="39" y="36"/>
                    <a:pt x="39" y="23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auto">
            <a:xfrm>
              <a:off x="4575174" y="849314"/>
              <a:ext cx="117475" cy="157163"/>
            </a:xfrm>
            <a:custGeom>
              <a:avLst/>
              <a:gdLst>
                <a:gd name="T0" fmla="*/ 38 w 44"/>
                <a:gd name="T1" fmla="*/ 23 h 59"/>
                <a:gd name="T2" fmla="*/ 32 w 44"/>
                <a:gd name="T3" fmla="*/ 55 h 59"/>
                <a:gd name="T4" fmla="*/ 6 w 44"/>
                <a:gd name="T5" fmla="*/ 36 h 59"/>
                <a:gd name="T6" fmla="*/ 11 w 44"/>
                <a:gd name="T7" fmla="*/ 3 h 59"/>
                <a:gd name="T8" fmla="*/ 38 w 44"/>
                <a:gd name="T9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38" y="23"/>
                  </a:moveTo>
                  <a:cubicBezTo>
                    <a:pt x="44" y="37"/>
                    <a:pt x="41" y="52"/>
                    <a:pt x="32" y="55"/>
                  </a:cubicBezTo>
                  <a:cubicBezTo>
                    <a:pt x="23" y="59"/>
                    <a:pt x="11" y="50"/>
                    <a:pt x="6" y="36"/>
                  </a:cubicBezTo>
                  <a:cubicBezTo>
                    <a:pt x="0" y="21"/>
                    <a:pt x="2" y="7"/>
                    <a:pt x="11" y="3"/>
                  </a:cubicBezTo>
                  <a:cubicBezTo>
                    <a:pt x="20" y="0"/>
                    <a:pt x="32" y="8"/>
                    <a:pt x="38" y="23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>
              <a:off x="4464049" y="708026"/>
              <a:ext cx="150813" cy="250825"/>
            </a:xfrm>
            <a:custGeom>
              <a:avLst/>
              <a:gdLst>
                <a:gd name="T0" fmla="*/ 52 w 57"/>
                <a:gd name="T1" fmla="*/ 40 h 94"/>
                <a:gd name="T2" fmla="*/ 16 w 57"/>
                <a:gd name="T3" fmla="*/ 5 h 94"/>
                <a:gd name="T4" fmla="*/ 0 w 57"/>
                <a:gd name="T5" fmla="*/ 25 h 94"/>
                <a:gd name="T6" fmla="*/ 26 w 57"/>
                <a:gd name="T7" fmla="*/ 94 h 94"/>
                <a:gd name="T8" fmla="*/ 33 w 57"/>
                <a:gd name="T9" fmla="*/ 93 h 94"/>
                <a:gd name="T10" fmla="*/ 52 w 57"/>
                <a:gd name="T11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4">
                  <a:moveTo>
                    <a:pt x="52" y="40"/>
                  </a:moveTo>
                  <a:cubicBezTo>
                    <a:pt x="47" y="16"/>
                    <a:pt x="31" y="0"/>
                    <a:pt x="16" y="5"/>
                  </a:cubicBezTo>
                  <a:cubicBezTo>
                    <a:pt x="9" y="8"/>
                    <a:pt x="3" y="15"/>
                    <a:pt x="0" y="25"/>
                  </a:cubicBezTo>
                  <a:cubicBezTo>
                    <a:pt x="10" y="38"/>
                    <a:pt x="20" y="63"/>
                    <a:pt x="26" y="94"/>
                  </a:cubicBezTo>
                  <a:cubicBezTo>
                    <a:pt x="29" y="94"/>
                    <a:pt x="31" y="94"/>
                    <a:pt x="33" y="93"/>
                  </a:cubicBezTo>
                  <a:cubicBezTo>
                    <a:pt x="48" y="88"/>
                    <a:pt x="57" y="64"/>
                    <a:pt x="52" y="4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>
              <a:off x="4129087" y="692151"/>
              <a:ext cx="473075" cy="322263"/>
            </a:xfrm>
            <a:custGeom>
              <a:avLst/>
              <a:gdLst>
                <a:gd name="T0" fmla="*/ 88 w 178"/>
                <a:gd name="T1" fmla="*/ 2 h 121"/>
                <a:gd name="T2" fmla="*/ 174 w 178"/>
                <a:gd name="T3" fmla="*/ 98 h 121"/>
                <a:gd name="T4" fmla="*/ 176 w 178"/>
                <a:gd name="T5" fmla="*/ 117 h 121"/>
                <a:gd name="T6" fmla="*/ 145 w 178"/>
                <a:gd name="T7" fmla="*/ 108 h 121"/>
                <a:gd name="T8" fmla="*/ 131 w 178"/>
                <a:gd name="T9" fmla="*/ 62 h 121"/>
                <a:gd name="T10" fmla="*/ 103 w 178"/>
                <a:gd name="T11" fmla="*/ 109 h 121"/>
                <a:gd name="T12" fmla="*/ 109 w 178"/>
                <a:gd name="T13" fmla="*/ 82 h 121"/>
                <a:gd name="T14" fmla="*/ 81 w 178"/>
                <a:gd name="T15" fmla="*/ 111 h 121"/>
                <a:gd name="T16" fmla="*/ 8 w 178"/>
                <a:gd name="T17" fmla="*/ 120 h 121"/>
                <a:gd name="T18" fmla="*/ 88 w 178"/>
                <a:gd name="T19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21">
                  <a:moveTo>
                    <a:pt x="88" y="2"/>
                  </a:moveTo>
                  <a:cubicBezTo>
                    <a:pt x="123" y="0"/>
                    <a:pt x="156" y="36"/>
                    <a:pt x="174" y="98"/>
                  </a:cubicBezTo>
                  <a:cubicBezTo>
                    <a:pt x="172" y="101"/>
                    <a:pt x="178" y="114"/>
                    <a:pt x="176" y="117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1" y="62"/>
                    <a:pt x="117" y="104"/>
                    <a:pt x="103" y="109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94" y="105"/>
                    <a:pt x="81" y="111"/>
                  </a:cubicBezTo>
                  <a:cubicBezTo>
                    <a:pt x="57" y="121"/>
                    <a:pt x="8" y="120"/>
                    <a:pt x="8" y="120"/>
                  </a:cubicBezTo>
                  <a:cubicBezTo>
                    <a:pt x="5" y="114"/>
                    <a:pt x="0" y="2"/>
                    <a:pt x="88" y="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auto">
            <a:xfrm>
              <a:off x="4646612" y="1479551"/>
              <a:ext cx="50800" cy="236538"/>
            </a:xfrm>
            <a:custGeom>
              <a:avLst/>
              <a:gdLst>
                <a:gd name="T0" fmla="*/ 11 w 19"/>
                <a:gd name="T1" fmla="*/ 33 h 89"/>
                <a:gd name="T2" fmla="*/ 14 w 19"/>
                <a:gd name="T3" fmla="*/ 0 h 89"/>
                <a:gd name="T4" fmla="*/ 0 w 19"/>
                <a:gd name="T5" fmla="*/ 73 h 89"/>
                <a:gd name="T6" fmla="*/ 1 w 19"/>
                <a:gd name="T7" fmla="*/ 89 h 89"/>
                <a:gd name="T8" fmla="*/ 19 w 19"/>
                <a:gd name="T9" fmla="*/ 85 h 89"/>
                <a:gd name="T10" fmla="*/ 11 w 19"/>
                <a:gd name="T11" fmla="*/ 3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9">
                  <a:moveTo>
                    <a:pt x="11" y="33"/>
                  </a:moveTo>
                  <a:cubicBezTo>
                    <a:pt x="11" y="21"/>
                    <a:pt x="12" y="11"/>
                    <a:pt x="14" y="0"/>
                  </a:cubicBezTo>
                  <a:cubicBezTo>
                    <a:pt x="5" y="21"/>
                    <a:pt x="0" y="46"/>
                    <a:pt x="0" y="73"/>
                  </a:cubicBezTo>
                  <a:cubicBezTo>
                    <a:pt x="0" y="78"/>
                    <a:pt x="0" y="84"/>
                    <a:pt x="1" y="89"/>
                  </a:cubicBezTo>
                  <a:cubicBezTo>
                    <a:pt x="7" y="88"/>
                    <a:pt x="13" y="87"/>
                    <a:pt x="19" y="85"/>
                  </a:cubicBezTo>
                  <a:cubicBezTo>
                    <a:pt x="14" y="69"/>
                    <a:pt x="11" y="52"/>
                    <a:pt x="11" y="33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auto">
            <a:xfrm>
              <a:off x="4071937" y="1482726"/>
              <a:ext cx="61913" cy="236538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3 w 23"/>
                <a:gd name="T5" fmla="*/ 45 h 89"/>
                <a:gd name="T6" fmla="*/ 0 w 23"/>
                <a:gd name="T7" fmla="*/ 85 h 89"/>
                <a:gd name="T8" fmla="*/ 23 w 23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9">
                  <a:moveTo>
                    <a:pt x="23" y="89"/>
                  </a:moveTo>
                  <a:cubicBezTo>
                    <a:pt x="21" y="54"/>
                    <a:pt x="12" y="23"/>
                    <a:pt x="0" y="0"/>
                  </a:cubicBezTo>
                  <a:cubicBezTo>
                    <a:pt x="2" y="14"/>
                    <a:pt x="3" y="29"/>
                    <a:pt x="3" y="45"/>
                  </a:cubicBezTo>
                  <a:cubicBezTo>
                    <a:pt x="3" y="59"/>
                    <a:pt x="2" y="72"/>
                    <a:pt x="0" y="85"/>
                  </a:cubicBezTo>
                  <a:cubicBezTo>
                    <a:pt x="8" y="87"/>
                    <a:pt x="15" y="88"/>
                    <a:pt x="23" y="89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03299" y="3588849"/>
            <a:ext cx="2238641" cy="2238641"/>
            <a:chOff x="6299200" y="1797050"/>
            <a:chExt cx="1898650" cy="1898650"/>
          </a:xfrm>
        </p:grpSpPr>
        <p:sp>
          <p:nvSpPr>
            <p:cNvPr id="34" name="Shape 580"/>
            <p:cNvSpPr/>
            <p:nvPr/>
          </p:nvSpPr>
          <p:spPr>
            <a:xfrm>
              <a:off x="6427788" y="1930400"/>
              <a:ext cx="164306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6D6D6">
                <a:alpha val="7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defTabSz="292100" eaLnBrk="1" fontAlgn="auto" hangingPunct="1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aphicFrame>
          <p:nvGraphicFramePr>
            <p:cNvPr id="35" name="Chart 58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60025862"/>
                </p:ext>
              </p:extLst>
            </p:nvPr>
          </p:nvGraphicFramePr>
          <p:xfrm>
            <a:off x="6299200" y="1797050"/>
            <a:ext cx="1898650" cy="189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6" name="Shape 582"/>
            <p:cNvSpPr/>
            <p:nvPr/>
          </p:nvSpPr>
          <p:spPr>
            <a:xfrm>
              <a:off x="7071428" y="1930400"/>
              <a:ext cx="249722" cy="23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/>
              </a:pPr>
              <a:r>
                <a:rPr lang="en-US" spc="48" dirty="0">
                  <a:ea typeface="Oswald Light"/>
                  <a:cs typeface="Oswald Light"/>
                  <a:sym typeface="Oswald Regular"/>
                </a:rPr>
                <a:t>3</a:t>
              </a:r>
              <a:r>
                <a:rPr spc="48" dirty="0" smtClean="0">
                  <a:latin typeface="+mn-lt"/>
                  <a:ea typeface="Oswald Light"/>
                  <a:cs typeface="Oswald Light"/>
                  <a:sym typeface="Oswald Light"/>
                </a:rPr>
                <a:t>%</a:t>
              </a:r>
              <a:endParaRPr spc="48" dirty="0">
                <a:latin typeface="+mn-lt"/>
                <a:ea typeface="Oswald Light"/>
                <a:cs typeface="Oswald Light"/>
                <a:sym typeface="Oswald Ligh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905425" y="2045738"/>
            <a:ext cx="4852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热衷私人场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货币来源主要是系统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41545" y="5903681"/>
            <a:ext cx="11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人数占比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37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一次性用户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5" y="1605433"/>
            <a:ext cx="4692472" cy="454186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538900" y="2042651"/>
            <a:ext cx="1027113" cy="1206501"/>
            <a:chOff x="5553074" y="2254251"/>
            <a:chExt cx="1027113" cy="1206501"/>
          </a:xfrm>
        </p:grpSpPr>
        <p:sp>
          <p:nvSpPr>
            <p:cNvPr id="5" name="Freeform 89"/>
            <p:cNvSpPr>
              <a:spLocks/>
            </p:cNvSpPr>
            <p:nvPr/>
          </p:nvSpPr>
          <p:spPr bwMode="auto">
            <a:xfrm>
              <a:off x="5553074" y="2900364"/>
              <a:ext cx="1027113" cy="560388"/>
            </a:xfrm>
            <a:custGeom>
              <a:avLst/>
              <a:gdLst>
                <a:gd name="T0" fmla="*/ 231 w 386"/>
                <a:gd name="T1" fmla="*/ 210 h 211"/>
                <a:gd name="T2" fmla="*/ 231 w 386"/>
                <a:gd name="T3" fmla="*/ 210 h 211"/>
                <a:gd name="T4" fmla="*/ 386 w 386"/>
                <a:gd name="T5" fmla="*/ 180 h 211"/>
                <a:gd name="T6" fmla="*/ 372 w 386"/>
                <a:gd name="T7" fmla="*/ 57 h 211"/>
                <a:gd name="T8" fmla="*/ 316 w 386"/>
                <a:gd name="T9" fmla="*/ 28 h 211"/>
                <a:gd name="T10" fmla="*/ 260 w 386"/>
                <a:gd name="T11" fmla="*/ 21 h 211"/>
                <a:gd name="T12" fmla="*/ 259 w 386"/>
                <a:gd name="T13" fmla="*/ 6 h 211"/>
                <a:gd name="T14" fmla="*/ 127 w 386"/>
                <a:gd name="T15" fmla="*/ 6 h 211"/>
                <a:gd name="T16" fmla="*/ 126 w 386"/>
                <a:gd name="T17" fmla="*/ 21 h 211"/>
                <a:gd name="T18" fmla="*/ 70 w 386"/>
                <a:gd name="T19" fmla="*/ 28 h 211"/>
                <a:gd name="T20" fmla="*/ 14 w 386"/>
                <a:gd name="T21" fmla="*/ 57 h 211"/>
                <a:gd name="T22" fmla="*/ 0 w 386"/>
                <a:gd name="T23" fmla="*/ 180 h 211"/>
                <a:gd name="T24" fmla="*/ 155 w 386"/>
                <a:gd name="T25" fmla="*/ 210 h 211"/>
                <a:gd name="T26" fmla="*/ 156 w 386"/>
                <a:gd name="T27" fmla="*/ 210 h 211"/>
                <a:gd name="T28" fmla="*/ 172 w 386"/>
                <a:gd name="T29" fmla="*/ 211 h 211"/>
                <a:gd name="T30" fmla="*/ 193 w 386"/>
                <a:gd name="T31" fmla="*/ 211 h 211"/>
                <a:gd name="T32" fmla="*/ 214 w 386"/>
                <a:gd name="T33" fmla="*/ 211 h 211"/>
                <a:gd name="T34" fmla="*/ 230 w 386"/>
                <a:gd name="T35" fmla="*/ 210 h 211"/>
                <a:gd name="T36" fmla="*/ 231 w 386"/>
                <a:gd name="T3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6" h="211">
                  <a:moveTo>
                    <a:pt x="231" y="210"/>
                  </a:moveTo>
                  <a:cubicBezTo>
                    <a:pt x="231" y="210"/>
                    <a:pt x="231" y="210"/>
                    <a:pt x="231" y="210"/>
                  </a:cubicBezTo>
                  <a:cubicBezTo>
                    <a:pt x="286" y="207"/>
                    <a:pt x="339" y="196"/>
                    <a:pt x="386" y="180"/>
                  </a:cubicBezTo>
                  <a:cubicBezTo>
                    <a:pt x="372" y="57"/>
                    <a:pt x="372" y="57"/>
                    <a:pt x="372" y="57"/>
                  </a:cubicBezTo>
                  <a:cubicBezTo>
                    <a:pt x="371" y="42"/>
                    <a:pt x="346" y="30"/>
                    <a:pt x="316" y="28"/>
                  </a:cubicBezTo>
                  <a:cubicBezTo>
                    <a:pt x="297" y="25"/>
                    <a:pt x="279" y="22"/>
                    <a:pt x="260" y="21"/>
                  </a:cubicBezTo>
                  <a:cubicBezTo>
                    <a:pt x="260" y="16"/>
                    <a:pt x="260" y="11"/>
                    <a:pt x="259" y="6"/>
                  </a:cubicBezTo>
                  <a:cubicBezTo>
                    <a:pt x="215" y="0"/>
                    <a:pt x="171" y="0"/>
                    <a:pt x="127" y="6"/>
                  </a:cubicBezTo>
                  <a:cubicBezTo>
                    <a:pt x="127" y="11"/>
                    <a:pt x="126" y="16"/>
                    <a:pt x="126" y="21"/>
                  </a:cubicBezTo>
                  <a:cubicBezTo>
                    <a:pt x="108" y="22"/>
                    <a:pt x="89" y="25"/>
                    <a:pt x="70" y="28"/>
                  </a:cubicBezTo>
                  <a:cubicBezTo>
                    <a:pt x="40" y="30"/>
                    <a:pt x="16" y="42"/>
                    <a:pt x="14" y="57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47" y="196"/>
                    <a:pt x="100" y="207"/>
                    <a:pt x="155" y="210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61" y="210"/>
                    <a:pt x="167" y="210"/>
                    <a:pt x="172" y="211"/>
                  </a:cubicBezTo>
                  <a:cubicBezTo>
                    <a:pt x="179" y="211"/>
                    <a:pt x="186" y="211"/>
                    <a:pt x="193" y="211"/>
                  </a:cubicBezTo>
                  <a:cubicBezTo>
                    <a:pt x="200" y="211"/>
                    <a:pt x="207" y="211"/>
                    <a:pt x="214" y="211"/>
                  </a:cubicBezTo>
                  <a:cubicBezTo>
                    <a:pt x="220" y="210"/>
                    <a:pt x="225" y="210"/>
                    <a:pt x="230" y="210"/>
                  </a:cubicBezTo>
                  <a:lnTo>
                    <a:pt x="231" y="210"/>
                  </a:ln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90"/>
            <p:cNvSpPr>
              <a:spLocks/>
            </p:cNvSpPr>
            <p:nvPr/>
          </p:nvSpPr>
          <p:spPr bwMode="auto">
            <a:xfrm>
              <a:off x="5957887" y="2905126"/>
              <a:ext cx="622300" cy="503238"/>
            </a:xfrm>
            <a:custGeom>
              <a:avLst/>
              <a:gdLst>
                <a:gd name="T0" fmla="*/ 164 w 234"/>
                <a:gd name="T1" fmla="*/ 26 h 189"/>
                <a:gd name="T2" fmla="*/ 108 w 234"/>
                <a:gd name="T3" fmla="*/ 19 h 189"/>
                <a:gd name="T4" fmla="*/ 107 w 234"/>
                <a:gd name="T5" fmla="*/ 4 h 189"/>
                <a:gd name="T6" fmla="*/ 42 w 234"/>
                <a:gd name="T7" fmla="*/ 0 h 189"/>
                <a:gd name="T8" fmla="*/ 0 w 234"/>
                <a:gd name="T9" fmla="*/ 67 h 189"/>
                <a:gd name="T10" fmla="*/ 197 w 234"/>
                <a:gd name="T11" fmla="*/ 189 h 189"/>
                <a:gd name="T12" fmla="*/ 234 w 234"/>
                <a:gd name="T13" fmla="*/ 178 h 189"/>
                <a:gd name="T14" fmla="*/ 220 w 234"/>
                <a:gd name="T15" fmla="*/ 55 h 189"/>
                <a:gd name="T16" fmla="*/ 164 w 234"/>
                <a:gd name="T17" fmla="*/ 2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89">
                  <a:moveTo>
                    <a:pt x="164" y="26"/>
                  </a:moveTo>
                  <a:cubicBezTo>
                    <a:pt x="145" y="23"/>
                    <a:pt x="127" y="20"/>
                    <a:pt x="108" y="19"/>
                  </a:cubicBezTo>
                  <a:cubicBezTo>
                    <a:pt x="108" y="14"/>
                    <a:pt x="108" y="9"/>
                    <a:pt x="107" y="4"/>
                  </a:cubicBezTo>
                  <a:cubicBezTo>
                    <a:pt x="86" y="1"/>
                    <a:pt x="64" y="0"/>
                    <a:pt x="42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97" y="189"/>
                    <a:pt x="197" y="189"/>
                    <a:pt x="197" y="189"/>
                  </a:cubicBezTo>
                  <a:cubicBezTo>
                    <a:pt x="209" y="186"/>
                    <a:pt x="222" y="182"/>
                    <a:pt x="234" y="178"/>
                  </a:cubicBezTo>
                  <a:cubicBezTo>
                    <a:pt x="220" y="55"/>
                    <a:pt x="220" y="55"/>
                    <a:pt x="220" y="55"/>
                  </a:cubicBezTo>
                  <a:cubicBezTo>
                    <a:pt x="219" y="40"/>
                    <a:pt x="194" y="28"/>
                    <a:pt x="164" y="26"/>
                  </a:cubicBezTo>
                  <a:close/>
                </a:path>
              </a:pathLst>
            </a:custGeom>
            <a:solidFill>
              <a:srgbClr val="13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1"/>
            <p:cNvSpPr>
              <a:spLocks/>
            </p:cNvSpPr>
            <p:nvPr/>
          </p:nvSpPr>
          <p:spPr bwMode="auto">
            <a:xfrm>
              <a:off x="5895974" y="2924176"/>
              <a:ext cx="15875" cy="119063"/>
            </a:xfrm>
            <a:custGeom>
              <a:avLst/>
              <a:gdLst>
                <a:gd name="T0" fmla="*/ 5 w 6"/>
                <a:gd name="T1" fmla="*/ 45 h 45"/>
                <a:gd name="T2" fmla="*/ 0 w 6"/>
                <a:gd name="T3" fmla="*/ 41 h 45"/>
                <a:gd name="T4" fmla="*/ 0 w 6"/>
                <a:gd name="T5" fmla="*/ 0 h 45"/>
                <a:gd name="T6" fmla="*/ 6 w 6"/>
                <a:gd name="T7" fmla="*/ 0 h 45"/>
                <a:gd name="T8" fmla="*/ 5 w 6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5">
                  <a:moveTo>
                    <a:pt x="5" y="45"/>
                  </a:moveTo>
                  <a:cubicBezTo>
                    <a:pt x="3" y="44"/>
                    <a:pt x="2" y="43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5"/>
                    <a:pt x="5" y="30"/>
                    <a:pt x="5" y="45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2"/>
            <p:cNvSpPr>
              <a:spLocks/>
            </p:cNvSpPr>
            <p:nvPr/>
          </p:nvSpPr>
          <p:spPr bwMode="auto">
            <a:xfrm>
              <a:off x="5922962" y="2924176"/>
              <a:ext cx="19050" cy="139700"/>
            </a:xfrm>
            <a:custGeom>
              <a:avLst/>
              <a:gdLst>
                <a:gd name="T0" fmla="*/ 5 w 7"/>
                <a:gd name="T1" fmla="*/ 53 h 53"/>
                <a:gd name="T2" fmla="*/ 0 w 7"/>
                <a:gd name="T3" fmla="*/ 49 h 53"/>
                <a:gd name="T4" fmla="*/ 1 w 7"/>
                <a:gd name="T5" fmla="*/ 0 h 53"/>
                <a:gd name="T6" fmla="*/ 7 w 7"/>
                <a:gd name="T7" fmla="*/ 0 h 53"/>
                <a:gd name="T8" fmla="*/ 5 w 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3">
                  <a:moveTo>
                    <a:pt x="5" y="53"/>
                  </a:moveTo>
                  <a:cubicBezTo>
                    <a:pt x="3" y="52"/>
                    <a:pt x="1" y="51"/>
                    <a:pt x="0" y="49"/>
                  </a:cubicBezTo>
                  <a:cubicBezTo>
                    <a:pt x="0" y="33"/>
                    <a:pt x="1" y="17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8"/>
                    <a:pt x="5" y="35"/>
                    <a:pt x="5" y="5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3"/>
            <p:cNvSpPr>
              <a:spLocks/>
            </p:cNvSpPr>
            <p:nvPr/>
          </p:nvSpPr>
          <p:spPr bwMode="auto">
            <a:xfrm>
              <a:off x="5949949" y="2924176"/>
              <a:ext cx="20638" cy="157163"/>
            </a:xfrm>
            <a:custGeom>
              <a:avLst/>
              <a:gdLst>
                <a:gd name="T0" fmla="*/ 5 w 8"/>
                <a:gd name="T1" fmla="*/ 59 h 59"/>
                <a:gd name="T2" fmla="*/ 0 w 8"/>
                <a:gd name="T3" fmla="*/ 56 h 59"/>
                <a:gd name="T4" fmla="*/ 2 w 8"/>
                <a:gd name="T5" fmla="*/ 0 h 59"/>
                <a:gd name="T6" fmla="*/ 8 w 8"/>
                <a:gd name="T7" fmla="*/ 0 h 59"/>
                <a:gd name="T8" fmla="*/ 5 w 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9">
                  <a:moveTo>
                    <a:pt x="5" y="59"/>
                  </a:moveTo>
                  <a:cubicBezTo>
                    <a:pt x="4" y="58"/>
                    <a:pt x="2" y="57"/>
                    <a:pt x="0" y="56"/>
                  </a:cubicBezTo>
                  <a:cubicBezTo>
                    <a:pt x="1" y="37"/>
                    <a:pt x="1" y="19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0"/>
                    <a:pt x="6" y="39"/>
                    <a:pt x="5" y="59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4"/>
            <p:cNvSpPr>
              <a:spLocks/>
            </p:cNvSpPr>
            <p:nvPr/>
          </p:nvSpPr>
          <p:spPr bwMode="auto">
            <a:xfrm>
              <a:off x="5978524" y="2924176"/>
              <a:ext cx="19050" cy="166688"/>
            </a:xfrm>
            <a:custGeom>
              <a:avLst/>
              <a:gdLst>
                <a:gd name="T0" fmla="*/ 6 w 7"/>
                <a:gd name="T1" fmla="*/ 63 h 63"/>
                <a:gd name="T2" fmla="*/ 0 w 7"/>
                <a:gd name="T3" fmla="*/ 61 h 63"/>
                <a:gd name="T4" fmla="*/ 2 w 7"/>
                <a:gd name="T5" fmla="*/ 0 h 63"/>
                <a:gd name="T6" fmla="*/ 7 w 7"/>
                <a:gd name="T7" fmla="*/ 0 h 63"/>
                <a:gd name="T8" fmla="*/ 6 w 7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3">
                  <a:moveTo>
                    <a:pt x="6" y="63"/>
                  </a:moveTo>
                  <a:cubicBezTo>
                    <a:pt x="4" y="62"/>
                    <a:pt x="2" y="62"/>
                    <a:pt x="0" y="61"/>
                  </a:cubicBezTo>
                  <a:cubicBezTo>
                    <a:pt x="1" y="41"/>
                    <a:pt x="1" y="21"/>
                    <a:pt x="2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21"/>
                    <a:pt x="6" y="42"/>
                    <a:pt x="6" y="6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5"/>
            <p:cNvSpPr>
              <a:spLocks/>
            </p:cNvSpPr>
            <p:nvPr/>
          </p:nvSpPr>
          <p:spPr bwMode="auto">
            <a:xfrm>
              <a:off x="6008687" y="2924176"/>
              <a:ext cx="17463" cy="174625"/>
            </a:xfrm>
            <a:custGeom>
              <a:avLst/>
              <a:gdLst>
                <a:gd name="T0" fmla="*/ 6 w 7"/>
                <a:gd name="T1" fmla="*/ 66 h 66"/>
                <a:gd name="T2" fmla="*/ 0 w 7"/>
                <a:gd name="T3" fmla="*/ 65 h 66"/>
                <a:gd name="T4" fmla="*/ 2 w 7"/>
                <a:gd name="T5" fmla="*/ 0 h 66"/>
                <a:gd name="T6" fmla="*/ 7 w 7"/>
                <a:gd name="T7" fmla="*/ 0 h 66"/>
                <a:gd name="T8" fmla="*/ 6 w 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6" y="66"/>
                  </a:moveTo>
                  <a:cubicBezTo>
                    <a:pt x="4" y="65"/>
                    <a:pt x="2" y="65"/>
                    <a:pt x="0" y="65"/>
                  </a:cubicBezTo>
                  <a:cubicBezTo>
                    <a:pt x="1" y="43"/>
                    <a:pt x="1" y="22"/>
                    <a:pt x="2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7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6"/>
            <p:cNvSpPr>
              <a:spLocks/>
            </p:cNvSpPr>
            <p:nvPr/>
          </p:nvSpPr>
          <p:spPr bwMode="auto">
            <a:xfrm>
              <a:off x="6040437" y="2924176"/>
              <a:ext cx="15875" cy="177800"/>
            </a:xfrm>
            <a:custGeom>
              <a:avLst/>
              <a:gdLst>
                <a:gd name="T0" fmla="*/ 6 w 6"/>
                <a:gd name="T1" fmla="*/ 67 h 67"/>
                <a:gd name="T2" fmla="*/ 0 w 6"/>
                <a:gd name="T3" fmla="*/ 66 h 67"/>
                <a:gd name="T4" fmla="*/ 1 w 6"/>
                <a:gd name="T5" fmla="*/ 0 h 67"/>
                <a:gd name="T6" fmla="*/ 6 w 6"/>
                <a:gd name="T7" fmla="*/ 0 h 67"/>
                <a:gd name="T8" fmla="*/ 6 w 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7">
                  <a:moveTo>
                    <a:pt x="6" y="67"/>
                  </a:moveTo>
                  <a:cubicBezTo>
                    <a:pt x="4" y="67"/>
                    <a:pt x="2" y="67"/>
                    <a:pt x="0" y="66"/>
                  </a:cubicBezTo>
                  <a:cubicBezTo>
                    <a:pt x="0" y="44"/>
                    <a:pt x="0" y="22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3"/>
                    <a:pt x="6" y="45"/>
                    <a:pt x="6" y="6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7"/>
            <p:cNvSpPr>
              <a:spLocks/>
            </p:cNvSpPr>
            <p:nvPr/>
          </p:nvSpPr>
          <p:spPr bwMode="auto">
            <a:xfrm>
              <a:off x="6069012" y="2924176"/>
              <a:ext cx="19050" cy="177800"/>
            </a:xfrm>
            <a:custGeom>
              <a:avLst/>
              <a:gdLst>
                <a:gd name="T0" fmla="*/ 7 w 7"/>
                <a:gd name="T1" fmla="*/ 66 h 67"/>
                <a:gd name="T2" fmla="*/ 1 w 7"/>
                <a:gd name="T3" fmla="*/ 67 h 67"/>
                <a:gd name="T4" fmla="*/ 0 w 7"/>
                <a:gd name="T5" fmla="*/ 0 h 67"/>
                <a:gd name="T6" fmla="*/ 6 w 7"/>
                <a:gd name="T7" fmla="*/ 0 h 67"/>
                <a:gd name="T8" fmla="*/ 7 w 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7">
                  <a:moveTo>
                    <a:pt x="7" y="66"/>
                  </a:moveTo>
                  <a:cubicBezTo>
                    <a:pt x="5" y="67"/>
                    <a:pt x="3" y="67"/>
                    <a:pt x="1" y="67"/>
                  </a:cubicBezTo>
                  <a:cubicBezTo>
                    <a:pt x="1" y="45"/>
                    <a:pt x="1" y="2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6" y="44"/>
                    <a:pt x="7" y="6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8"/>
            <p:cNvSpPr>
              <a:spLocks/>
            </p:cNvSpPr>
            <p:nvPr/>
          </p:nvSpPr>
          <p:spPr bwMode="auto">
            <a:xfrm>
              <a:off x="6099174" y="2924176"/>
              <a:ext cx="17463" cy="174625"/>
            </a:xfrm>
            <a:custGeom>
              <a:avLst/>
              <a:gdLst>
                <a:gd name="T0" fmla="*/ 7 w 7"/>
                <a:gd name="T1" fmla="*/ 65 h 66"/>
                <a:gd name="T2" fmla="*/ 1 w 7"/>
                <a:gd name="T3" fmla="*/ 66 h 66"/>
                <a:gd name="T4" fmla="*/ 0 w 7"/>
                <a:gd name="T5" fmla="*/ 0 h 66"/>
                <a:gd name="T6" fmla="*/ 6 w 7"/>
                <a:gd name="T7" fmla="*/ 0 h 66"/>
                <a:gd name="T8" fmla="*/ 7 w 7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7" y="65"/>
                  </a:moveTo>
                  <a:cubicBezTo>
                    <a:pt x="5" y="65"/>
                    <a:pt x="3" y="65"/>
                    <a:pt x="1" y="66"/>
                  </a:cubicBezTo>
                  <a:cubicBezTo>
                    <a:pt x="1" y="44"/>
                    <a:pt x="1" y="2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7" y="43"/>
                    <a:pt x="7" y="65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9"/>
            <p:cNvSpPr>
              <a:spLocks/>
            </p:cNvSpPr>
            <p:nvPr/>
          </p:nvSpPr>
          <p:spPr bwMode="auto">
            <a:xfrm>
              <a:off x="6127749" y="2924176"/>
              <a:ext cx="20638" cy="166688"/>
            </a:xfrm>
            <a:custGeom>
              <a:avLst/>
              <a:gdLst>
                <a:gd name="T0" fmla="*/ 8 w 8"/>
                <a:gd name="T1" fmla="*/ 61 h 63"/>
                <a:gd name="T2" fmla="*/ 2 w 8"/>
                <a:gd name="T3" fmla="*/ 63 h 63"/>
                <a:gd name="T4" fmla="*/ 0 w 8"/>
                <a:gd name="T5" fmla="*/ 0 h 63"/>
                <a:gd name="T6" fmla="*/ 6 w 8"/>
                <a:gd name="T7" fmla="*/ 0 h 63"/>
                <a:gd name="T8" fmla="*/ 8 w 8"/>
                <a:gd name="T9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3">
                  <a:moveTo>
                    <a:pt x="8" y="61"/>
                  </a:moveTo>
                  <a:cubicBezTo>
                    <a:pt x="6" y="62"/>
                    <a:pt x="4" y="62"/>
                    <a:pt x="2" y="63"/>
                  </a:cubicBezTo>
                  <a:cubicBezTo>
                    <a:pt x="1" y="42"/>
                    <a:pt x="1" y="2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1"/>
                    <a:pt x="7" y="41"/>
                    <a:pt x="8" y="6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0"/>
            <p:cNvSpPr>
              <a:spLocks/>
            </p:cNvSpPr>
            <p:nvPr/>
          </p:nvSpPr>
          <p:spPr bwMode="auto">
            <a:xfrm>
              <a:off x="6156324" y="2924176"/>
              <a:ext cx="19050" cy="157163"/>
            </a:xfrm>
            <a:custGeom>
              <a:avLst/>
              <a:gdLst>
                <a:gd name="T0" fmla="*/ 7 w 7"/>
                <a:gd name="T1" fmla="*/ 56 h 59"/>
                <a:gd name="T2" fmla="*/ 2 w 7"/>
                <a:gd name="T3" fmla="*/ 59 h 59"/>
                <a:gd name="T4" fmla="*/ 0 w 7"/>
                <a:gd name="T5" fmla="*/ 0 h 59"/>
                <a:gd name="T6" fmla="*/ 5 w 7"/>
                <a:gd name="T7" fmla="*/ 0 h 59"/>
                <a:gd name="T8" fmla="*/ 7 w 7"/>
                <a:gd name="T9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9">
                  <a:moveTo>
                    <a:pt x="7" y="56"/>
                  </a:moveTo>
                  <a:cubicBezTo>
                    <a:pt x="6" y="57"/>
                    <a:pt x="4" y="58"/>
                    <a:pt x="2" y="59"/>
                  </a:cubicBezTo>
                  <a:cubicBezTo>
                    <a:pt x="1" y="39"/>
                    <a:pt x="1" y="2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9"/>
                    <a:pt x="7" y="37"/>
                    <a:pt x="7" y="5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01"/>
            <p:cNvSpPr>
              <a:spLocks/>
            </p:cNvSpPr>
            <p:nvPr/>
          </p:nvSpPr>
          <p:spPr bwMode="auto">
            <a:xfrm>
              <a:off x="6186487" y="2924176"/>
              <a:ext cx="19050" cy="139700"/>
            </a:xfrm>
            <a:custGeom>
              <a:avLst/>
              <a:gdLst>
                <a:gd name="T0" fmla="*/ 7 w 7"/>
                <a:gd name="T1" fmla="*/ 49 h 53"/>
                <a:gd name="T2" fmla="*/ 2 w 7"/>
                <a:gd name="T3" fmla="*/ 53 h 53"/>
                <a:gd name="T4" fmla="*/ 0 w 7"/>
                <a:gd name="T5" fmla="*/ 0 h 53"/>
                <a:gd name="T6" fmla="*/ 5 w 7"/>
                <a:gd name="T7" fmla="*/ 0 h 53"/>
                <a:gd name="T8" fmla="*/ 7 w 7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3">
                  <a:moveTo>
                    <a:pt x="7" y="49"/>
                  </a:moveTo>
                  <a:cubicBezTo>
                    <a:pt x="5" y="51"/>
                    <a:pt x="3" y="52"/>
                    <a:pt x="2" y="53"/>
                  </a:cubicBezTo>
                  <a:cubicBezTo>
                    <a:pt x="1" y="35"/>
                    <a:pt x="0" y="18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7"/>
                    <a:pt x="6" y="33"/>
                    <a:pt x="7" y="49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2"/>
            <p:cNvSpPr>
              <a:spLocks/>
            </p:cNvSpPr>
            <p:nvPr/>
          </p:nvSpPr>
          <p:spPr bwMode="auto">
            <a:xfrm>
              <a:off x="6215062" y="2924176"/>
              <a:ext cx="14288" cy="119063"/>
            </a:xfrm>
            <a:custGeom>
              <a:avLst/>
              <a:gdLst>
                <a:gd name="T0" fmla="*/ 5 w 5"/>
                <a:gd name="T1" fmla="*/ 41 h 45"/>
                <a:gd name="T2" fmla="*/ 1 w 5"/>
                <a:gd name="T3" fmla="*/ 45 h 45"/>
                <a:gd name="T4" fmla="*/ 0 w 5"/>
                <a:gd name="T5" fmla="*/ 0 h 45"/>
                <a:gd name="T6" fmla="*/ 5 w 5"/>
                <a:gd name="T7" fmla="*/ 0 h 45"/>
                <a:gd name="T8" fmla="*/ 5 w 5"/>
                <a:gd name="T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5" y="41"/>
                  </a:moveTo>
                  <a:cubicBezTo>
                    <a:pt x="4" y="43"/>
                    <a:pt x="2" y="44"/>
                    <a:pt x="1" y="45"/>
                  </a:cubicBezTo>
                  <a:cubicBezTo>
                    <a:pt x="0" y="30"/>
                    <a:pt x="0" y="15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14"/>
                    <a:pt x="5" y="27"/>
                    <a:pt x="5" y="4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3"/>
            <p:cNvSpPr>
              <a:spLocks/>
            </p:cNvSpPr>
            <p:nvPr/>
          </p:nvSpPr>
          <p:spPr bwMode="auto">
            <a:xfrm>
              <a:off x="5789612" y="2601914"/>
              <a:ext cx="88900" cy="192088"/>
            </a:xfrm>
            <a:custGeom>
              <a:avLst/>
              <a:gdLst>
                <a:gd name="T0" fmla="*/ 28 w 33"/>
                <a:gd name="T1" fmla="*/ 35 h 72"/>
                <a:gd name="T2" fmla="*/ 29 w 33"/>
                <a:gd name="T3" fmla="*/ 70 h 72"/>
                <a:gd name="T4" fmla="*/ 9 w 33"/>
                <a:gd name="T5" fmla="*/ 44 h 72"/>
                <a:gd name="T6" fmla="*/ 7 w 33"/>
                <a:gd name="T7" fmla="*/ 3 h 72"/>
                <a:gd name="T8" fmla="*/ 28 w 33"/>
                <a:gd name="T9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28" y="35"/>
                  </a:moveTo>
                  <a:cubicBezTo>
                    <a:pt x="33" y="54"/>
                    <a:pt x="33" y="68"/>
                    <a:pt x="29" y="70"/>
                  </a:cubicBezTo>
                  <a:cubicBezTo>
                    <a:pt x="24" y="72"/>
                    <a:pt x="16" y="63"/>
                    <a:pt x="9" y="44"/>
                  </a:cubicBezTo>
                  <a:cubicBezTo>
                    <a:pt x="2" y="25"/>
                    <a:pt x="0" y="6"/>
                    <a:pt x="7" y="3"/>
                  </a:cubicBezTo>
                  <a:cubicBezTo>
                    <a:pt x="13" y="0"/>
                    <a:pt x="22" y="15"/>
                    <a:pt x="28" y="35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4"/>
            <p:cNvSpPr>
              <a:spLocks/>
            </p:cNvSpPr>
            <p:nvPr/>
          </p:nvSpPr>
          <p:spPr bwMode="auto">
            <a:xfrm>
              <a:off x="6249987" y="2606676"/>
              <a:ext cx="79375" cy="195263"/>
            </a:xfrm>
            <a:custGeom>
              <a:avLst/>
              <a:gdLst>
                <a:gd name="T0" fmla="*/ 5 w 30"/>
                <a:gd name="T1" fmla="*/ 36 h 73"/>
                <a:gd name="T2" fmla="*/ 6 w 30"/>
                <a:gd name="T3" fmla="*/ 71 h 73"/>
                <a:gd name="T4" fmla="*/ 24 w 30"/>
                <a:gd name="T5" fmla="*/ 44 h 73"/>
                <a:gd name="T6" fmla="*/ 24 w 30"/>
                <a:gd name="T7" fmla="*/ 3 h 73"/>
                <a:gd name="T8" fmla="*/ 5 w 30"/>
                <a:gd name="T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3">
                  <a:moveTo>
                    <a:pt x="5" y="36"/>
                  </a:moveTo>
                  <a:cubicBezTo>
                    <a:pt x="0" y="56"/>
                    <a:pt x="2" y="69"/>
                    <a:pt x="6" y="71"/>
                  </a:cubicBezTo>
                  <a:cubicBezTo>
                    <a:pt x="10" y="73"/>
                    <a:pt x="18" y="63"/>
                    <a:pt x="24" y="44"/>
                  </a:cubicBezTo>
                  <a:cubicBezTo>
                    <a:pt x="30" y="25"/>
                    <a:pt x="30" y="6"/>
                    <a:pt x="24" y="3"/>
                  </a:cubicBezTo>
                  <a:cubicBezTo>
                    <a:pt x="18" y="0"/>
                    <a:pt x="9" y="16"/>
                    <a:pt x="5" y="36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05"/>
            <p:cNvSpPr>
              <a:spLocks/>
            </p:cNvSpPr>
            <p:nvPr/>
          </p:nvSpPr>
          <p:spPr bwMode="auto">
            <a:xfrm>
              <a:off x="5792787" y="2259014"/>
              <a:ext cx="550863" cy="717550"/>
            </a:xfrm>
            <a:custGeom>
              <a:avLst/>
              <a:gdLst>
                <a:gd name="T0" fmla="*/ 103 w 207"/>
                <a:gd name="T1" fmla="*/ 4 h 270"/>
                <a:gd name="T2" fmla="*/ 14 w 207"/>
                <a:gd name="T3" fmla="*/ 146 h 270"/>
                <a:gd name="T4" fmla="*/ 103 w 207"/>
                <a:gd name="T5" fmla="*/ 270 h 270"/>
                <a:gd name="T6" fmla="*/ 192 w 207"/>
                <a:gd name="T7" fmla="*/ 146 h 270"/>
                <a:gd name="T8" fmla="*/ 103 w 207"/>
                <a:gd name="T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70">
                  <a:moveTo>
                    <a:pt x="103" y="4"/>
                  </a:moveTo>
                  <a:cubicBezTo>
                    <a:pt x="49" y="0"/>
                    <a:pt x="0" y="59"/>
                    <a:pt x="14" y="146"/>
                  </a:cubicBezTo>
                  <a:cubicBezTo>
                    <a:pt x="29" y="231"/>
                    <a:pt x="65" y="270"/>
                    <a:pt x="103" y="270"/>
                  </a:cubicBezTo>
                  <a:cubicBezTo>
                    <a:pt x="142" y="270"/>
                    <a:pt x="177" y="231"/>
                    <a:pt x="192" y="146"/>
                  </a:cubicBezTo>
                  <a:cubicBezTo>
                    <a:pt x="207" y="59"/>
                    <a:pt x="157" y="0"/>
                    <a:pt x="103" y="4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06"/>
            <p:cNvSpPr>
              <a:spLocks/>
            </p:cNvSpPr>
            <p:nvPr/>
          </p:nvSpPr>
          <p:spPr bwMode="auto">
            <a:xfrm>
              <a:off x="5824537" y="2259014"/>
              <a:ext cx="519113" cy="555625"/>
            </a:xfrm>
            <a:custGeom>
              <a:avLst/>
              <a:gdLst>
                <a:gd name="T0" fmla="*/ 91 w 195"/>
                <a:gd name="T1" fmla="*/ 4 h 209"/>
                <a:gd name="T2" fmla="*/ 0 w 195"/>
                <a:gd name="T3" fmla="*/ 109 h 209"/>
                <a:gd name="T4" fmla="*/ 162 w 195"/>
                <a:gd name="T5" fmla="*/ 209 h 209"/>
                <a:gd name="T6" fmla="*/ 180 w 195"/>
                <a:gd name="T7" fmla="*/ 146 h 209"/>
                <a:gd name="T8" fmla="*/ 91 w 195"/>
                <a:gd name="T9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09">
                  <a:moveTo>
                    <a:pt x="91" y="4"/>
                  </a:moveTo>
                  <a:cubicBezTo>
                    <a:pt x="45" y="1"/>
                    <a:pt x="3" y="43"/>
                    <a:pt x="0" y="109"/>
                  </a:cubicBezTo>
                  <a:cubicBezTo>
                    <a:pt x="162" y="209"/>
                    <a:pt x="162" y="209"/>
                    <a:pt x="162" y="209"/>
                  </a:cubicBezTo>
                  <a:cubicBezTo>
                    <a:pt x="170" y="192"/>
                    <a:pt x="176" y="171"/>
                    <a:pt x="180" y="146"/>
                  </a:cubicBezTo>
                  <a:cubicBezTo>
                    <a:pt x="195" y="59"/>
                    <a:pt x="145" y="0"/>
                    <a:pt x="91" y="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07"/>
            <p:cNvSpPr>
              <a:spLocks/>
            </p:cNvSpPr>
            <p:nvPr/>
          </p:nvSpPr>
          <p:spPr bwMode="auto">
            <a:xfrm>
              <a:off x="6056312" y="2259014"/>
              <a:ext cx="287338" cy="717550"/>
            </a:xfrm>
            <a:custGeom>
              <a:avLst/>
              <a:gdLst>
                <a:gd name="T0" fmla="*/ 4 w 108"/>
                <a:gd name="T1" fmla="*/ 4 h 270"/>
                <a:gd name="T2" fmla="*/ 0 w 108"/>
                <a:gd name="T3" fmla="*/ 4 h 270"/>
                <a:gd name="T4" fmla="*/ 0 w 108"/>
                <a:gd name="T5" fmla="*/ 269 h 270"/>
                <a:gd name="T6" fmla="*/ 4 w 108"/>
                <a:gd name="T7" fmla="*/ 270 h 270"/>
                <a:gd name="T8" fmla="*/ 93 w 108"/>
                <a:gd name="T9" fmla="*/ 146 h 270"/>
                <a:gd name="T10" fmla="*/ 4 w 108"/>
                <a:gd name="T11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270">
                  <a:moveTo>
                    <a:pt x="4" y="4"/>
                  </a:moveTo>
                  <a:cubicBezTo>
                    <a:pt x="3" y="4"/>
                    <a:pt x="1" y="4"/>
                    <a:pt x="0" y="4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1" y="270"/>
                    <a:pt x="3" y="270"/>
                    <a:pt x="4" y="270"/>
                  </a:cubicBezTo>
                  <a:cubicBezTo>
                    <a:pt x="43" y="270"/>
                    <a:pt x="78" y="231"/>
                    <a:pt x="93" y="146"/>
                  </a:cubicBezTo>
                  <a:cubicBezTo>
                    <a:pt x="108" y="59"/>
                    <a:pt x="58" y="0"/>
                    <a:pt x="4" y="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8"/>
            <p:cNvSpPr>
              <a:spLocks/>
            </p:cNvSpPr>
            <p:nvPr/>
          </p:nvSpPr>
          <p:spPr bwMode="auto">
            <a:xfrm>
              <a:off x="6056312" y="2259014"/>
              <a:ext cx="287338" cy="555625"/>
            </a:xfrm>
            <a:custGeom>
              <a:avLst/>
              <a:gdLst>
                <a:gd name="T0" fmla="*/ 4 w 108"/>
                <a:gd name="T1" fmla="*/ 4 h 209"/>
                <a:gd name="T2" fmla="*/ 0 w 108"/>
                <a:gd name="T3" fmla="*/ 4 h 209"/>
                <a:gd name="T4" fmla="*/ 0 w 108"/>
                <a:gd name="T5" fmla="*/ 162 h 209"/>
                <a:gd name="T6" fmla="*/ 75 w 108"/>
                <a:gd name="T7" fmla="*/ 209 h 209"/>
                <a:gd name="T8" fmla="*/ 93 w 108"/>
                <a:gd name="T9" fmla="*/ 146 h 209"/>
                <a:gd name="T10" fmla="*/ 4 w 108"/>
                <a:gd name="T11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209">
                  <a:moveTo>
                    <a:pt x="4" y="4"/>
                  </a:moveTo>
                  <a:cubicBezTo>
                    <a:pt x="3" y="4"/>
                    <a:pt x="1" y="4"/>
                    <a:pt x="0" y="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5" y="209"/>
                    <a:pt x="75" y="209"/>
                    <a:pt x="75" y="209"/>
                  </a:cubicBezTo>
                  <a:cubicBezTo>
                    <a:pt x="83" y="192"/>
                    <a:pt x="89" y="171"/>
                    <a:pt x="93" y="146"/>
                  </a:cubicBezTo>
                  <a:cubicBezTo>
                    <a:pt x="108" y="59"/>
                    <a:pt x="58" y="0"/>
                    <a:pt x="4" y="4"/>
                  </a:cubicBez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09"/>
            <p:cNvSpPr>
              <a:spLocks/>
            </p:cNvSpPr>
            <p:nvPr/>
          </p:nvSpPr>
          <p:spPr bwMode="auto">
            <a:xfrm>
              <a:off x="5797549" y="2262189"/>
              <a:ext cx="539750" cy="360363"/>
            </a:xfrm>
            <a:custGeom>
              <a:avLst/>
              <a:gdLst>
                <a:gd name="T0" fmla="*/ 101 w 203"/>
                <a:gd name="T1" fmla="*/ 86 h 136"/>
                <a:gd name="T2" fmla="*/ 193 w 203"/>
                <a:gd name="T3" fmla="*/ 136 h 136"/>
                <a:gd name="T4" fmla="*/ 101 w 203"/>
                <a:gd name="T5" fmla="*/ 3 h 136"/>
                <a:gd name="T6" fmla="*/ 10 w 203"/>
                <a:gd name="T7" fmla="*/ 136 h 136"/>
                <a:gd name="T8" fmla="*/ 101 w 203"/>
                <a:gd name="T9" fmla="*/ 8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36">
                  <a:moveTo>
                    <a:pt x="101" y="86"/>
                  </a:moveTo>
                  <a:cubicBezTo>
                    <a:pt x="141" y="84"/>
                    <a:pt x="179" y="104"/>
                    <a:pt x="193" y="136"/>
                  </a:cubicBezTo>
                  <a:cubicBezTo>
                    <a:pt x="203" y="54"/>
                    <a:pt x="154" y="0"/>
                    <a:pt x="101" y="3"/>
                  </a:cubicBezTo>
                  <a:cubicBezTo>
                    <a:pt x="48" y="0"/>
                    <a:pt x="0" y="54"/>
                    <a:pt x="10" y="136"/>
                  </a:cubicBezTo>
                  <a:cubicBezTo>
                    <a:pt x="23" y="104"/>
                    <a:pt x="61" y="84"/>
                    <a:pt x="101" y="86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10"/>
            <p:cNvSpPr>
              <a:spLocks noChangeArrowheads="1"/>
            </p:cNvSpPr>
            <p:nvPr/>
          </p:nvSpPr>
          <p:spPr bwMode="auto">
            <a:xfrm>
              <a:off x="6032499" y="2254251"/>
              <a:ext cx="63500" cy="55563"/>
            </a:xfrm>
            <a:prstGeom prst="ellipse">
              <a:avLst/>
            </a:pr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11"/>
            <p:cNvSpPr>
              <a:spLocks/>
            </p:cNvSpPr>
            <p:nvPr/>
          </p:nvSpPr>
          <p:spPr bwMode="auto">
            <a:xfrm>
              <a:off x="5938837" y="2274889"/>
              <a:ext cx="255588" cy="241300"/>
            </a:xfrm>
            <a:custGeom>
              <a:avLst/>
              <a:gdLst>
                <a:gd name="T0" fmla="*/ 48 w 96"/>
                <a:gd name="T1" fmla="*/ 74 h 91"/>
                <a:gd name="T2" fmla="*/ 96 w 96"/>
                <a:gd name="T3" fmla="*/ 91 h 91"/>
                <a:gd name="T4" fmla="*/ 48 w 96"/>
                <a:gd name="T5" fmla="*/ 2 h 91"/>
                <a:gd name="T6" fmla="*/ 0 w 96"/>
                <a:gd name="T7" fmla="*/ 91 h 91"/>
                <a:gd name="T8" fmla="*/ 48 w 96"/>
                <a:gd name="T9" fmla="*/ 7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">
                  <a:moveTo>
                    <a:pt x="48" y="74"/>
                  </a:moveTo>
                  <a:cubicBezTo>
                    <a:pt x="66" y="73"/>
                    <a:pt x="83" y="79"/>
                    <a:pt x="96" y="91"/>
                  </a:cubicBezTo>
                  <a:cubicBezTo>
                    <a:pt x="91" y="34"/>
                    <a:pt x="70" y="0"/>
                    <a:pt x="48" y="2"/>
                  </a:cubicBezTo>
                  <a:cubicBezTo>
                    <a:pt x="26" y="0"/>
                    <a:pt x="5" y="34"/>
                    <a:pt x="0" y="91"/>
                  </a:cubicBezTo>
                  <a:cubicBezTo>
                    <a:pt x="14" y="79"/>
                    <a:pt x="31" y="73"/>
                    <a:pt x="48" y="74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12"/>
            <p:cNvSpPr>
              <a:spLocks/>
            </p:cNvSpPr>
            <p:nvPr/>
          </p:nvSpPr>
          <p:spPr bwMode="auto">
            <a:xfrm>
              <a:off x="5938837" y="2287589"/>
              <a:ext cx="255588" cy="228600"/>
            </a:xfrm>
            <a:custGeom>
              <a:avLst/>
              <a:gdLst>
                <a:gd name="T0" fmla="*/ 48 w 96"/>
                <a:gd name="T1" fmla="*/ 70 h 86"/>
                <a:gd name="T2" fmla="*/ 96 w 96"/>
                <a:gd name="T3" fmla="*/ 86 h 86"/>
                <a:gd name="T4" fmla="*/ 48 w 96"/>
                <a:gd name="T5" fmla="*/ 2 h 86"/>
                <a:gd name="T6" fmla="*/ 0 w 96"/>
                <a:gd name="T7" fmla="*/ 86 h 86"/>
                <a:gd name="T8" fmla="*/ 48 w 96"/>
                <a:gd name="T9" fmla="*/ 7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6">
                  <a:moveTo>
                    <a:pt x="48" y="70"/>
                  </a:moveTo>
                  <a:cubicBezTo>
                    <a:pt x="66" y="69"/>
                    <a:pt x="83" y="75"/>
                    <a:pt x="96" y="86"/>
                  </a:cubicBezTo>
                  <a:cubicBezTo>
                    <a:pt x="91" y="32"/>
                    <a:pt x="70" y="0"/>
                    <a:pt x="48" y="2"/>
                  </a:cubicBezTo>
                  <a:cubicBezTo>
                    <a:pt x="26" y="0"/>
                    <a:pt x="5" y="32"/>
                    <a:pt x="0" y="86"/>
                  </a:cubicBezTo>
                  <a:cubicBezTo>
                    <a:pt x="14" y="75"/>
                    <a:pt x="31" y="69"/>
                    <a:pt x="48" y="7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13"/>
            <p:cNvSpPr>
              <a:spLocks/>
            </p:cNvSpPr>
            <p:nvPr/>
          </p:nvSpPr>
          <p:spPr bwMode="auto">
            <a:xfrm>
              <a:off x="5875337" y="2420939"/>
              <a:ext cx="385763" cy="149225"/>
            </a:xfrm>
            <a:custGeom>
              <a:avLst/>
              <a:gdLst>
                <a:gd name="T0" fmla="*/ 72 w 145"/>
                <a:gd name="T1" fmla="*/ 22 h 56"/>
                <a:gd name="T2" fmla="*/ 137 w 145"/>
                <a:gd name="T3" fmla="*/ 56 h 56"/>
                <a:gd name="T4" fmla="*/ 145 w 145"/>
                <a:gd name="T5" fmla="*/ 48 h 56"/>
                <a:gd name="T6" fmla="*/ 72 w 145"/>
                <a:gd name="T7" fmla="*/ 2 h 56"/>
                <a:gd name="T8" fmla="*/ 0 w 145"/>
                <a:gd name="T9" fmla="*/ 48 h 56"/>
                <a:gd name="T10" fmla="*/ 7 w 145"/>
                <a:gd name="T11" fmla="*/ 56 h 56"/>
                <a:gd name="T12" fmla="*/ 72 w 145"/>
                <a:gd name="T13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6">
                  <a:moveTo>
                    <a:pt x="72" y="22"/>
                  </a:moveTo>
                  <a:cubicBezTo>
                    <a:pt x="97" y="20"/>
                    <a:pt x="120" y="33"/>
                    <a:pt x="137" y="56"/>
                  </a:cubicBezTo>
                  <a:cubicBezTo>
                    <a:pt x="140" y="53"/>
                    <a:pt x="142" y="51"/>
                    <a:pt x="145" y="48"/>
                  </a:cubicBezTo>
                  <a:cubicBezTo>
                    <a:pt x="128" y="17"/>
                    <a:pt x="101" y="0"/>
                    <a:pt x="72" y="2"/>
                  </a:cubicBezTo>
                  <a:cubicBezTo>
                    <a:pt x="43" y="0"/>
                    <a:pt x="16" y="17"/>
                    <a:pt x="0" y="48"/>
                  </a:cubicBezTo>
                  <a:cubicBezTo>
                    <a:pt x="2" y="51"/>
                    <a:pt x="5" y="53"/>
                    <a:pt x="7" y="56"/>
                  </a:cubicBezTo>
                  <a:cubicBezTo>
                    <a:pt x="24" y="33"/>
                    <a:pt x="48" y="20"/>
                    <a:pt x="72" y="22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14"/>
            <p:cNvSpPr>
              <a:spLocks/>
            </p:cNvSpPr>
            <p:nvPr/>
          </p:nvSpPr>
          <p:spPr bwMode="auto">
            <a:xfrm>
              <a:off x="5861049" y="2447926"/>
              <a:ext cx="409575" cy="138113"/>
            </a:xfrm>
            <a:custGeom>
              <a:avLst/>
              <a:gdLst>
                <a:gd name="T0" fmla="*/ 77 w 154"/>
                <a:gd name="T1" fmla="*/ 21 h 52"/>
                <a:gd name="T2" fmla="*/ 146 w 154"/>
                <a:gd name="T3" fmla="*/ 52 h 52"/>
                <a:gd name="T4" fmla="*/ 154 w 154"/>
                <a:gd name="T5" fmla="*/ 44 h 52"/>
                <a:gd name="T6" fmla="*/ 77 w 154"/>
                <a:gd name="T7" fmla="*/ 2 h 52"/>
                <a:gd name="T8" fmla="*/ 0 w 154"/>
                <a:gd name="T9" fmla="*/ 44 h 52"/>
                <a:gd name="T10" fmla="*/ 9 w 154"/>
                <a:gd name="T11" fmla="*/ 52 h 52"/>
                <a:gd name="T12" fmla="*/ 77 w 154"/>
                <a:gd name="T1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52">
                  <a:moveTo>
                    <a:pt x="77" y="21"/>
                  </a:moveTo>
                  <a:cubicBezTo>
                    <a:pt x="103" y="19"/>
                    <a:pt x="128" y="31"/>
                    <a:pt x="146" y="52"/>
                  </a:cubicBezTo>
                  <a:cubicBezTo>
                    <a:pt x="149" y="49"/>
                    <a:pt x="151" y="47"/>
                    <a:pt x="154" y="44"/>
                  </a:cubicBezTo>
                  <a:cubicBezTo>
                    <a:pt x="136" y="16"/>
                    <a:pt x="107" y="0"/>
                    <a:pt x="77" y="2"/>
                  </a:cubicBezTo>
                  <a:cubicBezTo>
                    <a:pt x="47" y="0"/>
                    <a:pt x="18" y="16"/>
                    <a:pt x="0" y="44"/>
                  </a:cubicBezTo>
                  <a:cubicBezTo>
                    <a:pt x="3" y="47"/>
                    <a:pt x="6" y="49"/>
                    <a:pt x="9" y="52"/>
                  </a:cubicBezTo>
                  <a:cubicBezTo>
                    <a:pt x="26" y="31"/>
                    <a:pt x="51" y="19"/>
                    <a:pt x="77" y="2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403299" y="3588849"/>
            <a:ext cx="2238641" cy="2238641"/>
            <a:chOff x="6299200" y="1797050"/>
            <a:chExt cx="1898650" cy="1898650"/>
          </a:xfrm>
        </p:grpSpPr>
        <p:sp>
          <p:nvSpPr>
            <p:cNvPr id="32" name="Shape 580"/>
            <p:cNvSpPr/>
            <p:nvPr/>
          </p:nvSpPr>
          <p:spPr>
            <a:xfrm>
              <a:off x="6427788" y="1930400"/>
              <a:ext cx="164306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D6D6D6">
                <a:alpha val="7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defTabSz="292100" eaLnBrk="1" fontAlgn="auto" hangingPunct="1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aphicFrame>
          <p:nvGraphicFramePr>
            <p:cNvPr id="33" name="Chart 58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1351090"/>
                </p:ext>
              </p:extLst>
            </p:nvPr>
          </p:nvGraphicFramePr>
          <p:xfrm>
            <a:off x="6299200" y="1797050"/>
            <a:ext cx="1898650" cy="189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4" name="Shape 582"/>
            <p:cNvSpPr/>
            <p:nvPr/>
          </p:nvSpPr>
          <p:spPr>
            <a:xfrm>
              <a:off x="6998801" y="1931581"/>
              <a:ext cx="249722" cy="23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/>
              </a:pPr>
              <a:r>
                <a:rPr lang="en-US" spc="48" dirty="0">
                  <a:solidFill>
                    <a:schemeClr val="bg1"/>
                  </a:solidFill>
                  <a:ea typeface="Oswald Light"/>
                  <a:cs typeface="Oswald Light"/>
                  <a:sym typeface="Oswald Regular"/>
                </a:rPr>
                <a:t>6</a:t>
              </a:r>
              <a:r>
                <a:rPr spc="48" dirty="0" smtClean="0">
                  <a:solidFill>
                    <a:schemeClr val="bg1"/>
                  </a:solidFill>
                  <a:latin typeface="+mn-lt"/>
                  <a:ea typeface="Oswald Light"/>
                  <a:cs typeface="Oswald Light"/>
                  <a:sym typeface="Oswald Light"/>
                </a:rPr>
                <a:t>%</a:t>
              </a:r>
              <a:endParaRPr spc="48" dirty="0">
                <a:solidFill>
                  <a:schemeClr val="bg1"/>
                </a:solidFill>
                <a:latin typeface="+mn-lt"/>
                <a:ea typeface="Oswald Light"/>
                <a:cs typeface="Oswald Light"/>
                <a:sym typeface="Oswald Ligh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905425" y="2045738"/>
            <a:ext cx="4852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几乎不玩牌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货币来源为系统获取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生命周期几乎只有一天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41545" y="5903681"/>
            <a:ext cx="11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人数占比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98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9" y="1514475"/>
            <a:ext cx="6191250" cy="5343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37539" y="1791379"/>
            <a:ext cx="55476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从系统获取的游戏币越多，越不可能付费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赢牌获取的游戏币越多，从系统获取的游戏币越少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玩高级场的付费可能性最高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从赢牌获取的游戏币越多，生命周期越长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从指标之间相关性得到的结论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61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47" y="1531484"/>
            <a:ext cx="10037997" cy="4793116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不同类别用户玩牌子游戏比例差别不大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30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  <wetp:taskpane dockstate="right" visibility="0" width="350" row="4">
    <wetp:webextensionref xmlns:r="http://schemas.openxmlformats.org/officeDocument/2006/relationships" r:id="rId3"/>
  </wetp:taskpane>
  <wetp:taskpane dockstate="right" visibility="0" width="350" row="5">
    <wetp:webextensionref xmlns:r="http://schemas.openxmlformats.org/officeDocument/2006/relationships" r:id="rId4"/>
  </wetp:taskpane>
  <wetp:taskpane dockstate="right" visibility="0" width="350" row="6">
    <wetp:webextensionref xmlns:r="http://schemas.openxmlformats.org/officeDocument/2006/relationships" r:id="rId5"/>
  </wetp:taskpane>
</wetp:taskpanes>
</file>

<file path=ppt/webextensions/webextension1.xml><?xml version="1.0" encoding="utf-8"?>
<we:webextension xmlns:we="http://schemas.microsoft.com/office/webextensions/webextension/2010/11" id="{8806A01F-BEF6-413F-B417-25D46312FB75}">
  <we:reference id="wa104178141" version="3.10.0.124" store="zh-CN" storeType="OMEX"/>
  <we:alternateReferences>
    <we:reference id="WA104178141" version="3.10.0.124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FD0C263-057F-488D-81A2-D711BA130EF0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E6B62BF-4F56-4AF3-8F0C-A15DDF346C6C}">
  <we:reference id="wa104147646" version="1.0.0.1" store="zh-CN" storeType="OMEX"/>
  <we:alternateReferences>
    <we:reference id="WA104147646" version="1.0.0.1" store="WA104147646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446A71A-4997-403D-9CF3-EB5CE0805D2C}">
  <we:reference id="wa104380907" version="1.0.0.0" store="zh-CN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7B97C1C6-596A-492A-BDB1-8E36E4CD64E6}">
  <we:reference id="wa104381411" version="1.0.0.0" store="zh-CN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301</Words>
  <Application>Microsoft Office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Oswald Light</vt:lpstr>
      <vt:lpstr>Oswald Regular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聚类结果</vt:lpstr>
      <vt:lpstr>普通用户</vt:lpstr>
      <vt:lpstr>有钱用户</vt:lpstr>
      <vt:lpstr>玩牌高手</vt:lpstr>
      <vt:lpstr>私人场玩家</vt:lpstr>
      <vt:lpstr>一次性用户</vt:lpstr>
      <vt:lpstr>从指标之间相关性得到的结论</vt:lpstr>
      <vt:lpstr>不同类别用户玩牌子游戏比例差别不大</vt:lpstr>
      <vt:lpstr>应用：精准运营</vt:lpstr>
      <vt:lpstr>下一步计划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李芳</dc:creator>
  <cp:lastModifiedBy>李芳</cp:lastModifiedBy>
  <cp:revision>16</cp:revision>
  <dcterms:created xsi:type="dcterms:W3CDTF">2018-08-30T08:09:33Z</dcterms:created>
  <dcterms:modified xsi:type="dcterms:W3CDTF">2018-08-30T10:34:48Z</dcterms:modified>
</cp:coreProperties>
</file>