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96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0849E659-DC2D-467D-80C6-27792697C964}" type="datetimeFigureOut">
              <a:rPr lang="en-CA" smtClean="0"/>
              <a:t>2021-06-17</a:t>
            </a:fld>
            <a:endParaRPr lang="en-CA"/>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CA"/>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2AE9B460-57A2-4D03-91E3-998909EF7CB3}" type="slidenum">
              <a:rPr lang="en-CA" smtClean="0"/>
              <a:t>‹#›</a:t>
            </a:fld>
            <a:endParaRPr lang="en-CA"/>
          </a:p>
        </p:txBody>
      </p:sp>
    </p:spTree>
    <p:extLst>
      <p:ext uri="{BB962C8B-B14F-4D97-AF65-F5344CB8AC3E}">
        <p14:creationId xmlns:p14="http://schemas.microsoft.com/office/powerpoint/2010/main" val="595389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49E659-DC2D-467D-80C6-27792697C964}" type="datetimeFigureOut">
              <a:rPr lang="en-CA" smtClean="0"/>
              <a:t>2021-06-17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AE9B460-57A2-4D03-91E3-998909EF7CB3}" type="slidenum">
              <a:rPr lang="en-CA" smtClean="0"/>
              <a:t>‹#›</a:t>
            </a:fld>
            <a:endParaRPr lang="en-CA"/>
          </a:p>
        </p:txBody>
      </p:sp>
    </p:spTree>
    <p:extLst>
      <p:ext uri="{BB962C8B-B14F-4D97-AF65-F5344CB8AC3E}">
        <p14:creationId xmlns:p14="http://schemas.microsoft.com/office/powerpoint/2010/main" val="715364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49E659-DC2D-467D-80C6-27792697C964}" type="datetimeFigureOut">
              <a:rPr lang="en-CA" smtClean="0"/>
              <a:t>2021-06-17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AE9B460-57A2-4D03-91E3-998909EF7CB3}" type="slidenum">
              <a:rPr lang="en-CA" smtClean="0"/>
              <a:t>‹#›</a:t>
            </a:fld>
            <a:endParaRPr lang="en-CA"/>
          </a:p>
        </p:txBody>
      </p:sp>
    </p:spTree>
    <p:extLst>
      <p:ext uri="{BB962C8B-B14F-4D97-AF65-F5344CB8AC3E}">
        <p14:creationId xmlns:p14="http://schemas.microsoft.com/office/powerpoint/2010/main" val="2845014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49E659-DC2D-467D-80C6-27792697C964}" type="datetimeFigureOut">
              <a:rPr lang="en-CA" smtClean="0"/>
              <a:t>2021-06-17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AE9B460-57A2-4D03-91E3-998909EF7CB3}" type="slidenum">
              <a:rPr lang="en-CA" smtClean="0"/>
              <a:t>‹#›</a:t>
            </a:fld>
            <a:endParaRPr lang="en-CA"/>
          </a:p>
        </p:txBody>
      </p:sp>
    </p:spTree>
    <p:extLst>
      <p:ext uri="{BB962C8B-B14F-4D97-AF65-F5344CB8AC3E}">
        <p14:creationId xmlns:p14="http://schemas.microsoft.com/office/powerpoint/2010/main" val="345430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49E659-DC2D-467D-80C6-27792697C964}" type="datetimeFigureOut">
              <a:rPr lang="en-CA" smtClean="0"/>
              <a:t>2021-06-17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AE9B460-57A2-4D03-91E3-998909EF7CB3}" type="slidenum">
              <a:rPr lang="en-CA" smtClean="0"/>
              <a:t>‹#›</a:t>
            </a:fld>
            <a:endParaRPr lang="en-CA"/>
          </a:p>
        </p:txBody>
      </p:sp>
    </p:spTree>
    <p:extLst>
      <p:ext uri="{BB962C8B-B14F-4D97-AF65-F5344CB8AC3E}">
        <p14:creationId xmlns:p14="http://schemas.microsoft.com/office/powerpoint/2010/main" val="1558058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49E659-DC2D-467D-80C6-27792697C964}" type="datetimeFigureOut">
              <a:rPr lang="en-CA" smtClean="0"/>
              <a:t>2021-06-17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AE9B460-57A2-4D03-91E3-998909EF7CB3}" type="slidenum">
              <a:rPr lang="en-CA" smtClean="0"/>
              <a:t>‹#›</a:t>
            </a:fld>
            <a:endParaRPr lang="en-CA"/>
          </a:p>
        </p:txBody>
      </p:sp>
    </p:spTree>
    <p:extLst>
      <p:ext uri="{BB962C8B-B14F-4D97-AF65-F5344CB8AC3E}">
        <p14:creationId xmlns:p14="http://schemas.microsoft.com/office/powerpoint/2010/main" val="1792288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49E659-DC2D-467D-80C6-27792697C964}" type="datetimeFigureOut">
              <a:rPr lang="en-CA" smtClean="0"/>
              <a:t>2021-06-17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AE9B460-57A2-4D03-91E3-998909EF7CB3}" type="slidenum">
              <a:rPr lang="en-CA" smtClean="0"/>
              <a:t>‹#›</a:t>
            </a:fld>
            <a:endParaRPr lang="en-CA"/>
          </a:p>
        </p:txBody>
      </p:sp>
    </p:spTree>
    <p:extLst>
      <p:ext uri="{BB962C8B-B14F-4D97-AF65-F5344CB8AC3E}">
        <p14:creationId xmlns:p14="http://schemas.microsoft.com/office/powerpoint/2010/main" val="162585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49E659-DC2D-467D-80C6-27792697C964}" type="datetimeFigureOut">
              <a:rPr lang="en-CA" smtClean="0"/>
              <a:t>2021-06-17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AE9B460-57A2-4D03-91E3-998909EF7CB3}" type="slidenum">
              <a:rPr lang="en-CA" smtClean="0"/>
              <a:t>‹#›</a:t>
            </a:fld>
            <a:endParaRPr lang="en-CA"/>
          </a:p>
        </p:txBody>
      </p:sp>
    </p:spTree>
    <p:extLst>
      <p:ext uri="{BB962C8B-B14F-4D97-AF65-F5344CB8AC3E}">
        <p14:creationId xmlns:p14="http://schemas.microsoft.com/office/powerpoint/2010/main" val="2588785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49E659-DC2D-467D-80C6-27792697C964}" type="datetimeFigureOut">
              <a:rPr lang="en-CA" smtClean="0"/>
              <a:t>2021-06-17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2AE9B460-57A2-4D03-91E3-998909EF7CB3}" type="slidenum">
              <a:rPr lang="en-CA" smtClean="0"/>
              <a:t>‹#›</a:t>
            </a:fld>
            <a:endParaRPr lang="en-CA"/>
          </a:p>
        </p:txBody>
      </p:sp>
    </p:spTree>
    <p:extLst>
      <p:ext uri="{BB962C8B-B14F-4D97-AF65-F5344CB8AC3E}">
        <p14:creationId xmlns:p14="http://schemas.microsoft.com/office/powerpoint/2010/main" val="2189120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0849E659-DC2D-467D-80C6-27792697C964}" type="datetimeFigureOut">
              <a:rPr lang="en-CA" smtClean="0"/>
              <a:t>2021-06-17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2AE9B460-57A2-4D03-91E3-998909EF7CB3}" type="slidenum">
              <a:rPr lang="en-CA" smtClean="0"/>
              <a:t>‹#›</a:t>
            </a:fld>
            <a:endParaRPr lang="en-CA"/>
          </a:p>
        </p:txBody>
      </p:sp>
    </p:spTree>
    <p:extLst>
      <p:ext uri="{BB962C8B-B14F-4D97-AF65-F5344CB8AC3E}">
        <p14:creationId xmlns:p14="http://schemas.microsoft.com/office/powerpoint/2010/main" val="2932956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0849E659-DC2D-467D-80C6-27792697C964}" type="datetimeFigureOut">
              <a:rPr lang="en-CA" smtClean="0"/>
              <a:t>2021-06-17</a:t>
            </a:fld>
            <a:endParaRPr lang="en-CA"/>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2AE9B460-57A2-4D03-91E3-998909EF7CB3}" type="slidenum">
              <a:rPr lang="en-CA" smtClean="0"/>
              <a:t>‹#›</a:t>
            </a:fld>
            <a:endParaRPr lang="en-CA"/>
          </a:p>
        </p:txBody>
      </p:sp>
    </p:spTree>
    <p:extLst>
      <p:ext uri="{BB962C8B-B14F-4D97-AF65-F5344CB8AC3E}">
        <p14:creationId xmlns:p14="http://schemas.microsoft.com/office/powerpoint/2010/main" val="260915421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0849E659-DC2D-467D-80C6-27792697C964}" type="datetimeFigureOut">
              <a:rPr lang="en-CA" smtClean="0"/>
              <a:t>2021-06-17</a:t>
            </a:fld>
            <a:endParaRPr lang="en-CA"/>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CA"/>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2AE9B460-57A2-4D03-91E3-998909EF7CB3}" type="slidenum">
              <a:rPr lang="en-CA" smtClean="0"/>
              <a:t>‹#›</a:t>
            </a:fld>
            <a:endParaRPr lang="en-CA"/>
          </a:p>
        </p:txBody>
      </p:sp>
    </p:spTree>
    <p:extLst>
      <p:ext uri="{BB962C8B-B14F-4D97-AF65-F5344CB8AC3E}">
        <p14:creationId xmlns:p14="http://schemas.microsoft.com/office/powerpoint/2010/main" val="3495876831"/>
      </p:ext>
    </p:extLst>
  </p:cSld>
  <p:clrMap bg1="lt1" tx1="dk1" bg2="lt2" tx2="dk2" accent1="accent1" accent2="accent2" accent3="accent3" accent4="accent4" accent5="accent5" accent6="accent6" hlink="hlink" folHlink="folHlink"/>
  <p:sldLayoutIdLst>
    <p:sldLayoutId id="2147483966" r:id="rId1"/>
    <p:sldLayoutId id="2147483967" r:id="rId2"/>
    <p:sldLayoutId id="2147483968" r:id="rId3"/>
    <p:sldLayoutId id="2147483969" r:id="rId4"/>
    <p:sldLayoutId id="2147483970" r:id="rId5"/>
    <p:sldLayoutId id="2147483971" r:id="rId6"/>
    <p:sldLayoutId id="2147483972" r:id="rId7"/>
    <p:sldLayoutId id="2147483973" r:id="rId8"/>
    <p:sldLayoutId id="2147483974" r:id="rId9"/>
    <p:sldLayoutId id="2147483975" r:id="rId10"/>
    <p:sldLayoutId id="2147483976"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F97E041-634B-4B3E-8669-42583D956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9825ADD-F95C-4747-9B41-5DB21C28E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5571066"/>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791A8E-B2BA-467D-BB87-8CFBFB13A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5" y="809244"/>
            <a:ext cx="10579608" cy="5239512"/>
          </a:xfrm>
          <a:prstGeom prst="rect">
            <a:avLst/>
          </a:prstGeom>
          <a:noFill/>
          <a:ln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470AEED-8A3B-40FB-B329-497FFA715AC0}"/>
              </a:ext>
            </a:extLst>
          </p:cNvPr>
          <p:cNvSpPr>
            <a:spLocks noGrp="1"/>
          </p:cNvSpPr>
          <p:nvPr>
            <p:ph type="subTitle" idx="1"/>
          </p:nvPr>
        </p:nvSpPr>
        <p:spPr>
          <a:xfrm>
            <a:off x="1286503" y="4064626"/>
            <a:ext cx="9607159" cy="1476235"/>
          </a:xfrm>
        </p:spPr>
        <p:txBody>
          <a:bodyPr>
            <a:normAutofit/>
          </a:bodyPr>
          <a:lstStyle/>
          <a:p>
            <a:pPr algn="ctr"/>
            <a:r>
              <a:rPr lang="en-US" sz="2800" dirty="0">
                <a:solidFill>
                  <a:srgbClr val="FFFFFF"/>
                </a:solidFill>
              </a:rPr>
              <a:t>Now with new and improved analyses!</a:t>
            </a:r>
            <a:endParaRPr lang="en-CA" sz="2800" dirty="0">
              <a:solidFill>
                <a:srgbClr val="FFFFFF"/>
              </a:solidFill>
            </a:endParaRPr>
          </a:p>
        </p:txBody>
      </p:sp>
      <p:sp>
        <p:nvSpPr>
          <p:cNvPr id="2" name="Title 1">
            <a:extLst>
              <a:ext uri="{FF2B5EF4-FFF2-40B4-BE49-F238E27FC236}">
                <a16:creationId xmlns:a16="http://schemas.microsoft.com/office/drawing/2014/main" id="{E28DE8B7-93F2-4815-84F5-597AB620BCFA}"/>
              </a:ext>
            </a:extLst>
          </p:cNvPr>
          <p:cNvSpPr>
            <a:spLocks noGrp="1"/>
          </p:cNvSpPr>
          <p:nvPr>
            <p:ph type="ctrTitle"/>
          </p:nvPr>
        </p:nvSpPr>
        <p:spPr>
          <a:xfrm>
            <a:off x="1286503" y="1285196"/>
            <a:ext cx="9607160" cy="2779429"/>
          </a:xfrm>
        </p:spPr>
        <p:txBody>
          <a:bodyPr>
            <a:normAutofit/>
          </a:bodyPr>
          <a:lstStyle/>
          <a:p>
            <a:pPr algn="ctr"/>
            <a:r>
              <a:rPr lang="en-US" sz="8000"/>
              <a:t>HiLo Project Update</a:t>
            </a:r>
            <a:endParaRPr lang="en-CA" sz="8000"/>
          </a:p>
        </p:txBody>
      </p:sp>
    </p:spTree>
    <p:extLst>
      <p:ext uri="{BB962C8B-B14F-4D97-AF65-F5344CB8AC3E}">
        <p14:creationId xmlns:p14="http://schemas.microsoft.com/office/powerpoint/2010/main" val="4161882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6C5A6-F59F-4456-9054-E9D9A97262FD}"/>
              </a:ext>
            </a:extLst>
          </p:cNvPr>
          <p:cNvSpPr>
            <a:spLocks noGrp="1"/>
          </p:cNvSpPr>
          <p:nvPr>
            <p:ph type="title"/>
          </p:nvPr>
        </p:nvSpPr>
        <p:spPr/>
        <p:txBody>
          <a:bodyPr/>
          <a:lstStyle/>
          <a:p>
            <a:r>
              <a:rPr lang="en-US" dirty="0"/>
              <a:t>Additional Figures</a:t>
            </a:r>
            <a:endParaRPr lang="en-CA" dirty="0"/>
          </a:p>
        </p:txBody>
      </p:sp>
      <p:sp>
        <p:nvSpPr>
          <p:cNvPr id="4" name="Content Placeholder 3">
            <a:extLst>
              <a:ext uri="{FF2B5EF4-FFF2-40B4-BE49-F238E27FC236}">
                <a16:creationId xmlns:a16="http://schemas.microsoft.com/office/drawing/2014/main" id="{BAD94FB1-A473-437A-A5CB-9B76B9A29672}"/>
              </a:ext>
            </a:extLst>
          </p:cNvPr>
          <p:cNvSpPr>
            <a:spLocks noGrp="1"/>
          </p:cNvSpPr>
          <p:nvPr>
            <p:ph idx="1"/>
          </p:nvPr>
        </p:nvSpPr>
        <p:spPr>
          <a:xfrm>
            <a:off x="750994" y="5985755"/>
            <a:ext cx="10853691" cy="1500896"/>
          </a:xfrm>
        </p:spPr>
        <p:txBody>
          <a:bodyPr>
            <a:normAutofit/>
          </a:bodyPr>
          <a:lstStyle/>
          <a:p>
            <a:pPr marL="0" indent="0">
              <a:buNone/>
            </a:pPr>
            <a:r>
              <a:rPr lang="en-US" sz="2400" dirty="0"/>
              <a:t>Figure 3: Daily maximum current speeds at each site presented as boxplots, indicating the median and quartiles with whiskers extending to 1.5 times the interquartile range. </a:t>
            </a:r>
            <a:endParaRPr lang="en-CA" sz="2400" dirty="0"/>
          </a:p>
        </p:txBody>
      </p:sp>
      <p:sp>
        <p:nvSpPr>
          <p:cNvPr id="3" name="Rectangle 2">
            <a:extLst>
              <a:ext uri="{FF2B5EF4-FFF2-40B4-BE49-F238E27FC236}">
                <a16:creationId xmlns:a16="http://schemas.microsoft.com/office/drawing/2014/main" id="{C8B9DCFD-E07E-418B-A31F-F9A1F1822DAC}"/>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pic>
        <p:nvPicPr>
          <p:cNvPr id="1025" name="Picture 2">
            <a:extLst>
              <a:ext uri="{FF2B5EF4-FFF2-40B4-BE49-F238E27FC236}">
                <a16:creationId xmlns:a16="http://schemas.microsoft.com/office/drawing/2014/main" id="{80CE411F-CC67-4AD9-B66A-0CD6D1BA3D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282183" y="1657247"/>
            <a:ext cx="7791315" cy="4328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6345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6C5A6-F59F-4456-9054-E9D9A97262FD}"/>
              </a:ext>
            </a:extLst>
          </p:cNvPr>
          <p:cNvSpPr>
            <a:spLocks noGrp="1"/>
          </p:cNvSpPr>
          <p:nvPr>
            <p:ph type="title"/>
          </p:nvPr>
        </p:nvSpPr>
        <p:spPr/>
        <p:txBody>
          <a:bodyPr/>
          <a:lstStyle/>
          <a:p>
            <a:r>
              <a:rPr lang="en-US" dirty="0"/>
              <a:t>Additional Figures</a:t>
            </a:r>
            <a:endParaRPr lang="en-CA" dirty="0"/>
          </a:p>
        </p:txBody>
      </p:sp>
      <p:sp>
        <p:nvSpPr>
          <p:cNvPr id="4" name="Content Placeholder 3">
            <a:extLst>
              <a:ext uri="{FF2B5EF4-FFF2-40B4-BE49-F238E27FC236}">
                <a16:creationId xmlns:a16="http://schemas.microsoft.com/office/drawing/2014/main" id="{BAD94FB1-A473-437A-A5CB-9B76B9A29672}"/>
              </a:ext>
            </a:extLst>
          </p:cNvPr>
          <p:cNvSpPr>
            <a:spLocks noGrp="1"/>
          </p:cNvSpPr>
          <p:nvPr>
            <p:ph idx="1"/>
          </p:nvPr>
        </p:nvSpPr>
        <p:spPr>
          <a:xfrm>
            <a:off x="7648237" y="1708819"/>
            <a:ext cx="4027008" cy="4996781"/>
          </a:xfrm>
        </p:spPr>
        <p:txBody>
          <a:bodyPr>
            <a:normAutofit lnSpcReduction="10000"/>
          </a:bodyPr>
          <a:lstStyle/>
          <a:p>
            <a:pPr marL="0" indent="0">
              <a:buNone/>
            </a:pPr>
            <a:r>
              <a:rPr lang="en-US" sz="2400" dirty="0"/>
              <a:t>Figure 4: Individual transect fish abundance (top row) and biomass (bottom row) at each site average daily maximum current speed. Grey shaded circles in the abundance plots represent the transect species richness (via </a:t>
            </a:r>
            <a:r>
              <a:rPr lang="en-US" sz="2400" dirty="0" err="1"/>
              <a:t>colour</a:t>
            </a:r>
            <a:r>
              <a:rPr lang="en-US" sz="2400" dirty="0"/>
              <a:t>) and abundance (via vertical position), black circles in the biomass plot represent transect biomass. The number of replicate transects at each site and depth were inconsistent due to site sampling logistic limitations. </a:t>
            </a:r>
            <a:endParaRPr lang="en-CA" sz="2400" dirty="0"/>
          </a:p>
        </p:txBody>
      </p:sp>
      <p:sp>
        <p:nvSpPr>
          <p:cNvPr id="3" name="Rectangle 2">
            <a:extLst>
              <a:ext uri="{FF2B5EF4-FFF2-40B4-BE49-F238E27FC236}">
                <a16:creationId xmlns:a16="http://schemas.microsoft.com/office/drawing/2014/main" id="{C8B9DCFD-E07E-418B-A31F-F9A1F1822DAC}"/>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pic>
        <p:nvPicPr>
          <p:cNvPr id="1025" name="Picture 2">
            <a:extLst>
              <a:ext uri="{FF2B5EF4-FFF2-40B4-BE49-F238E27FC236}">
                <a16:creationId xmlns:a16="http://schemas.microsoft.com/office/drawing/2014/main" id="{80CE411F-CC67-4AD9-B66A-0CD6D1BA3D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447097" y="1708819"/>
            <a:ext cx="6991013" cy="4996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564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6C5A6-F59F-4456-9054-E9D9A97262FD}"/>
              </a:ext>
            </a:extLst>
          </p:cNvPr>
          <p:cNvSpPr>
            <a:spLocks noGrp="1"/>
          </p:cNvSpPr>
          <p:nvPr>
            <p:ph type="title"/>
          </p:nvPr>
        </p:nvSpPr>
        <p:spPr/>
        <p:txBody>
          <a:bodyPr/>
          <a:lstStyle/>
          <a:p>
            <a:r>
              <a:rPr lang="en-US" dirty="0"/>
              <a:t>Additional Figures</a:t>
            </a:r>
            <a:endParaRPr lang="en-CA" dirty="0"/>
          </a:p>
        </p:txBody>
      </p:sp>
      <p:sp>
        <p:nvSpPr>
          <p:cNvPr id="4" name="Content Placeholder 3">
            <a:extLst>
              <a:ext uri="{FF2B5EF4-FFF2-40B4-BE49-F238E27FC236}">
                <a16:creationId xmlns:a16="http://schemas.microsoft.com/office/drawing/2014/main" id="{BAD94FB1-A473-437A-A5CB-9B76B9A29672}"/>
              </a:ext>
            </a:extLst>
          </p:cNvPr>
          <p:cNvSpPr>
            <a:spLocks noGrp="1"/>
          </p:cNvSpPr>
          <p:nvPr>
            <p:ph idx="1"/>
          </p:nvPr>
        </p:nvSpPr>
        <p:spPr>
          <a:xfrm>
            <a:off x="821554" y="6017635"/>
            <a:ext cx="10853691" cy="1500896"/>
          </a:xfrm>
        </p:spPr>
        <p:txBody>
          <a:bodyPr>
            <a:normAutofit/>
          </a:bodyPr>
          <a:lstStyle/>
          <a:p>
            <a:pPr marL="0" indent="0">
              <a:buNone/>
            </a:pPr>
            <a:r>
              <a:rPr lang="en-US" sz="2400" dirty="0"/>
              <a:t>Did we want to use this </a:t>
            </a:r>
            <a:r>
              <a:rPr lang="en-US" sz="2400" dirty="0" err="1"/>
              <a:t>PCA</a:t>
            </a:r>
            <a:r>
              <a:rPr lang="en-US" sz="2400" dirty="0"/>
              <a:t> plot at all? I think the model results explain these patterns more fully.</a:t>
            </a:r>
            <a:endParaRPr lang="en-CA" sz="2400" dirty="0"/>
          </a:p>
        </p:txBody>
      </p:sp>
      <p:sp>
        <p:nvSpPr>
          <p:cNvPr id="3" name="Rectangle 2">
            <a:extLst>
              <a:ext uri="{FF2B5EF4-FFF2-40B4-BE49-F238E27FC236}">
                <a16:creationId xmlns:a16="http://schemas.microsoft.com/office/drawing/2014/main" id="{C8B9DCFD-E07E-418B-A31F-F9A1F1822DAC}"/>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pic>
        <p:nvPicPr>
          <p:cNvPr id="1025" name="Picture 2">
            <a:extLst>
              <a:ext uri="{FF2B5EF4-FFF2-40B4-BE49-F238E27FC236}">
                <a16:creationId xmlns:a16="http://schemas.microsoft.com/office/drawing/2014/main" id="{80CE411F-CC67-4AD9-B66A-0CD6D1BA3D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753360" y="1669956"/>
            <a:ext cx="6580502" cy="4281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7912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648FD-FD9D-44DA-BA15-0B51AF80210E}"/>
              </a:ext>
            </a:extLst>
          </p:cNvPr>
          <p:cNvSpPr>
            <a:spLocks noGrp="1"/>
          </p:cNvSpPr>
          <p:nvPr>
            <p:ph type="title"/>
          </p:nvPr>
        </p:nvSpPr>
        <p:spPr/>
        <p:txBody>
          <a:bodyPr/>
          <a:lstStyle/>
          <a:p>
            <a:r>
              <a:rPr lang="en-US" dirty="0"/>
              <a:t>Research Objective #1</a:t>
            </a:r>
            <a:endParaRPr lang="en-CA" dirty="0"/>
          </a:p>
        </p:txBody>
      </p:sp>
      <p:sp>
        <p:nvSpPr>
          <p:cNvPr id="3" name="Content Placeholder 2">
            <a:extLst>
              <a:ext uri="{FF2B5EF4-FFF2-40B4-BE49-F238E27FC236}">
                <a16:creationId xmlns:a16="http://schemas.microsoft.com/office/drawing/2014/main" id="{567E5EF5-AC54-4F67-889D-EFFCD23E4405}"/>
              </a:ext>
            </a:extLst>
          </p:cNvPr>
          <p:cNvSpPr>
            <a:spLocks noGrp="1"/>
          </p:cNvSpPr>
          <p:nvPr>
            <p:ph idx="1"/>
          </p:nvPr>
        </p:nvSpPr>
        <p:spPr/>
        <p:txBody>
          <a:bodyPr/>
          <a:lstStyle/>
          <a:p>
            <a:r>
              <a:rPr lang="en-US" dirty="0"/>
              <a:t>“First, we will determine how fish species richness, abundance, and biomass vary with habitat variables such as depth, tidal current speed, habitat complexity, and slope using linear mixed effect models.”</a:t>
            </a:r>
            <a:endParaRPr lang="en-CA" dirty="0"/>
          </a:p>
        </p:txBody>
      </p:sp>
    </p:spTree>
    <p:extLst>
      <p:ext uri="{BB962C8B-B14F-4D97-AF65-F5344CB8AC3E}">
        <p14:creationId xmlns:p14="http://schemas.microsoft.com/office/powerpoint/2010/main" val="17604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6C5A6-F59F-4456-9054-E9D9A97262FD}"/>
              </a:ext>
            </a:extLst>
          </p:cNvPr>
          <p:cNvSpPr>
            <a:spLocks noGrp="1"/>
          </p:cNvSpPr>
          <p:nvPr>
            <p:ph type="title"/>
          </p:nvPr>
        </p:nvSpPr>
        <p:spPr/>
        <p:txBody>
          <a:bodyPr/>
          <a:lstStyle/>
          <a:p>
            <a:r>
              <a:rPr lang="en-US" dirty="0"/>
              <a:t>Research Objective #1</a:t>
            </a:r>
            <a:endParaRPr lang="en-CA" dirty="0"/>
          </a:p>
        </p:txBody>
      </p:sp>
      <p:sp>
        <p:nvSpPr>
          <p:cNvPr id="3" name="Content Placeholder 2">
            <a:extLst>
              <a:ext uri="{FF2B5EF4-FFF2-40B4-BE49-F238E27FC236}">
                <a16:creationId xmlns:a16="http://schemas.microsoft.com/office/drawing/2014/main" id="{F77F33DF-DB05-429D-9520-A5498ECC21DF}"/>
              </a:ext>
            </a:extLst>
          </p:cNvPr>
          <p:cNvSpPr>
            <a:spLocks noGrp="1"/>
          </p:cNvSpPr>
          <p:nvPr>
            <p:ph idx="1"/>
          </p:nvPr>
        </p:nvSpPr>
        <p:spPr/>
        <p:txBody>
          <a:bodyPr/>
          <a:lstStyle/>
          <a:p>
            <a:r>
              <a:rPr lang="en-US" dirty="0"/>
              <a:t>Coefficient plots</a:t>
            </a:r>
            <a:endParaRPr lang="en-CA" dirty="0"/>
          </a:p>
        </p:txBody>
      </p:sp>
    </p:spTree>
    <p:extLst>
      <p:ext uri="{BB962C8B-B14F-4D97-AF65-F5344CB8AC3E}">
        <p14:creationId xmlns:p14="http://schemas.microsoft.com/office/powerpoint/2010/main" val="4205843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6C5A6-F59F-4456-9054-E9D9A97262FD}"/>
              </a:ext>
            </a:extLst>
          </p:cNvPr>
          <p:cNvSpPr>
            <a:spLocks noGrp="1"/>
          </p:cNvSpPr>
          <p:nvPr>
            <p:ph type="title"/>
          </p:nvPr>
        </p:nvSpPr>
        <p:spPr/>
        <p:txBody>
          <a:bodyPr/>
          <a:lstStyle/>
          <a:p>
            <a:r>
              <a:rPr lang="en-US" dirty="0"/>
              <a:t>Research Objective #2</a:t>
            </a:r>
            <a:endParaRPr lang="en-CA" dirty="0"/>
          </a:p>
        </p:txBody>
      </p:sp>
      <p:sp>
        <p:nvSpPr>
          <p:cNvPr id="3" name="Content Placeholder 2">
            <a:extLst>
              <a:ext uri="{FF2B5EF4-FFF2-40B4-BE49-F238E27FC236}">
                <a16:creationId xmlns:a16="http://schemas.microsoft.com/office/drawing/2014/main" id="{F77F33DF-DB05-429D-9520-A5498ECC21DF}"/>
              </a:ext>
            </a:extLst>
          </p:cNvPr>
          <p:cNvSpPr>
            <a:spLocks noGrp="1"/>
          </p:cNvSpPr>
          <p:nvPr>
            <p:ph idx="1"/>
          </p:nvPr>
        </p:nvSpPr>
        <p:spPr/>
        <p:txBody>
          <a:bodyPr/>
          <a:lstStyle/>
          <a:p>
            <a:r>
              <a:rPr lang="en-US" dirty="0"/>
              <a:t> “Second, we will explore how community composition varies with tidal current speed and depth using non-metric multidimensional scaling plots (</a:t>
            </a:r>
            <a:r>
              <a:rPr lang="en-US" dirty="0" err="1"/>
              <a:t>NMDS</a:t>
            </a:r>
            <a:r>
              <a:rPr lang="en-US" dirty="0"/>
              <a:t>).”</a:t>
            </a:r>
            <a:endParaRPr lang="en-CA" dirty="0"/>
          </a:p>
        </p:txBody>
      </p:sp>
    </p:spTree>
    <p:extLst>
      <p:ext uri="{BB962C8B-B14F-4D97-AF65-F5344CB8AC3E}">
        <p14:creationId xmlns:p14="http://schemas.microsoft.com/office/powerpoint/2010/main" val="566288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6C5A6-F59F-4456-9054-E9D9A97262FD}"/>
              </a:ext>
            </a:extLst>
          </p:cNvPr>
          <p:cNvSpPr>
            <a:spLocks noGrp="1"/>
          </p:cNvSpPr>
          <p:nvPr>
            <p:ph type="title"/>
          </p:nvPr>
        </p:nvSpPr>
        <p:spPr/>
        <p:txBody>
          <a:bodyPr/>
          <a:lstStyle/>
          <a:p>
            <a:r>
              <a:rPr lang="en-US" dirty="0"/>
              <a:t>Research Objective #2</a:t>
            </a:r>
            <a:endParaRPr lang="en-CA" dirty="0"/>
          </a:p>
        </p:txBody>
      </p:sp>
      <p:pic>
        <p:nvPicPr>
          <p:cNvPr id="5" name="Content Placeholder 4" descr="Timeline&#10;&#10;Description automatically generated">
            <a:extLst>
              <a:ext uri="{FF2B5EF4-FFF2-40B4-BE49-F238E27FC236}">
                <a16:creationId xmlns:a16="http://schemas.microsoft.com/office/drawing/2014/main" id="{64C281D7-7D2E-4A82-9E14-BBD524CAF3A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3768718" y="2011363"/>
            <a:ext cx="4568839" cy="3767137"/>
          </a:xfrm>
        </p:spPr>
      </p:pic>
    </p:spTree>
    <p:extLst>
      <p:ext uri="{BB962C8B-B14F-4D97-AF65-F5344CB8AC3E}">
        <p14:creationId xmlns:p14="http://schemas.microsoft.com/office/powerpoint/2010/main" val="2161937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6C5A6-F59F-4456-9054-E9D9A97262FD}"/>
              </a:ext>
            </a:extLst>
          </p:cNvPr>
          <p:cNvSpPr>
            <a:spLocks noGrp="1"/>
          </p:cNvSpPr>
          <p:nvPr>
            <p:ph type="title"/>
          </p:nvPr>
        </p:nvSpPr>
        <p:spPr/>
        <p:txBody>
          <a:bodyPr/>
          <a:lstStyle/>
          <a:p>
            <a:r>
              <a:rPr lang="en-US" dirty="0"/>
              <a:t>Research Objective #3</a:t>
            </a:r>
            <a:endParaRPr lang="en-CA" dirty="0"/>
          </a:p>
        </p:txBody>
      </p:sp>
      <p:sp>
        <p:nvSpPr>
          <p:cNvPr id="4" name="Content Placeholder 3">
            <a:extLst>
              <a:ext uri="{FF2B5EF4-FFF2-40B4-BE49-F238E27FC236}">
                <a16:creationId xmlns:a16="http://schemas.microsoft.com/office/drawing/2014/main" id="{BAD94FB1-A473-437A-A5CB-9B76B9A29672}"/>
              </a:ext>
            </a:extLst>
          </p:cNvPr>
          <p:cNvSpPr>
            <a:spLocks noGrp="1"/>
          </p:cNvSpPr>
          <p:nvPr>
            <p:ph idx="1"/>
          </p:nvPr>
        </p:nvSpPr>
        <p:spPr/>
        <p:txBody>
          <a:bodyPr/>
          <a:lstStyle/>
          <a:p>
            <a:r>
              <a:rPr lang="en-US" dirty="0"/>
              <a:t>“Third, we will explore how the observed species life history usage vary by depth. Individual fish lengths will be used as an indicator for life history stage.”</a:t>
            </a:r>
            <a:endParaRPr lang="en-CA" dirty="0"/>
          </a:p>
        </p:txBody>
      </p:sp>
    </p:spTree>
    <p:extLst>
      <p:ext uri="{BB962C8B-B14F-4D97-AF65-F5344CB8AC3E}">
        <p14:creationId xmlns:p14="http://schemas.microsoft.com/office/powerpoint/2010/main" val="2746079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6C5A6-F59F-4456-9054-E9D9A97262FD}"/>
              </a:ext>
            </a:extLst>
          </p:cNvPr>
          <p:cNvSpPr>
            <a:spLocks noGrp="1"/>
          </p:cNvSpPr>
          <p:nvPr>
            <p:ph type="title"/>
          </p:nvPr>
        </p:nvSpPr>
        <p:spPr/>
        <p:txBody>
          <a:bodyPr/>
          <a:lstStyle/>
          <a:p>
            <a:r>
              <a:rPr lang="en-US" dirty="0"/>
              <a:t>Research Objective #3</a:t>
            </a:r>
            <a:endParaRPr lang="en-CA" dirty="0"/>
          </a:p>
        </p:txBody>
      </p:sp>
      <p:sp>
        <p:nvSpPr>
          <p:cNvPr id="4" name="Content Placeholder 3">
            <a:extLst>
              <a:ext uri="{FF2B5EF4-FFF2-40B4-BE49-F238E27FC236}">
                <a16:creationId xmlns:a16="http://schemas.microsoft.com/office/drawing/2014/main" id="{BAD94FB1-A473-437A-A5CB-9B76B9A29672}"/>
              </a:ext>
            </a:extLst>
          </p:cNvPr>
          <p:cNvSpPr>
            <a:spLocks noGrp="1"/>
          </p:cNvSpPr>
          <p:nvPr>
            <p:ph idx="1"/>
          </p:nvPr>
        </p:nvSpPr>
        <p:spPr/>
        <p:txBody>
          <a:bodyPr/>
          <a:lstStyle/>
          <a:p>
            <a:r>
              <a:rPr lang="en-US" dirty="0"/>
              <a:t>Mixed effect model partial-pooling plot</a:t>
            </a:r>
            <a:endParaRPr lang="en-CA" dirty="0"/>
          </a:p>
        </p:txBody>
      </p:sp>
    </p:spTree>
    <p:extLst>
      <p:ext uri="{BB962C8B-B14F-4D97-AF65-F5344CB8AC3E}">
        <p14:creationId xmlns:p14="http://schemas.microsoft.com/office/powerpoint/2010/main" val="2597286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6C5A6-F59F-4456-9054-E9D9A97262FD}"/>
              </a:ext>
            </a:extLst>
          </p:cNvPr>
          <p:cNvSpPr>
            <a:spLocks noGrp="1"/>
          </p:cNvSpPr>
          <p:nvPr>
            <p:ph type="title"/>
          </p:nvPr>
        </p:nvSpPr>
        <p:spPr/>
        <p:txBody>
          <a:bodyPr/>
          <a:lstStyle/>
          <a:p>
            <a:r>
              <a:rPr lang="en-US" dirty="0"/>
              <a:t>Additional Figures</a:t>
            </a:r>
            <a:endParaRPr lang="en-CA" dirty="0"/>
          </a:p>
        </p:txBody>
      </p:sp>
      <p:sp>
        <p:nvSpPr>
          <p:cNvPr id="4" name="Content Placeholder 3">
            <a:extLst>
              <a:ext uri="{FF2B5EF4-FFF2-40B4-BE49-F238E27FC236}">
                <a16:creationId xmlns:a16="http://schemas.microsoft.com/office/drawing/2014/main" id="{BAD94FB1-A473-437A-A5CB-9B76B9A29672}"/>
              </a:ext>
            </a:extLst>
          </p:cNvPr>
          <p:cNvSpPr>
            <a:spLocks noGrp="1"/>
          </p:cNvSpPr>
          <p:nvPr>
            <p:ph idx="1"/>
          </p:nvPr>
        </p:nvSpPr>
        <p:spPr>
          <a:xfrm>
            <a:off x="838200" y="1825625"/>
            <a:ext cx="6537293" cy="1414725"/>
          </a:xfrm>
        </p:spPr>
        <p:txBody>
          <a:bodyPr/>
          <a:lstStyle/>
          <a:p>
            <a:pPr marL="0" indent="0">
              <a:buNone/>
            </a:pPr>
            <a:r>
              <a:rPr lang="en-US" dirty="0"/>
              <a:t>Figure 1: Map of survey sites within the Southern Gulf Islands BC Canada. </a:t>
            </a:r>
            <a:r>
              <a:rPr lang="en-US" dirty="0" err="1"/>
              <a:t>Hul’q’umin’um</a:t>
            </a:r>
            <a:r>
              <a:rPr lang="en-US" dirty="0"/>
              <a:t>’ site names are used when they could be found in the literature. </a:t>
            </a:r>
            <a:endParaRPr lang="en-CA" dirty="0"/>
          </a:p>
        </p:txBody>
      </p:sp>
      <p:sp>
        <p:nvSpPr>
          <p:cNvPr id="3" name="Rectangle 2">
            <a:extLst>
              <a:ext uri="{FF2B5EF4-FFF2-40B4-BE49-F238E27FC236}">
                <a16:creationId xmlns:a16="http://schemas.microsoft.com/office/drawing/2014/main" id="{C8B9DCFD-E07E-418B-A31F-F9A1F1822DAC}"/>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pic>
        <p:nvPicPr>
          <p:cNvPr id="1025" name="Picture 2">
            <a:extLst>
              <a:ext uri="{FF2B5EF4-FFF2-40B4-BE49-F238E27FC236}">
                <a16:creationId xmlns:a16="http://schemas.microsoft.com/office/drawing/2014/main" id="{80CE411F-CC67-4AD9-B66A-0CD6D1BA3D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4594" y="152400"/>
            <a:ext cx="4054506" cy="6581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5386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6C5A6-F59F-4456-9054-E9D9A97262FD}"/>
              </a:ext>
            </a:extLst>
          </p:cNvPr>
          <p:cNvSpPr>
            <a:spLocks noGrp="1"/>
          </p:cNvSpPr>
          <p:nvPr>
            <p:ph type="title"/>
          </p:nvPr>
        </p:nvSpPr>
        <p:spPr/>
        <p:txBody>
          <a:bodyPr/>
          <a:lstStyle/>
          <a:p>
            <a:r>
              <a:rPr lang="en-US" dirty="0"/>
              <a:t>Additional Figures</a:t>
            </a:r>
            <a:endParaRPr lang="en-CA" dirty="0"/>
          </a:p>
        </p:txBody>
      </p:sp>
      <p:sp>
        <p:nvSpPr>
          <p:cNvPr id="4" name="Content Placeholder 3">
            <a:extLst>
              <a:ext uri="{FF2B5EF4-FFF2-40B4-BE49-F238E27FC236}">
                <a16:creationId xmlns:a16="http://schemas.microsoft.com/office/drawing/2014/main" id="{BAD94FB1-A473-437A-A5CB-9B76B9A29672}"/>
              </a:ext>
            </a:extLst>
          </p:cNvPr>
          <p:cNvSpPr>
            <a:spLocks noGrp="1"/>
          </p:cNvSpPr>
          <p:nvPr>
            <p:ph idx="1"/>
          </p:nvPr>
        </p:nvSpPr>
        <p:spPr>
          <a:xfrm>
            <a:off x="669154" y="5458335"/>
            <a:ext cx="10853691" cy="1333082"/>
          </a:xfrm>
        </p:spPr>
        <p:txBody>
          <a:bodyPr>
            <a:normAutofit fontScale="70000" lnSpcReduction="20000"/>
          </a:bodyPr>
          <a:lstStyle/>
          <a:p>
            <a:pPr marL="0" indent="0">
              <a:buNone/>
            </a:pPr>
            <a:r>
              <a:rPr lang="en-US" dirty="0"/>
              <a:t>Figure 2: Schematic of fish and benthic data collection protocol. Fish and benthic characteristics were measured at 3 meter and 15 meter depth contours (below chart datum) at each of the 10 sites. Fish were counted and measured in a 1 meter width along the 20 meter long transect (light blue rectangle). Substrate characteristics were recorded in 1 m2 quadrats every 2 meters (10 quadrats per 20 meter long transect, dark blue squares). Sites were surveyed multiple times from October 2019 to March 2020 resulting in replicate transects at each depth. Current, temperature, and salinity data were continuously recorded at 10 meter depth from 16 December 2019 to 26 January 2020 using Tilt Current Meters from Lowell Instruments, LLC and conductivity and temperature loggers from Star Oddi. </a:t>
            </a:r>
            <a:endParaRPr lang="en-CA" dirty="0"/>
          </a:p>
        </p:txBody>
      </p:sp>
      <p:sp>
        <p:nvSpPr>
          <p:cNvPr id="3" name="Rectangle 2">
            <a:extLst>
              <a:ext uri="{FF2B5EF4-FFF2-40B4-BE49-F238E27FC236}">
                <a16:creationId xmlns:a16="http://schemas.microsoft.com/office/drawing/2014/main" id="{C8B9DCFD-E07E-418B-A31F-F9A1F1822DAC}"/>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pic>
        <p:nvPicPr>
          <p:cNvPr id="1025" name="Picture 2">
            <a:extLst>
              <a:ext uri="{FF2B5EF4-FFF2-40B4-BE49-F238E27FC236}">
                <a16:creationId xmlns:a16="http://schemas.microsoft.com/office/drawing/2014/main" id="{80CE411F-CC67-4AD9-B66A-0CD6D1BA3D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998955" y="1658137"/>
            <a:ext cx="8194089" cy="3775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0210852"/>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Metropolitan</Template>
  <TotalTime>20</TotalTime>
  <Words>446</Words>
  <Application>Microsoft Office PowerPoint</Application>
  <PresentationFormat>Widescreen</PresentationFormat>
  <Paragraphs>23</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 Light</vt:lpstr>
      <vt:lpstr>Metropolitan</vt:lpstr>
      <vt:lpstr>HiLo Project Update</vt:lpstr>
      <vt:lpstr>Research Objective #1</vt:lpstr>
      <vt:lpstr>Research Objective #1</vt:lpstr>
      <vt:lpstr>Research Objective #2</vt:lpstr>
      <vt:lpstr>Research Objective #2</vt:lpstr>
      <vt:lpstr>Research Objective #3</vt:lpstr>
      <vt:lpstr>Research Objective #3</vt:lpstr>
      <vt:lpstr>Additional Figures</vt:lpstr>
      <vt:lpstr>Additional Figures</vt:lpstr>
      <vt:lpstr>Additional Figures</vt:lpstr>
      <vt:lpstr>Additional Figures</vt:lpstr>
      <vt:lpstr>Additional Figures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HiLo Project Update</dc:title>
  <dc:creator>Jillian Campbell</dc:creator>
  <cp:lastModifiedBy>Jillian Campbell</cp:lastModifiedBy>
  <cp:revision>5</cp:revision>
  <dcterms:created xsi:type="dcterms:W3CDTF">2021-06-17T19:21:47Z</dcterms:created>
  <dcterms:modified xsi:type="dcterms:W3CDTF">2021-06-17T19:42:13Z</dcterms:modified>
</cp:coreProperties>
</file>