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965" r:id="rId1"/>
  </p:sldMasterIdLst>
  <p:sldIdLst>
    <p:sldId id="256" r:id="rId2"/>
    <p:sldId id="269" r:id="rId3"/>
    <p:sldId id="257" r:id="rId4"/>
    <p:sldId id="271" r:id="rId5"/>
    <p:sldId id="258" r:id="rId6"/>
    <p:sldId id="272" r:id="rId7"/>
    <p:sldId id="275" r:id="rId8"/>
    <p:sldId id="274" r:id="rId9"/>
    <p:sldId id="276" r:id="rId10"/>
    <p:sldId id="259" r:id="rId11"/>
    <p:sldId id="260" r:id="rId12"/>
    <p:sldId id="261" r:id="rId13"/>
    <p:sldId id="277" r:id="rId14"/>
    <p:sldId id="279" r:id="rId15"/>
    <p:sldId id="280" r:id="rId16"/>
    <p:sldId id="262" r:id="rId17"/>
    <p:sldId id="278" r:id="rId18"/>
    <p:sldId id="263" r:id="rId19"/>
    <p:sldId id="264" r:id="rId20"/>
    <p:sldId id="26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8" d="100"/>
          <a:sy n="118" d="100"/>
        </p:scale>
        <p:origin x="3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849E659-DC2D-467D-80C6-27792697C964}" type="datetimeFigureOut">
              <a:rPr lang="en-CA" smtClean="0"/>
              <a:t>2021-07-13</a:t>
            </a:fld>
            <a:endParaRPr lang="en-C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59538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71536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84501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34543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9E659-DC2D-467D-80C6-27792697C964}" type="datetimeFigureOut">
              <a:rPr lang="en-CA" smtClean="0"/>
              <a:t>2021-07-13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55805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9E659-DC2D-467D-80C6-27792697C964}" type="datetimeFigureOut">
              <a:rPr lang="en-CA" smtClean="0"/>
              <a:t>2021-07-13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79228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9E659-DC2D-467D-80C6-27792697C964}" type="datetimeFigureOut">
              <a:rPr lang="en-CA" smtClean="0"/>
              <a:t>2021-07-13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6258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9E659-DC2D-467D-80C6-27792697C964}" type="datetimeFigureOut">
              <a:rPr lang="en-CA" smtClean="0"/>
              <a:t>2021-07-13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58878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9E659-DC2D-467D-80C6-27792697C964}" type="datetimeFigureOut">
              <a:rPr lang="en-CA" smtClean="0"/>
              <a:t>2021-07-13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18912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849E659-DC2D-467D-80C6-27792697C964}" type="datetimeFigureOut">
              <a:rPr lang="en-CA" smtClean="0"/>
              <a:t>2021-07-13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293295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849E659-DC2D-467D-80C6-27792697C964}" type="datetimeFigureOut">
              <a:rPr lang="en-CA" smtClean="0"/>
              <a:t>2021-07-13</a:t>
            </a:fld>
            <a:endParaRPr lang="en-C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260915421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849E659-DC2D-467D-80C6-27792697C964}" type="datetimeFigureOut">
              <a:rPr lang="en-CA" smtClean="0"/>
              <a:t>2021-07-13</a:t>
            </a:fld>
            <a:endParaRPr lang="en-C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C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3495876831"/>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97E041-634B-4B3E-8669-42583D9567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825ADD-F95C-4747-9B41-5DB21C28E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91A8E-B2BA-467D-BB87-8CFBFB13AF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470AEED-8A3B-40FB-B329-497FFA715AC0}"/>
              </a:ext>
            </a:extLst>
          </p:cNvPr>
          <p:cNvSpPr>
            <a:spLocks noGrp="1"/>
          </p:cNvSpPr>
          <p:nvPr>
            <p:ph type="subTitle" idx="1"/>
          </p:nvPr>
        </p:nvSpPr>
        <p:spPr>
          <a:xfrm>
            <a:off x="1178290" y="3182690"/>
            <a:ext cx="9607159" cy="1476235"/>
          </a:xfrm>
        </p:spPr>
        <p:txBody>
          <a:bodyPr>
            <a:normAutofit/>
          </a:bodyPr>
          <a:lstStyle/>
          <a:p>
            <a:pPr algn="ctr"/>
            <a:r>
              <a:rPr lang="en-US" sz="2800" dirty="0" smtClean="0">
                <a:solidFill>
                  <a:srgbClr val="FFFFFF"/>
                </a:solidFill>
              </a:rPr>
              <a:t>Tentative </a:t>
            </a:r>
            <a:r>
              <a:rPr lang="en-US" sz="2800" dirty="0" smtClean="0">
                <a:solidFill>
                  <a:srgbClr val="FFFFFF"/>
                </a:solidFill>
              </a:rPr>
              <a:t>title: </a:t>
            </a:r>
            <a:r>
              <a:rPr lang="en-US" sz="2800" dirty="0" smtClean="0">
                <a:solidFill>
                  <a:srgbClr val="FFFFFF"/>
                </a:solidFill>
              </a:rPr>
              <a:t>Depth is a primary driver of nearshore fish </a:t>
            </a:r>
            <a:r>
              <a:rPr lang="en-US" sz="2800" dirty="0" smtClean="0">
                <a:solidFill>
                  <a:srgbClr val="FFFFFF"/>
                </a:solidFill>
              </a:rPr>
              <a:t>biodiversity </a:t>
            </a:r>
            <a:r>
              <a:rPr lang="en-US" sz="2800" dirty="0" smtClean="0">
                <a:solidFill>
                  <a:srgbClr val="FFFFFF"/>
                </a:solidFill>
              </a:rPr>
              <a:t>in the Salish Sea</a:t>
            </a:r>
            <a:endParaRPr lang="en-US" sz="2800" dirty="0" smtClean="0">
              <a:solidFill>
                <a:srgbClr val="FFFFFF"/>
              </a:solidFill>
            </a:endParaRPr>
          </a:p>
        </p:txBody>
      </p:sp>
      <p:sp>
        <p:nvSpPr>
          <p:cNvPr id="2" name="Title 1">
            <a:extLst>
              <a:ext uri="{FF2B5EF4-FFF2-40B4-BE49-F238E27FC236}">
                <a16:creationId xmlns:a16="http://schemas.microsoft.com/office/drawing/2014/main" id="{E28DE8B7-93F2-4815-84F5-597AB620BCFA}"/>
              </a:ext>
            </a:extLst>
          </p:cNvPr>
          <p:cNvSpPr>
            <a:spLocks noGrp="1"/>
          </p:cNvSpPr>
          <p:nvPr>
            <p:ph type="ctrTitle"/>
          </p:nvPr>
        </p:nvSpPr>
        <p:spPr>
          <a:xfrm>
            <a:off x="1286503" y="1285197"/>
            <a:ext cx="9607160" cy="1176650"/>
          </a:xfrm>
        </p:spPr>
        <p:txBody>
          <a:bodyPr>
            <a:normAutofit/>
          </a:bodyPr>
          <a:lstStyle/>
          <a:p>
            <a:pPr algn="ctr"/>
            <a:r>
              <a:rPr lang="en-US" sz="8000" dirty="0" smtClean="0"/>
              <a:t>Hi-Lo Analysis </a:t>
            </a:r>
            <a:r>
              <a:rPr lang="en-US" sz="8000" dirty="0"/>
              <a:t>Update</a:t>
            </a:r>
            <a:endParaRPr lang="en-CA" sz="8000" dirty="0"/>
          </a:p>
        </p:txBody>
      </p:sp>
    </p:spTree>
    <p:extLst>
      <p:ext uri="{BB962C8B-B14F-4D97-AF65-F5344CB8AC3E}">
        <p14:creationId xmlns:p14="http://schemas.microsoft.com/office/powerpoint/2010/main" val="416188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a:t>
            </a:r>
            <a:r>
              <a:rPr lang="en-US" dirty="0" smtClean="0"/>
              <a:t>2</a:t>
            </a:r>
            <a:endParaRPr lang="en-CA" dirty="0"/>
          </a:p>
        </p:txBody>
      </p:sp>
      <p:sp>
        <p:nvSpPr>
          <p:cNvPr id="3" name="Content Placeholder 2">
            <a:extLst>
              <a:ext uri="{FF2B5EF4-FFF2-40B4-BE49-F238E27FC236}">
                <a16:creationId xmlns:a16="http://schemas.microsoft.com/office/drawing/2014/main" id="{F77F33DF-DB05-429D-9520-A5498ECC21DF}"/>
              </a:ext>
            </a:extLst>
          </p:cNvPr>
          <p:cNvSpPr>
            <a:spLocks noGrp="1"/>
          </p:cNvSpPr>
          <p:nvPr>
            <p:ph idx="1"/>
          </p:nvPr>
        </p:nvSpPr>
        <p:spPr/>
        <p:txBody>
          <a:bodyPr/>
          <a:lstStyle/>
          <a:p>
            <a:pPr marL="0" indent="0">
              <a:buNone/>
            </a:pPr>
            <a:r>
              <a:rPr lang="en-US" dirty="0" smtClean="0"/>
              <a:t>Examine </a:t>
            </a:r>
            <a:r>
              <a:rPr lang="en-US" dirty="0"/>
              <a:t>how fish community composition varies with </a:t>
            </a:r>
            <a:r>
              <a:rPr lang="en-US" dirty="0" smtClean="0"/>
              <a:t>depth</a:t>
            </a:r>
            <a:endParaRPr lang="en-US" dirty="0"/>
          </a:p>
          <a:p>
            <a:r>
              <a:rPr lang="en-US" b="1" dirty="0" smtClean="0"/>
              <a:t>Analysis:</a:t>
            </a:r>
          </a:p>
          <a:p>
            <a:r>
              <a:rPr lang="en-US" dirty="0"/>
              <a:t>-</a:t>
            </a:r>
            <a:r>
              <a:rPr lang="en-US" dirty="0" smtClean="0"/>
              <a:t> non-metric </a:t>
            </a:r>
            <a:r>
              <a:rPr lang="en-US" dirty="0"/>
              <a:t>multidimensional scaling plots (NMDS</a:t>
            </a:r>
            <a:r>
              <a:rPr lang="en-US" dirty="0" smtClean="0"/>
              <a:t>)</a:t>
            </a:r>
            <a:endParaRPr lang="en-CA" dirty="0"/>
          </a:p>
        </p:txBody>
      </p:sp>
    </p:spTree>
    <p:extLst>
      <p:ext uri="{BB962C8B-B14F-4D97-AF65-F5344CB8AC3E}">
        <p14:creationId xmlns:p14="http://schemas.microsoft.com/office/powerpoint/2010/main" val="56628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meline&#10;&#10;Description automatically generated">
            <a:extLst>
              <a:ext uri="{FF2B5EF4-FFF2-40B4-BE49-F238E27FC236}">
                <a16:creationId xmlns:a16="http://schemas.microsoft.com/office/drawing/2014/main" id="{64C281D7-7D2E-4A82-9E14-BBD524CAF3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013528" y="-145438"/>
            <a:ext cx="8164945" cy="6732228"/>
          </a:xfrm>
        </p:spPr>
      </p:pic>
    </p:spTree>
    <p:extLst>
      <p:ext uri="{BB962C8B-B14F-4D97-AF65-F5344CB8AC3E}">
        <p14:creationId xmlns:p14="http://schemas.microsoft.com/office/powerpoint/2010/main" val="216193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a:t>
            </a:r>
            <a:r>
              <a:rPr lang="en-US" dirty="0" smtClean="0"/>
              <a:t>3</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p:txBody>
          <a:bodyPr/>
          <a:lstStyle/>
          <a:p>
            <a:pPr marL="0" indent="0">
              <a:buNone/>
            </a:pPr>
            <a:r>
              <a:rPr lang="en-US" dirty="0" smtClean="0"/>
              <a:t>Determine </a:t>
            </a:r>
            <a:r>
              <a:rPr lang="en-US" dirty="0" smtClean="0"/>
              <a:t>how depth influences </a:t>
            </a:r>
            <a:r>
              <a:rPr lang="en-US" dirty="0"/>
              <a:t>life history traits such as fish size and </a:t>
            </a:r>
            <a:r>
              <a:rPr lang="en-US" dirty="0" smtClean="0"/>
              <a:t>how this varies with </a:t>
            </a:r>
            <a:r>
              <a:rPr lang="en-US" dirty="0" smtClean="0"/>
              <a:t>species</a:t>
            </a:r>
          </a:p>
          <a:p>
            <a:pPr marL="0" indent="0">
              <a:buNone/>
            </a:pPr>
            <a:endParaRPr lang="en-US" dirty="0"/>
          </a:p>
          <a:p>
            <a:pPr marL="0" indent="0">
              <a:buNone/>
            </a:pPr>
            <a:r>
              <a:rPr lang="en-US" dirty="0" smtClean="0"/>
              <a:t>Analysis:</a:t>
            </a:r>
          </a:p>
          <a:p>
            <a:pPr>
              <a:buFontTx/>
              <a:buChar char="-"/>
            </a:pPr>
            <a:r>
              <a:rPr lang="en-US" dirty="0" smtClean="0"/>
              <a:t>Mixed effects model with </a:t>
            </a:r>
            <a:r>
              <a:rPr lang="en-US" b="1" dirty="0" smtClean="0"/>
              <a:t>partial pooling by species </a:t>
            </a:r>
            <a:r>
              <a:rPr lang="en-US" dirty="0" smtClean="0"/>
              <a:t>(fitting species as a random effect with random slope and intercept) to determine overall effect of depth on fish size by comparing to a null model</a:t>
            </a:r>
          </a:p>
          <a:p>
            <a:pPr>
              <a:buFontTx/>
              <a:buChar char="-"/>
            </a:pPr>
            <a:r>
              <a:rPr lang="en-US" dirty="0" smtClean="0"/>
              <a:t>Can look at individual fish coefficients as well from model </a:t>
            </a:r>
            <a:endParaRPr lang="en-CA" dirty="0"/>
          </a:p>
        </p:txBody>
      </p:sp>
    </p:spTree>
    <p:extLst>
      <p:ext uri="{BB962C8B-B14F-4D97-AF65-F5344CB8AC3E}">
        <p14:creationId xmlns:p14="http://schemas.microsoft.com/office/powerpoint/2010/main" val="274607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ellis plot of reaction time by days of sleep depriv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710" y="1022514"/>
            <a:ext cx="5642112" cy="507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3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me trellis plot as above but with two regression lines per subplot to compare the two mode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994" y="371809"/>
            <a:ext cx="5744743" cy="5744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6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date of previous plot with partially pooled regression lines ad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446" y="551658"/>
            <a:ext cx="5627307" cy="562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12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54" y="190271"/>
            <a:ext cx="8105441" cy="6565406"/>
          </a:xfrm>
          <a:prstGeom prst="rect">
            <a:avLst/>
          </a:prstGeom>
        </p:spPr>
      </p:pic>
      <p:grpSp>
        <p:nvGrpSpPr>
          <p:cNvPr id="11" name="Group 10"/>
          <p:cNvGrpSpPr/>
          <p:nvPr/>
        </p:nvGrpSpPr>
        <p:grpSpPr>
          <a:xfrm>
            <a:off x="10229273" y="1311563"/>
            <a:ext cx="1136736" cy="724993"/>
            <a:chOff x="10229273" y="1311563"/>
            <a:chExt cx="1136736" cy="724993"/>
          </a:xfrm>
        </p:grpSpPr>
        <p:sp>
          <p:nvSpPr>
            <p:cNvPr id="7" name="Oval 6"/>
            <p:cNvSpPr/>
            <p:nvPr/>
          </p:nvSpPr>
          <p:spPr>
            <a:xfrm>
              <a:off x="10229273" y="1357683"/>
              <a:ext cx="286327" cy="277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233891" y="1759465"/>
              <a:ext cx="286327" cy="27709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658764" y="1311563"/>
              <a:ext cx="590226" cy="369332"/>
            </a:xfrm>
            <a:prstGeom prst="rect">
              <a:avLst/>
            </a:prstGeom>
            <a:noFill/>
          </p:spPr>
          <p:txBody>
            <a:bodyPr wrap="none" rtlCol="0">
              <a:spAutoFit/>
            </a:bodyPr>
            <a:lstStyle/>
            <a:p>
              <a:r>
                <a:rPr lang="en-US" dirty="0" smtClean="0"/>
                <a:t>3 m </a:t>
              </a:r>
              <a:endParaRPr lang="en-US" dirty="0"/>
            </a:p>
          </p:txBody>
        </p:sp>
        <p:sp>
          <p:nvSpPr>
            <p:cNvPr id="10" name="TextBox 9"/>
            <p:cNvSpPr txBox="1"/>
            <p:nvPr/>
          </p:nvSpPr>
          <p:spPr>
            <a:xfrm>
              <a:off x="10658764" y="1667224"/>
              <a:ext cx="707245" cy="369332"/>
            </a:xfrm>
            <a:prstGeom prst="rect">
              <a:avLst/>
            </a:prstGeom>
            <a:noFill/>
          </p:spPr>
          <p:txBody>
            <a:bodyPr wrap="none" rtlCol="0">
              <a:spAutoFit/>
            </a:bodyPr>
            <a:lstStyle/>
            <a:p>
              <a:r>
                <a:rPr lang="en-US" dirty="0" smtClean="0"/>
                <a:t>15 m </a:t>
              </a:r>
              <a:endParaRPr lang="en-US" dirty="0"/>
            </a:p>
          </p:txBody>
        </p:sp>
      </p:grpSp>
      <p:grpSp>
        <p:nvGrpSpPr>
          <p:cNvPr id="12" name="Group 11"/>
          <p:cNvGrpSpPr/>
          <p:nvPr/>
        </p:nvGrpSpPr>
        <p:grpSpPr>
          <a:xfrm>
            <a:off x="10229273" y="2673927"/>
            <a:ext cx="1808523" cy="724993"/>
            <a:chOff x="10229273" y="1311563"/>
            <a:chExt cx="1808523" cy="724993"/>
          </a:xfrm>
        </p:grpSpPr>
        <p:sp>
          <p:nvSpPr>
            <p:cNvPr id="13" name="Oval 12"/>
            <p:cNvSpPr/>
            <p:nvPr/>
          </p:nvSpPr>
          <p:spPr>
            <a:xfrm>
              <a:off x="10229273" y="1357683"/>
              <a:ext cx="286327" cy="277091"/>
            </a:xfrm>
            <a:prstGeom prst="ellipse">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233891" y="1759465"/>
              <a:ext cx="286327" cy="277091"/>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658764" y="1311563"/>
              <a:ext cx="1314912" cy="369332"/>
            </a:xfrm>
            <a:prstGeom prst="rect">
              <a:avLst/>
            </a:prstGeom>
            <a:noFill/>
          </p:spPr>
          <p:txBody>
            <a:bodyPr wrap="none" rtlCol="0">
              <a:spAutoFit/>
            </a:bodyPr>
            <a:lstStyle/>
            <a:p>
              <a:r>
                <a:rPr lang="en-US" dirty="0" smtClean="0"/>
                <a:t>3 m overall  </a:t>
              </a:r>
              <a:endParaRPr lang="en-US" dirty="0"/>
            </a:p>
          </p:txBody>
        </p:sp>
        <p:sp>
          <p:nvSpPr>
            <p:cNvPr id="16" name="TextBox 15"/>
            <p:cNvSpPr txBox="1"/>
            <p:nvPr/>
          </p:nvSpPr>
          <p:spPr>
            <a:xfrm>
              <a:off x="10658764" y="1667224"/>
              <a:ext cx="1379032" cy="369332"/>
            </a:xfrm>
            <a:prstGeom prst="rect">
              <a:avLst/>
            </a:prstGeom>
            <a:noFill/>
          </p:spPr>
          <p:txBody>
            <a:bodyPr wrap="none" rtlCol="0">
              <a:spAutoFit/>
            </a:bodyPr>
            <a:lstStyle/>
            <a:p>
              <a:r>
                <a:rPr lang="en-US" dirty="0" smtClean="0"/>
                <a:t>15 m overall </a:t>
              </a:r>
              <a:endParaRPr lang="en-US" dirty="0"/>
            </a:p>
          </p:txBody>
        </p:sp>
      </p:grpSp>
    </p:spTree>
    <p:extLst>
      <p:ext uri="{BB962C8B-B14F-4D97-AF65-F5344CB8AC3E}">
        <p14:creationId xmlns:p14="http://schemas.microsoft.com/office/powerpoint/2010/main" val="2597286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Current measures….</a:t>
            </a:r>
            <a:endParaRPr lang="en-US" dirty="0"/>
          </a:p>
        </p:txBody>
      </p:sp>
      <p:sp>
        <p:nvSpPr>
          <p:cNvPr id="3" name="Content Placeholder 2"/>
          <p:cNvSpPr>
            <a:spLocks noGrp="1"/>
          </p:cNvSpPr>
          <p:nvPr>
            <p:ph idx="1"/>
          </p:nvPr>
        </p:nvSpPr>
        <p:spPr/>
        <p:txBody>
          <a:bodyPr/>
          <a:lstStyle/>
          <a:p>
            <a:r>
              <a:rPr lang="en-US" dirty="0" smtClean="0"/>
              <a:t>- how do we want to handle these?</a:t>
            </a:r>
          </a:p>
          <a:p>
            <a:r>
              <a:rPr lang="en-US" dirty="0" smtClean="0"/>
              <a:t>- our thought is to forge ahead as is and then include a comparison in the supplement</a:t>
            </a:r>
            <a:endParaRPr lang="en-US" dirty="0"/>
          </a:p>
        </p:txBody>
      </p:sp>
    </p:spTree>
    <p:extLst>
      <p:ext uri="{BB962C8B-B14F-4D97-AF65-F5344CB8AC3E}">
        <p14:creationId xmlns:p14="http://schemas.microsoft.com/office/powerpoint/2010/main" val="164281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838200" y="1825625"/>
            <a:ext cx="6537293" cy="1414725"/>
          </a:xfrm>
        </p:spPr>
        <p:txBody>
          <a:bodyPr/>
          <a:lstStyle/>
          <a:p>
            <a:pPr marL="0" indent="0">
              <a:buNone/>
            </a:pPr>
            <a:r>
              <a:rPr lang="en-US" dirty="0"/>
              <a:t>Figure 1: Map of survey sites within the Southern Gulf Islands BC Canada. </a:t>
            </a:r>
            <a:r>
              <a:rPr lang="en-US" dirty="0" err="1"/>
              <a:t>Hul’q’umin’um</a:t>
            </a:r>
            <a:r>
              <a:rPr lang="en-US" dirty="0"/>
              <a:t>’ site names are used when they could be found in the literature. </a:t>
            </a:r>
            <a:endParaRPr lang="en-CA"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594" y="152400"/>
            <a:ext cx="4054506" cy="658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8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669154" y="5458335"/>
            <a:ext cx="10853691" cy="1333082"/>
          </a:xfrm>
        </p:spPr>
        <p:txBody>
          <a:bodyPr>
            <a:normAutofit fontScale="70000" lnSpcReduction="20000"/>
          </a:bodyPr>
          <a:lstStyle/>
          <a:p>
            <a:pPr marL="0" indent="0">
              <a:buNone/>
            </a:pPr>
            <a:r>
              <a:rPr lang="en-US" dirty="0"/>
              <a:t>Figure 2: Schematic of fish and benthic data collection protocol. Fish and benthic characteristics were measured at 3 meter and 15 meter depth contours (below chart datum) at each of the 10 sites. Fish were counted and measured in a 1 meter width along the 20 meter long transect (light blue rectangle). Substrate characteristics were recorded in 1 m2 quadrats every 2 meters (10 quadrats per 20 meter long transect, dark blue squares). Sites were surveyed multiple times from October 2019 to March 2020 resulting in replicate transects at each depth. Current, temperature, and salinity data were continuously recorded at 10 meter depth from 16 December 2019 to 26 January 2020 using Tilt Current Meters from Lowell Instruments, LLC and conductivity and temperature loggers from Star Oddi. </a:t>
            </a:r>
            <a:endParaRPr lang="en-CA"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98955" y="1658137"/>
            <a:ext cx="8194089" cy="377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21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smtClean="0"/>
              <a:t>objectives</a:t>
            </a:r>
            <a:endParaRPr lang="en-US" dirty="0"/>
          </a:p>
        </p:txBody>
      </p:sp>
      <p:sp>
        <p:nvSpPr>
          <p:cNvPr id="3" name="Content Placeholder 2"/>
          <p:cNvSpPr>
            <a:spLocks noGrp="1"/>
          </p:cNvSpPr>
          <p:nvPr>
            <p:ph idx="1"/>
          </p:nvPr>
        </p:nvSpPr>
        <p:spPr>
          <a:xfrm>
            <a:off x="676656" y="2011680"/>
            <a:ext cx="10753725" cy="3977911"/>
          </a:xfrm>
        </p:spPr>
        <p:txBody>
          <a:bodyPr>
            <a:normAutofit lnSpcReduction="10000"/>
          </a:bodyPr>
          <a:lstStyle/>
          <a:p>
            <a:r>
              <a:rPr lang="en-US" b="1" dirty="0" smtClean="0"/>
              <a:t>Overall objective: Can abiotic variables be used as a proxy for identifying high biodiversity areas for conservation initiatives</a:t>
            </a:r>
            <a:r>
              <a:rPr lang="en-US" b="1" dirty="0" smtClean="0"/>
              <a:t> </a:t>
            </a:r>
          </a:p>
          <a:p>
            <a:endParaRPr lang="en-US" b="1" dirty="0" smtClean="0"/>
          </a:p>
          <a:p>
            <a:r>
              <a:rPr lang="en-US" dirty="0" smtClean="0"/>
              <a:t>1. Determine </a:t>
            </a:r>
            <a:r>
              <a:rPr lang="en-US" dirty="0" smtClean="0"/>
              <a:t>how fish </a:t>
            </a:r>
            <a:r>
              <a:rPr lang="en-US" dirty="0"/>
              <a:t>species richness, abundance, and biomass </a:t>
            </a:r>
            <a:r>
              <a:rPr lang="en-US" dirty="0" smtClean="0"/>
              <a:t>varies with depth</a:t>
            </a:r>
            <a:r>
              <a:rPr lang="en-US" dirty="0"/>
              <a:t>, tidal current speed, habitat </a:t>
            </a:r>
            <a:r>
              <a:rPr lang="en-US" dirty="0" smtClean="0"/>
              <a:t>complexity (% rock as a proxy), </a:t>
            </a:r>
            <a:r>
              <a:rPr lang="en-US" dirty="0"/>
              <a:t>and </a:t>
            </a:r>
            <a:r>
              <a:rPr lang="en-US" dirty="0" smtClean="0"/>
              <a:t>slope</a:t>
            </a:r>
          </a:p>
          <a:p>
            <a:endParaRPr lang="en-US" dirty="0"/>
          </a:p>
          <a:p>
            <a:r>
              <a:rPr lang="en-US" dirty="0" smtClean="0"/>
              <a:t>2. Examine how fish community </a:t>
            </a:r>
            <a:r>
              <a:rPr lang="en-US" dirty="0"/>
              <a:t>composition varies </a:t>
            </a:r>
            <a:r>
              <a:rPr lang="en-US" dirty="0" smtClean="0"/>
              <a:t>with these variables</a:t>
            </a:r>
            <a:endParaRPr lang="en-US" dirty="0" smtClean="0"/>
          </a:p>
          <a:p>
            <a:pPr marL="0" indent="0">
              <a:buNone/>
            </a:pPr>
            <a:endParaRPr lang="en-US" dirty="0"/>
          </a:p>
          <a:p>
            <a:r>
              <a:rPr lang="en-US" dirty="0" smtClean="0"/>
              <a:t>3. Determine if </a:t>
            </a:r>
            <a:r>
              <a:rPr lang="en-US" dirty="0" smtClean="0"/>
              <a:t>abiotic variables </a:t>
            </a:r>
            <a:r>
              <a:rPr lang="en-US" dirty="0" smtClean="0"/>
              <a:t>influence </a:t>
            </a:r>
            <a:r>
              <a:rPr lang="en-US" dirty="0" smtClean="0"/>
              <a:t>life history traits such as fish size and if these patterns vary with species </a:t>
            </a:r>
            <a:endParaRPr lang="en-US" dirty="0"/>
          </a:p>
        </p:txBody>
      </p:sp>
    </p:spTree>
    <p:extLst>
      <p:ext uri="{BB962C8B-B14F-4D97-AF65-F5344CB8AC3E}">
        <p14:creationId xmlns:p14="http://schemas.microsoft.com/office/powerpoint/2010/main" val="97761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750994" y="5985755"/>
            <a:ext cx="10853691" cy="1500896"/>
          </a:xfrm>
        </p:spPr>
        <p:txBody>
          <a:bodyPr>
            <a:normAutofit/>
          </a:bodyPr>
          <a:lstStyle/>
          <a:p>
            <a:pPr marL="0" indent="0">
              <a:buNone/>
            </a:pPr>
            <a:r>
              <a:rPr lang="en-US" sz="2400" dirty="0"/>
              <a:t>Figure 3: Daily maximum current speeds at each site presented as boxplots, indicating the median and quartiles with whiskers extending to 1.5 times the interquartile range. </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282183" y="1657247"/>
            <a:ext cx="7791315" cy="432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45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7648237" y="1708819"/>
            <a:ext cx="4027008" cy="4996781"/>
          </a:xfrm>
        </p:spPr>
        <p:txBody>
          <a:bodyPr>
            <a:normAutofit lnSpcReduction="10000"/>
          </a:bodyPr>
          <a:lstStyle/>
          <a:p>
            <a:pPr marL="0" indent="0">
              <a:buNone/>
            </a:pPr>
            <a:r>
              <a:rPr lang="en-US" sz="2400" dirty="0"/>
              <a:t>Figure 4: Individual transect fish abundance (top row) and biomass (bottom row) at each site average daily maximum current speed. Grey shaded circles in the abundance plots represent the transect species richness (via </a:t>
            </a:r>
            <a:r>
              <a:rPr lang="en-US" sz="2400" dirty="0" err="1"/>
              <a:t>colour</a:t>
            </a:r>
            <a:r>
              <a:rPr lang="en-US" sz="2400" dirty="0"/>
              <a:t>) and abundance (via vertical position), black circles in the biomass plot represent transect biomass. The number of replicate transects at each site and depth were inconsistent due to site sampling logistic limitations. </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47097" y="1708819"/>
            <a:ext cx="6991013" cy="499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6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48FD-FD9D-44DA-BA15-0B51AF80210E}"/>
              </a:ext>
            </a:extLst>
          </p:cNvPr>
          <p:cNvSpPr>
            <a:spLocks noGrp="1"/>
          </p:cNvSpPr>
          <p:nvPr>
            <p:ph type="title"/>
          </p:nvPr>
        </p:nvSpPr>
        <p:spPr/>
        <p:txBody>
          <a:bodyPr/>
          <a:lstStyle/>
          <a:p>
            <a:r>
              <a:rPr lang="en-US" dirty="0"/>
              <a:t>Research </a:t>
            </a:r>
            <a:r>
              <a:rPr lang="en-US" dirty="0" smtClean="0"/>
              <a:t>objective 1</a:t>
            </a:r>
            <a:endParaRPr lang="en-CA" dirty="0"/>
          </a:p>
        </p:txBody>
      </p:sp>
      <p:sp>
        <p:nvSpPr>
          <p:cNvPr id="3" name="Content Placeholder 2">
            <a:extLst>
              <a:ext uri="{FF2B5EF4-FFF2-40B4-BE49-F238E27FC236}">
                <a16:creationId xmlns:a16="http://schemas.microsoft.com/office/drawing/2014/main" id="{567E5EF5-AC54-4F67-889D-EFFCD23E4405}"/>
              </a:ext>
            </a:extLst>
          </p:cNvPr>
          <p:cNvSpPr>
            <a:spLocks noGrp="1"/>
          </p:cNvSpPr>
          <p:nvPr>
            <p:ph idx="1"/>
          </p:nvPr>
        </p:nvSpPr>
        <p:spPr/>
        <p:txBody>
          <a:bodyPr/>
          <a:lstStyle/>
          <a:p>
            <a:r>
              <a:rPr lang="en-US" dirty="0" smtClean="0"/>
              <a:t>Determine </a:t>
            </a:r>
            <a:r>
              <a:rPr lang="en-US" dirty="0"/>
              <a:t>how fish species </a:t>
            </a:r>
            <a:r>
              <a:rPr lang="en-US" b="1" dirty="0" smtClean="0"/>
              <a:t>abundance</a:t>
            </a:r>
            <a:r>
              <a:rPr lang="en-US" dirty="0"/>
              <a:t>, </a:t>
            </a:r>
            <a:r>
              <a:rPr lang="en-US" b="1" dirty="0" smtClean="0"/>
              <a:t>biomass, and richness</a:t>
            </a:r>
            <a:r>
              <a:rPr lang="en-US" dirty="0" smtClean="0"/>
              <a:t> </a:t>
            </a:r>
            <a:r>
              <a:rPr lang="en-US" dirty="0"/>
              <a:t>varies with depth, tidal current speed, habitat complexity, and </a:t>
            </a:r>
            <a:r>
              <a:rPr lang="en-US" dirty="0" smtClean="0"/>
              <a:t>slope</a:t>
            </a:r>
            <a:endParaRPr lang="en-CA" dirty="0" smtClean="0"/>
          </a:p>
          <a:p>
            <a:r>
              <a:rPr lang="en-CA" b="1" dirty="0" smtClean="0"/>
              <a:t>Analysis: </a:t>
            </a:r>
          </a:p>
          <a:p>
            <a:r>
              <a:rPr lang="en-CA" dirty="0" smtClean="0"/>
              <a:t>- 3 sets of linear mixed effects models (with site as a random effect), one for each response</a:t>
            </a:r>
          </a:p>
          <a:p>
            <a:r>
              <a:rPr lang="en-CA" dirty="0" smtClean="0"/>
              <a:t>- 15 candidate models in each set</a:t>
            </a:r>
            <a:endParaRPr lang="en-CA" dirty="0"/>
          </a:p>
        </p:txBody>
      </p:sp>
    </p:spTree>
    <p:extLst>
      <p:ext uri="{BB962C8B-B14F-4D97-AF65-F5344CB8AC3E}">
        <p14:creationId xmlns:p14="http://schemas.microsoft.com/office/powerpoint/2010/main" val="1760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abundance</a:t>
            </a:r>
            <a:endParaRPr lang="en-US" dirty="0"/>
          </a:p>
        </p:txBody>
      </p:sp>
      <p:sp>
        <p:nvSpPr>
          <p:cNvPr id="4" name="Rectangle 3"/>
          <p:cNvSpPr/>
          <p:nvPr/>
        </p:nvSpPr>
        <p:spPr>
          <a:xfrm>
            <a:off x="2536994" y="1971094"/>
            <a:ext cx="6096000" cy="1477328"/>
          </a:xfrm>
          <a:prstGeom prst="rect">
            <a:avLst/>
          </a:prstGeom>
        </p:spPr>
        <p:txBody>
          <a:bodyPr>
            <a:spAutoFit/>
          </a:bodyPr>
          <a:lstStyle/>
          <a:p>
            <a:r>
              <a:rPr lang="en-US" dirty="0" smtClean="0"/>
              <a:t>			logLik   </a:t>
            </a:r>
            <a:r>
              <a:rPr lang="en-US" dirty="0"/>
              <a:t>AIC     </a:t>
            </a:r>
            <a:r>
              <a:rPr lang="en-US" dirty="0" err="1"/>
              <a:t>dLogLik</a:t>
            </a:r>
            <a:r>
              <a:rPr lang="en-US" dirty="0"/>
              <a:t> </a:t>
            </a:r>
            <a:r>
              <a:rPr lang="en-US" dirty="0" smtClean="0"/>
              <a:t>	</a:t>
            </a:r>
            <a:r>
              <a:rPr lang="en-US" dirty="0" err="1" smtClean="0"/>
              <a:t>dAIC</a:t>
            </a:r>
            <a:r>
              <a:rPr lang="en-US" dirty="0" smtClean="0"/>
              <a:t>  </a:t>
            </a:r>
            <a:r>
              <a:rPr lang="en-US" dirty="0" err="1" smtClean="0"/>
              <a:t>df</a:t>
            </a:r>
            <a:r>
              <a:rPr lang="en-US" dirty="0" smtClean="0"/>
              <a:t>  		weight</a:t>
            </a:r>
          </a:p>
          <a:p>
            <a:r>
              <a:rPr lang="en-US" b="1" dirty="0" smtClean="0"/>
              <a:t>Lm13.ab.var </a:t>
            </a:r>
            <a:r>
              <a:rPr lang="en-US" b="1" dirty="0"/>
              <a:t>-268.2  550.5   27.4     </a:t>
            </a:r>
            <a:r>
              <a:rPr lang="en-US" b="1" dirty="0" smtClean="0"/>
              <a:t>		0.0 	7  		0.4828</a:t>
            </a:r>
            <a:endParaRPr lang="en-US" b="1" dirty="0"/>
          </a:p>
          <a:p>
            <a:r>
              <a:rPr lang="en-US" b="1" dirty="0"/>
              <a:t>Lm7.ab.var  -270.1  552.1   25.6     </a:t>
            </a:r>
            <a:r>
              <a:rPr lang="en-US" b="1" dirty="0" smtClean="0"/>
              <a:t>		1.7 	6  		0.2105</a:t>
            </a:r>
            <a:endParaRPr lang="en-US" b="1" dirty="0"/>
          </a:p>
          <a:p>
            <a:r>
              <a:rPr lang="en-US" b="1" dirty="0"/>
              <a:t>Lm15.ab.var -268.2  552.3   27.5     </a:t>
            </a:r>
            <a:r>
              <a:rPr lang="en-US" b="1" dirty="0" smtClean="0"/>
              <a:t>		1.9 	8  		0.1910</a:t>
            </a:r>
            <a:endParaRPr lang="en-US" b="1" dirty="0"/>
          </a:p>
          <a:p>
            <a:endParaRPr lang="en-US" dirty="0"/>
          </a:p>
        </p:txBody>
      </p:sp>
      <p:sp>
        <p:nvSpPr>
          <p:cNvPr id="6" name="Rectangle 5"/>
          <p:cNvSpPr/>
          <p:nvPr/>
        </p:nvSpPr>
        <p:spPr>
          <a:xfrm>
            <a:off x="521853" y="3730487"/>
            <a:ext cx="10908146" cy="2308324"/>
          </a:xfrm>
          <a:prstGeom prst="rect">
            <a:avLst/>
          </a:prstGeom>
        </p:spPr>
        <p:txBody>
          <a:bodyPr wrap="square">
            <a:spAutoFit/>
          </a:bodyPr>
          <a:lstStyle/>
          <a:p>
            <a:r>
              <a:rPr lang="en-US" dirty="0"/>
              <a:t> Lm7.ab  &lt;- </a:t>
            </a:r>
            <a:r>
              <a:rPr lang="en-US" dirty="0" err="1"/>
              <a:t>lme</a:t>
            </a:r>
            <a:r>
              <a:rPr lang="en-US" dirty="0"/>
              <a:t>(Abundance ~ </a:t>
            </a:r>
            <a:r>
              <a:rPr lang="en-US" b="1" dirty="0" err="1"/>
              <a:t>TransectDepth</a:t>
            </a:r>
            <a:r>
              <a:rPr lang="en-US" b="1" dirty="0"/>
              <a:t> + </a:t>
            </a:r>
            <a:r>
              <a:rPr lang="en-US" b="1" dirty="0" err="1"/>
              <a:t>PercRock</a:t>
            </a:r>
            <a:r>
              <a:rPr lang="en-US" dirty="0"/>
              <a:t>, </a:t>
            </a:r>
            <a:r>
              <a:rPr lang="en-US" dirty="0" smtClean="0"/>
              <a:t> random </a:t>
            </a:r>
            <a:r>
              <a:rPr lang="en-US" dirty="0"/>
              <a:t>= ~ 1 | Site, data = data, weights = </a:t>
            </a:r>
            <a:r>
              <a:rPr lang="en-US" dirty="0" err="1"/>
              <a:t>varExp</a:t>
            </a:r>
            <a:r>
              <a:rPr lang="en-US" dirty="0"/>
              <a:t>(form = ~fitted(.)),method = "ML")</a:t>
            </a:r>
          </a:p>
          <a:p>
            <a:r>
              <a:rPr lang="en-US" dirty="0" smtClean="0"/>
              <a:t> </a:t>
            </a:r>
          </a:p>
          <a:p>
            <a:r>
              <a:rPr lang="en-US" dirty="0" smtClean="0"/>
              <a:t>Lm13.ab  </a:t>
            </a:r>
            <a:r>
              <a:rPr lang="en-US" dirty="0"/>
              <a:t>&lt;- </a:t>
            </a:r>
            <a:r>
              <a:rPr lang="en-US" dirty="0" err="1"/>
              <a:t>lme</a:t>
            </a:r>
            <a:r>
              <a:rPr lang="en-US" dirty="0"/>
              <a:t>(Abundance ~ </a:t>
            </a:r>
            <a:r>
              <a:rPr lang="en-US" b="1" dirty="0" err="1"/>
              <a:t>TransectDepth</a:t>
            </a:r>
            <a:r>
              <a:rPr lang="en-US" b="1" dirty="0"/>
              <a:t> + </a:t>
            </a:r>
            <a:r>
              <a:rPr lang="en-US" b="1" dirty="0" err="1"/>
              <a:t>CurrentMax</a:t>
            </a:r>
            <a:r>
              <a:rPr lang="en-US" b="1" dirty="0"/>
              <a:t> + </a:t>
            </a:r>
            <a:r>
              <a:rPr lang="en-US" b="1" dirty="0" err="1"/>
              <a:t>PercRock</a:t>
            </a:r>
            <a:r>
              <a:rPr lang="en-US" dirty="0"/>
              <a:t>, </a:t>
            </a:r>
            <a:r>
              <a:rPr lang="en-US" dirty="0" smtClean="0"/>
              <a:t>random </a:t>
            </a:r>
            <a:r>
              <a:rPr lang="en-US" dirty="0"/>
              <a:t>= ~ 1 | Site, data = data, weights = </a:t>
            </a:r>
            <a:r>
              <a:rPr lang="en-US" dirty="0" err="1"/>
              <a:t>varExp</a:t>
            </a:r>
            <a:r>
              <a:rPr lang="en-US" dirty="0"/>
              <a:t>(form = ~fitted(.)),method = "ML</a:t>
            </a:r>
            <a:r>
              <a:rPr lang="en-US" dirty="0" smtClean="0"/>
              <a:t>")</a:t>
            </a:r>
          </a:p>
          <a:p>
            <a:endParaRPr lang="en-US" dirty="0"/>
          </a:p>
          <a:p>
            <a:r>
              <a:rPr lang="en-US" dirty="0" smtClean="0"/>
              <a:t> </a:t>
            </a:r>
            <a:r>
              <a:rPr lang="en-US" dirty="0"/>
              <a:t>Lm15.ab  &lt;- </a:t>
            </a:r>
            <a:r>
              <a:rPr lang="en-US" dirty="0" err="1"/>
              <a:t>lme</a:t>
            </a:r>
            <a:r>
              <a:rPr lang="en-US" dirty="0"/>
              <a:t>(Abundance ~ </a:t>
            </a:r>
            <a:r>
              <a:rPr lang="en-US" b="1" dirty="0" err="1"/>
              <a:t>CurrentMax</a:t>
            </a:r>
            <a:r>
              <a:rPr lang="en-US" b="1" dirty="0"/>
              <a:t> + </a:t>
            </a:r>
            <a:r>
              <a:rPr lang="en-US" b="1" dirty="0" err="1"/>
              <a:t>TransectDepth</a:t>
            </a:r>
            <a:r>
              <a:rPr lang="en-US" b="1" dirty="0"/>
              <a:t> + </a:t>
            </a:r>
            <a:r>
              <a:rPr lang="en-US" b="1" dirty="0" err="1"/>
              <a:t>SlopeAngle</a:t>
            </a:r>
            <a:r>
              <a:rPr lang="en-US" b="1" dirty="0"/>
              <a:t> + </a:t>
            </a:r>
            <a:r>
              <a:rPr lang="en-US" b="1" dirty="0" err="1"/>
              <a:t>PercRock</a:t>
            </a:r>
            <a:r>
              <a:rPr lang="en-US" dirty="0"/>
              <a:t>, </a:t>
            </a:r>
            <a:r>
              <a:rPr lang="en-US" dirty="0" smtClean="0"/>
              <a:t>random </a:t>
            </a:r>
            <a:r>
              <a:rPr lang="en-US" dirty="0"/>
              <a:t>= ~ 1 | Site, data = data, weights = </a:t>
            </a:r>
            <a:r>
              <a:rPr lang="en-US" dirty="0" err="1"/>
              <a:t>varExp</a:t>
            </a:r>
            <a:r>
              <a:rPr lang="en-US" dirty="0"/>
              <a:t>(form = ~fitted(.)),method = "ML")</a:t>
            </a:r>
          </a:p>
        </p:txBody>
      </p:sp>
      <p:sp>
        <p:nvSpPr>
          <p:cNvPr id="3" name="TextBox 2"/>
          <p:cNvSpPr txBox="1"/>
          <p:nvPr/>
        </p:nvSpPr>
        <p:spPr>
          <a:xfrm>
            <a:off x="521853" y="2228980"/>
            <a:ext cx="3276424" cy="369332"/>
          </a:xfrm>
          <a:prstGeom prst="rect">
            <a:avLst/>
          </a:prstGeom>
          <a:solidFill>
            <a:schemeClr val="bg1"/>
          </a:solidFill>
        </p:spPr>
        <p:txBody>
          <a:bodyPr wrap="square" rtlCol="0">
            <a:spAutoFit/>
          </a:bodyPr>
          <a:lstStyle/>
          <a:p>
            <a:r>
              <a:rPr lang="en-US" b="1" dirty="0" smtClean="0"/>
              <a:t>Depth + Current + % Rock</a:t>
            </a:r>
            <a:endParaRPr lang="en-US" b="1" dirty="0"/>
          </a:p>
        </p:txBody>
      </p:sp>
      <p:sp>
        <p:nvSpPr>
          <p:cNvPr id="7" name="TextBox 6"/>
          <p:cNvSpPr txBox="1"/>
          <p:nvPr/>
        </p:nvSpPr>
        <p:spPr>
          <a:xfrm>
            <a:off x="521853" y="2515535"/>
            <a:ext cx="3135747" cy="369332"/>
          </a:xfrm>
          <a:prstGeom prst="rect">
            <a:avLst/>
          </a:prstGeom>
          <a:solidFill>
            <a:schemeClr val="bg1"/>
          </a:solidFill>
        </p:spPr>
        <p:txBody>
          <a:bodyPr wrap="square" rtlCol="0">
            <a:spAutoFit/>
          </a:bodyPr>
          <a:lstStyle/>
          <a:p>
            <a:r>
              <a:rPr lang="en-US" b="1" dirty="0" smtClean="0"/>
              <a:t>Depth + % Rock</a:t>
            </a:r>
            <a:endParaRPr lang="en-US" b="1" dirty="0"/>
          </a:p>
        </p:txBody>
      </p:sp>
      <p:sp>
        <p:nvSpPr>
          <p:cNvPr id="8" name="TextBox 7"/>
          <p:cNvSpPr txBox="1"/>
          <p:nvPr/>
        </p:nvSpPr>
        <p:spPr>
          <a:xfrm>
            <a:off x="521853" y="2802090"/>
            <a:ext cx="3237948" cy="369332"/>
          </a:xfrm>
          <a:prstGeom prst="rect">
            <a:avLst/>
          </a:prstGeom>
          <a:solidFill>
            <a:schemeClr val="bg1"/>
          </a:solidFill>
        </p:spPr>
        <p:txBody>
          <a:bodyPr wrap="square" rtlCol="0">
            <a:spAutoFit/>
          </a:bodyPr>
          <a:lstStyle/>
          <a:p>
            <a:r>
              <a:rPr lang="en-US" b="1" dirty="0" smtClean="0"/>
              <a:t>Depth + Current + % Rock +slope</a:t>
            </a:r>
            <a:endParaRPr lang="en-US" b="1" dirty="0"/>
          </a:p>
        </p:txBody>
      </p:sp>
    </p:spTree>
    <p:extLst>
      <p:ext uri="{BB962C8B-B14F-4D97-AF65-F5344CB8AC3E}">
        <p14:creationId xmlns:p14="http://schemas.microsoft.com/office/powerpoint/2010/main" val="343426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43" y="1237672"/>
            <a:ext cx="11087974" cy="4712389"/>
          </a:xfrm>
          <a:prstGeom prst="rect">
            <a:avLst/>
          </a:prstGeom>
        </p:spPr>
      </p:pic>
    </p:spTree>
    <p:extLst>
      <p:ext uri="{BB962C8B-B14F-4D97-AF65-F5344CB8AC3E}">
        <p14:creationId xmlns:p14="http://schemas.microsoft.com/office/powerpoint/2010/main" val="420584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biomass</a:t>
            </a:r>
            <a:endParaRPr lang="en-US" dirty="0"/>
          </a:p>
        </p:txBody>
      </p:sp>
      <p:sp>
        <p:nvSpPr>
          <p:cNvPr id="6" name="Rectangle 5"/>
          <p:cNvSpPr/>
          <p:nvPr/>
        </p:nvSpPr>
        <p:spPr>
          <a:xfrm>
            <a:off x="3633082" y="1897213"/>
            <a:ext cx="6096000" cy="1477328"/>
          </a:xfrm>
          <a:prstGeom prst="rect">
            <a:avLst/>
          </a:prstGeom>
        </p:spPr>
        <p:txBody>
          <a:bodyPr>
            <a:spAutoFit/>
          </a:bodyPr>
          <a:lstStyle/>
          <a:p>
            <a:r>
              <a:rPr lang="en-US" dirty="0" smtClean="0"/>
              <a:t>		logLik   AIC     </a:t>
            </a:r>
            <a:r>
              <a:rPr lang="en-US" dirty="0" err="1" smtClean="0"/>
              <a:t>dLogLik</a:t>
            </a:r>
            <a:r>
              <a:rPr lang="en-US" dirty="0" smtClean="0"/>
              <a:t> </a:t>
            </a:r>
            <a:r>
              <a:rPr lang="en-US" dirty="0" err="1" smtClean="0"/>
              <a:t>dAIC</a:t>
            </a:r>
            <a:r>
              <a:rPr lang="en-US" dirty="0" smtClean="0"/>
              <a:t>  </a:t>
            </a:r>
            <a:r>
              <a:rPr lang="en-US" dirty="0" err="1" smtClean="0"/>
              <a:t>df</a:t>
            </a:r>
            <a:r>
              <a:rPr lang="en-US" dirty="0" smtClean="0"/>
              <a:t>  weight</a:t>
            </a:r>
            <a:endParaRPr lang="en-US" dirty="0"/>
          </a:p>
          <a:p>
            <a:r>
              <a:rPr lang="en-US" b="1" dirty="0"/>
              <a:t>Lm1.bio   -95.9  </a:t>
            </a:r>
            <a:r>
              <a:rPr lang="en-US" b="1" dirty="0" smtClean="0"/>
              <a:t> 199.9  574.6      0.0    4   0.2708</a:t>
            </a:r>
            <a:endParaRPr lang="en-US" b="1" dirty="0"/>
          </a:p>
          <a:p>
            <a:r>
              <a:rPr lang="en-US" b="1" dirty="0"/>
              <a:t>Lm6.bio   -95.5  </a:t>
            </a:r>
            <a:r>
              <a:rPr lang="en-US" b="1" dirty="0" smtClean="0"/>
              <a:t> 201.0  </a:t>
            </a:r>
            <a:r>
              <a:rPr lang="en-US" b="1" dirty="0"/>
              <a:t>575.0     </a:t>
            </a:r>
            <a:r>
              <a:rPr lang="en-US" b="1" dirty="0" smtClean="0"/>
              <a:t> 1.1    5   0.1524</a:t>
            </a:r>
            <a:endParaRPr lang="en-US" b="1" dirty="0"/>
          </a:p>
          <a:p>
            <a:r>
              <a:rPr lang="en-US" b="1" dirty="0"/>
              <a:t>Lm5.bio   -95.6  </a:t>
            </a:r>
            <a:r>
              <a:rPr lang="en-US" b="1" dirty="0" smtClean="0"/>
              <a:t> 201.1  </a:t>
            </a:r>
            <a:r>
              <a:rPr lang="en-US" b="1" dirty="0"/>
              <a:t>575.0     </a:t>
            </a:r>
            <a:r>
              <a:rPr lang="en-US" b="1" dirty="0" smtClean="0"/>
              <a:t> 1.2    5   0.1471</a:t>
            </a:r>
            <a:endParaRPr lang="en-US" b="1" dirty="0"/>
          </a:p>
          <a:p>
            <a:r>
              <a:rPr lang="en-US" b="1" dirty="0"/>
              <a:t>Lm7.bio   -95.6  </a:t>
            </a:r>
            <a:r>
              <a:rPr lang="en-US" b="1" dirty="0" smtClean="0"/>
              <a:t> 201.1  </a:t>
            </a:r>
            <a:r>
              <a:rPr lang="en-US" b="1" dirty="0"/>
              <a:t>575.0     </a:t>
            </a:r>
            <a:r>
              <a:rPr lang="en-US" b="1" dirty="0" smtClean="0"/>
              <a:t> 1.2    5   </a:t>
            </a:r>
            <a:r>
              <a:rPr lang="en-US" b="1" dirty="0" smtClean="0"/>
              <a:t>0.1469</a:t>
            </a:r>
            <a:endParaRPr lang="en-US" b="1" dirty="0"/>
          </a:p>
        </p:txBody>
      </p:sp>
      <p:sp>
        <p:nvSpPr>
          <p:cNvPr id="7" name="Rectangle 6"/>
          <p:cNvSpPr/>
          <p:nvPr/>
        </p:nvSpPr>
        <p:spPr>
          <a:xfrm>
            <a:off x="581890" y="3853964"/>
            <a:ext cx="10848109" cy="2031325"/>
          </a:xfrm>
          <a:prstGeom prst="rect">
            <a:avLst/>
          </a:prstGeom>
        </p:spPr>
        <p:txBody>
          <a:bodyPr wrap="square">
            <a:spAutoFit/>
          </a:bodyPr>
          <a:lstStyle/>
          <a:p>
            <a:r>
              <a:rPr lang="en-US" dirty="0"/>
              <a:t>Lm1.bio &lt;-  </a:t>
            </a:r>
            <a:r>
              <a:rPr lang="en-US" dirty="0" err="1"/>
              <a:t>lme</a:t>
            </a:r>
            <a:r>
              <a:rPr lang="en-US" dirty="0"/>
              <a:t>(log10(Biomass) ~ </a:t>
            </a:r>
            <a:r>
              <a:rPr lang="en-US" b="1" dirty="0" err="1"/>
              <a:t>TransectDepth</a:t>
            </a:r>
            <a:r>
              <a:rPr lang="en-US" dirty="0"/>
              <a:t>, </a:t>
            </a:r>
            <a:r>
              <a:rPr lang="en-US" dirty="0" smtClean="0"/>
              <a:t>random </a:t>
            </a:r>
            <a:r>
              <a:rPr lang="en-US" dirty="0"/>
              <a:t>= ~ 1 | Site, data = data, method = "ML</a:t>
            </a:r>
            <a:r>
              <a:rPr lang="en-US" dirty="0" smtClean="0"/>
              <a:t>")</a:t>
            </a:r>
          </a:p>
          <a:p>
            <a:endParaRPr lang="en-US" dirty="0"/>
          </a:p>
          <a:p>
            <a:r>
              <a:rPr lang="en-US" dirty="0" smtClean="0"/>
              <a:t>Lm5.bio  </a:t>
            </a:r>
            <a:r>
              <a:rPr lang="en-US" dirty="0"/>
              <a:t>&lt;- </a:t>
            </a:r>
            <a:r>
              <a:rPr lang="en-US" dirty="0" err="1"/>
              <a:t>lme</a:t>
            </a:r>
            <a:r>
              <a:rPr lang="en-US" dirty="0"/>
              <a:t>(log10(Biomass) ~ </a:t>
            </a:r>
            <a:r>
              <a:rPr lang="en-US" b="1" dirty="0" err="1"/>
              <a:t>TransectDepth</a:t>
            </a:r>
            <a:r>
              <a:rPr lang="en-US" b="1" dirty="0"/>
              <a:t> + </a:t>
            </a:r>
            <a:r>
              <a:rPr lang="en-US" b="1" dirty="0" err="1"/>
              <a:t>CurrentMax</a:t>
            </a:r>
            <a:r>
              <a:rPr lang="en-US" dirty="0"/>
              <a:t>, </a:t>
            </a:r>
            <a:r>
              <a:rPr lang="en-US" dirty="0" smtClean="0"/>
              <a:t>random </a:t>
            </a:r>
            <a:r>
              <a:rPr lang="en-US" dirty="0"/>
              <a:t>= ~ 1 | Site, data = data, method = "ML</a:t>
            </a:r>
            <a:r>
              <a:rPr lang="en-US" dirty="0" smtClean="0"/>
              <a:t>")</a:t>
            </a:r>
          </a:p>
          <a:p>
            <a:endParaRPr lang="en-US" dirty="0"/>
          </a:p>
          <a:p>
            <a:r>
              <a:rPr lang="en-US" dirty="0" smtClean="0"/>
              <a:t>Lm6.bio  </a:t>
            </a:r>
            <a:r>
              <a:rPr lang="en-US" dirty="0"/>
              <a:t>&lt;- </a:t>
            </a:r>
            <a:r>
              <a:rPr lang="en-US" dirty="0" err="1"/>
              <a:t>lme</a:t>
            </a:r>
            <a:r>
              <a:rPr lang="en-US" dirty="0"/>
              <a:t>(log10(Biomass) ~ </a:t>
            </a:r>
            <a:r>
              <a:rPr lang="en-US" b="1" dirty="0" err="1"/>
              <a:t>TransectDepth</a:t>
            </a:r>
            <a:r>
              <a:rPr lang="en-US" b="1" dirty="0"/>
              <a:t> + </a:t>
            </a:r>
            <a:r>
              <a:rPr lang="en-US" b="1" dirty="0" err="1"/>
              <a:t>SlopeAngle</a:t>
            </a:r>
            <a:r>
              <a:rPr lang="en-US" dirty="0"/>
              <a:t>, </a:t>
            </a:r>
            <a:r>
              <a:rPr lang="en-US" dirty="0" smtClean="0"/>
              <a:t>random </a:t>
            </a:r>
            <a:r>
              <a:rPr lang="en-US" dirty="0"/>
              <a:t>= ~ 1 | Site, data = data, method = "ML</a:t>
            </a:r>
            <a:r>
              <a:rPr lang="en-US" dirty="0" smtClean="0"/>
              <a:t>")</a:t>
            </a:r>
          </a:p>
          <a:p>
            <a:endParaRPr lang="en-US" dirty="0"/>
          </a:p>
          <a:p>
            <a:r>
              <a:rPr lang="en-US" dirty="0" smtClean="0"/>
              <a:t>Lm7.bio  </a:t>
            </a:r>
            <a:r>
              <a:rPr lang="en-US" dirty="0"/>
              <a:t>&lt;- </a:t>
            </a:r>
            <a:r>
              <a:rPr lang="en-US" dirty="0" err="1"/>
              <a:t>lme</a:t>
            </a:r>
            <a:r>
              <a:rPr lang="en-US" dirty="0"/>
              <a:t>(log10(Biomass) ~ </a:t>
            </a:r>
            <a:r>
              <a:rPr lang="en-US" b="1" dirty="0" err="1"/>
              <a:t>TransectDepth</a:t>
            </a:r>
            <a:r>
              <a:rPr lang="en-US" b="1" dirty="0"/>
              <a:t> + </a:t>
            </a:r>
            <a:r>
              <a:rPr lang="en-US" b="1" dirty="0" err="1" smtClean="0"/>
              <a:t>PercRock</a:t>
            </a:r>
            <a:r>
              <a:rPr lang="en-US" dirty="0" smtClean="0"/>
              <a:t>, random </a:t>
            </a:r>
            <a:r>
              <a:rPr lang="en-US" dirty="0"/>
              <a:t>= ~ 1 | Site, data = data, method = "ML")</a:t>
            </a:r>
          </a:p>
        </p:txBody>
      </p:sp>
      <p:sp>
        <p:nvSpPr>
          <p:cNvPr id="5" name="TextBox 4"/>
          <p:cNvSpPr txBox="1"/>
          <p:nvPr/>
        </p:nvSpPr>
        <p:spPr>
          <a:xfrm>
            <a:off x="1214416" y="3024224"/>
            <a:ext cx="3276424" cy="369332"/>
          </a:xfrm>
          <a:prstGeom prst="rect">
            <a:avLst/>
          </a:prstGeom>
          <a:solidFill>
            <a:schemeClr val="bg1"/>
          </a:solidFill>
        </p:spPr>
        <p:txBody>
          <a:bodyPr wrap="square" rtlCol="0">
            <a:spAutoFit/>
          </a:bodyPr>
          <a:lstStyle/>
          <a:p>
            <a:r>
              <a:rPr lang="en-US" b="1" dirty="0" smtClean="0"/>
              <a:t>Depth + % rock</a:t>
            </a:r>
            <a:endParaRPr lang="en-US" b="1" dirty="0"/>
          </a:p>
        </p:txBody>
      </p:sp>
      <p:sp>
        <p:nvSpPr>
          <p:cNvPr id="8" name="TextBox 7"/>
          <p:cNvSpPr txBox="1"/>
          <p:nvPr/>
        </p:nvSpPr>
        <p:spPr>
          <a:xfrm>
            <a:off x="1252291" y="2440389"/>
            <a:ext cx="3276424" cy="369332"/>
          </a:xfrm>
          <a:prstGeom prst="rect">
            <a:avLst/>
          </a:prstGeom>
          <a:solidFill>
            <a:schemeClr val="bg1"/>
          </a:solidFill>
        </p:spPr>
        <p:txBody>
          <a:bodyPr wrap="square" rtlCol="0">
            <a:spAutoFit/>
          </a:bodyPr>
          <a:lstStyle/>
          <a:p>
            <a:r>
              <a:rPr lang="en-US" b="1" dirty="0" smtClean="0"/>
              <a:t>Depth + Current</a:t>
            </a:r>
            <a:endParaRPr lang="en-US" b="1" dirty="0"/>
          </a:p>
        </p:txBody>
      </p:sp>
      <p:sp>
        <p:nvSpPr>
          <p:cNvPr id="9" name="TextBox 8"/>
          <p:cNvSpPr txBox="1"/>
          <p:nvPr/>
        </p:nvSpPr>
        <p:spPr>
          <a:xfrm>
            <a:off x="1214416" y="2723958"/>
            <a:ext cx="3276424" cy="369332"/>
          </a:xfrm>
          <a:prstGeom prst="rect">
            <a:avLst/>
          </a:prstGeom>
          <a:solidFill>
            <a:schemeClr val="bg1"/>
          </a:solidFill>
        </p:spPr>
        <p:txBody>
          <a:bodyPr wrap="square" rtlCol="0">
            <a:spAutoFit/>
          </a:bodyPr>
          <a:lstStyle/>
          <a:p>
            <a:r>
              <a:rPr lang="en-US" b="1" dirty="0" smtClean="0"/>
              <a:t>Depth + Slope</a:t>
            </a:r>
            <a:endParaRPr lang="en-US" b="1" dirty="0"/>
          </a:p>
        </p:txBody>
      </p:sp>
      <p:sp>
        <p:nvSpPr>
          <p:cNvPr id="10" name="TextBox 9"/>
          <p:cNvSpPr txBox="1"/>
          <p:nvPr/>
        </p:nvSpPr>
        <p:spPr>
          <a:xfrm>
            <a:off x="1225800" y="2156588"/>
            <a:ext cx="3276424" cy="369332"/>
          </a:xfrm>
          <a:prstGeom prst="rect">
            <a:avLst/>
          </a:prstGeom>
          <a:solidFill>
            <a:schemeClr val="bg1"/>
          </a:solidFill>
        </p:spPr>
        <p:txBody>
          <a:bodyPr wrap="square" rtlCol="0">
            <a:spAutoFit/>
          </a:bodyPr>
          <a:lstStyle/>
          <a:p>
            <a:r>
              <a:rPr lang="en-US" b="1" dirty="0" smtClean="0"/>
              <a:t>Depth + Current + % Rock</a:t>
            </a:r>
            <a:endParaRPr lang="en-US" b="1" dirty="0"/>
          </a:p>
        </p:txBody>
      </p:sp>
    </p:spTree>
    <p:extLst>
      <p:ext uri="{BB962C8B-B14F-4D97-AF65-F5344CB8AC3E}">
        <p14:creationId xmlns:p14="http://schemas.microsoft.com/office/powerpoint/2010/main" val="409964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31" y="583650"/>
            <a:ext cx="7621064" cy="5801535"/>
          </a:xfrm>
          <a:prstGeom prst="rect">
            <a:avLst/>
          </a:prstGeom>
        </p:spPr>
      </p:pic>
    </p:spTree>
    <p:extLst>
      <p:ext uri="{BB962C8B-B14F-4D97-AF65-F5344CB8AC3E}">
        <p14:creationId xmlns:p14="http://schemas.microsoft.com/office/powerpoint/2010/main" val="19676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richness</a:t>
            </a:r>
            <a:endParaRPr lang="en-US" dirty="0"/>
          </a:p>
        </p:txBody>
      </p:sp>
      <p:sp>
        <p:nvSpPr>
          <p:cNvPr id="3" name="Rectangle 2"/>
          <p:cNvSpPr/>
          <p:nvPr/>
        </p:nvSpPr>
        <p:spPr>
          <a:xfrm>
            <a:off x="3239286" y="2019840"/>
            <a:ext cx="6096000" cy="1200329"/>
          </a:xfrm>
          <a:prstGeom prst="rect">
            <a:avLst/>
          </a:prstGeom>
        </p:spPr>
        <p:txBody>
          <a:bodyPr>
            <a:spAutoFit/>
          </a:bodyPr>
          <a:lstStyle/>
          <a:p>
            <a:r>
              <a:rPr lang="pt-BR" dirty="0" smtClean="0"/>
              <a:t>		</a:t>
            </a:r>
            <a:r>
              <a:rPr lang="pt-BR" b="1" dirty="0" smtClean="0"/>
              <a:t>logLik 	AIC    </a:t>
            </a:r>
            <a:r>
              <a:rPr lang="pt-BR" b="1" dirty="0"/>
              <a:t>dLogLik  </a:t>
            </a:r>
            <a:r>
              <a:rPr lang="pt-BR" b="1" dirty="0" smtClean="0"/>
              <a:t>dAIC   </a:t>
            </a:r>
            <a:r>
              <a:rPr lang="pt-BR" b="1" dirty="0"/>
              <a:t>df </a:t>
            </a:r>
            <a:r>
              <a:rPr lang="pt-BR" b="1" dirty="0" smtClean="0"/>
              <a:t> weight</a:t>
            </a:r>
            <a:endParaRPr lang="pt-BR" b="1" dirty="0"/>
          </a:p>
          <a:p>
            <a:r>
              <a:rPr lang="pt-BR" b="1" dirty="0"/>
              <a:t>Lm7.r  </a:t>
            </a:r>
            <a:r>
              <a:rPr lang="pt-BR" b="1" dirty="0" smtClean="0"/>
              <a:t>	-</a:t>
            </a:r>
            <a:r>
              <a:rPr lang="pt-BR" b="1" dirty="0"/>
              <a:t>122.2  </a:t>
            </a:r>
            <a:r>
              <a:rPr lang="pt-BR" b="1" dirty="0" smtClean="0"/>
              <a:t>  254.5    </a:t>
            </a:r>
            <a:r>
              <a:rPr lang="pt-BR" b="1" dirty="0"/>
              <a:t>7.4     </a:t>
            </a:r>
            <a:r>
              <a:rPr lang="pt-BR" b="1" dirty="0" smtClean="0"/>
              <a:t>	0.0 	 5   0.2786</a:t>
            </a:r>
            <a:endParaRPr lang="pt-BR" b="1" dirty="0"/>
          </a:p>
          <a:p>
            <a:r>
              <a:rPr lang="pt-BR" b="1" dirty="0"/>
              <a:t>Lm1.r  </a:t>
            </a:r>
            <a:r>
              <a:rPr lang="pt-BR" b="1" dirty="0" smtClean="0"/>
              <a:t>	-</a:t>
            </a:r>
            <a:r>
              <a:rPr lang="pt-BR" b="1" dirty="0"/>
              <a:t>123.4  </a:t>
            </a:r>
            <a:r>
              <a:rPr lang="pt-BR" b="1" dirty="0" smtClean="0"/>
              <a:t>  254.8    </a:t>
            </a:r>
            <a:r>
              <a:rPr lang="pt-BR" b="1" dirty="0"/>
              <a:t>6.2     </a:t>
            </a:r>
            <a:r>
              <a:rPr lang="pt-BR" b="1" dirty="0" smtClean="0"/>
              <a:t>	0.3 	 4   0.2414</a:t>
            </a:r>
            <a:endParaRPr lang="pt-BR" b="1" dirty="0"/>
          </a:p>
          <a:p>
            <a:r>
              <a:rPr lang="pt-BR" b="1" dirty="0"/>
              <a:t>Lm13.r </a:t>
            </a:r>
            <a:r>
              <a:rPr lang="pt-BR" b="1" dirty="0" smtClean="0"/>
              <a:t>	-</a:t>
            </a:r>
            <a:r>
              <a:rPr lang="pt-BR" b="1" dirty="0"/>
              <a:t>122.1  </a:t>
            </a:r>
            <a:r>
              <a:rPr lang="pt-BR" b="1" dirty="0" smtClean="0"/>
              <a:t>  256.2    </a:t>
            </a:r>
            <a:r>
              <a:rPr lang="pt-BR" b="1" dirty="0"/>
              <a:t>7.5     </a:t>
            </a:r>
            <a:r>
              <a:rPr lang="pt-BR" b="1" dirty="0" smtClean="0"/>
              <a:t>	1.7 	 6   </a:t>
            </a:r>
            <a:r>
              <a:rPr lang="pt-BR" b="1" dirty="0" smtClean="0"/>
              <a:t>0.1173</a:t>
            </a:r>
            <a:endParaRPr lang="pt-BR" b="1" dirty="0"/>
          </a:p>
        </p:txBody>
      </p:sp>
      <p:sp>
        <p:nvSpPr>
          <p:cNvPr id="4" name="Rectangle 3"/>
          <p:cNvSpPr/>
          <p:nvPr/>
        </p:nvSpPr>
        <p:spPr>
          <a:xfrm>
            <a:off x="657224" y="4001812"/>
            <a:ext cx="10649527" cy="1477328"/>
          </a:xfrm>
          <a:prstGeom prst="rect">
            <a:avLst/>
          </a:prstGeom>
        </p:spPr>
        <p:txBody>
          <a:bodyPr wrap="square">
            <a:spAutoFit/>
          </a:bodyPr>
          <a:lstStyle/>
          <a:p>
            <a:r>
              <a:rPr lang="en-US" dirty="0" smtClean="0"/>
              <a:t>Lm7.r  </a:t>
            </a:r>
            <a:r>
              <a:rPr lang="en-US" dirty="0"/>
              <a:t>&lt;- </a:t>
            </a:r>
            <a:r>
              <a:rPr lang="en-US" dirty="0" smtClean="0"/>
              <a:t>  </a:t>
            </a:r>
            <a:r>
              <a:rPr lang="en-US" dirty="0" err="1" smtClean="0"/>
              <a:t>lme</a:t>
            </a:r>
            <a:r>
              <a:rPr lang="en-US" dirty="0" smtClean="0"/>
              <a:t>(</a:t>
            </a:r>
            <a:r>
              <a:rPr lang="en-US" b="1" dirty="0" smtClean="0"/>
              <a:t>Richness </a:t>
            </a:r>
            <a:r>
              <a:rPr lang="en-US" b="1" dirty="0"/>
              <a:t>~ </a:t>
            </a:r>
            <a:r>
              <a:rPr lang="en-US" b="1" dirty="0" smtClean="0"/>
              <a:t>  Depth </a:t>
            </a:r>
            <a:r>
              <a:rPr lang="en-US" b="1" dirty="0"/>
              <a:t>+ </a:t>
            </a:r>
            <a:r>
              <a:rPr lang="en-US" b="1" dirty="0" smtClean="0"/>
              <a:t>% Rock</a:t>
            </a:r>
            <a:r>
              <a:rPr lang="en-US" dirty="0"/>
              <a:t>, </a:t>
            </a:r>
            <a:r>
              <a:rPr lang="en-US" dirty="0" smtClean="0"/>
              <a:t>random </a:t>
            </a:r>
            <a:r>
              <a:rPr lang="en-US" dirty="0"/>
              <a:t>= ~ 1 | Site, data = data, method = "ML</a:t>
            </a:r>
            <a:r>
              <a:rPr lang="en-US" dirty="0" smtClean="0"/>
              <a:t>")</a:t>
            </a:r>
          </a:p>
          <a:p>
            <a:endParaRPr lang="en-US" dirty="0" smtClean="0"/>
          </a:p>
          <a:p>
            <a:r>
              <a:rPr lang="en-US" dirty="0" smtClean="0"/>
              <a:t>Lm1.r  </a:t>
            </a:r>
            <a:r>
              <a:rPr lang="en-US" dirty="0"/>
              <a:t>&lt;- </a:t>
            </a:r>
            <a:r>
              <a:rPr lang="en-US" dirty="0" smtClean="0"/>
              <a:t>  </a:t>
            </a:r>
            <a:r>
              <a:rPr lang="en-US" dirty="0" err="1" smtClean="0"/>
              <a:t>lme</a:t>
            </a:r>
            <a:r>
              <a:rPr lang="en-US" b="1" dirty="0" smtClean="0"/>
              <a:t>(Richness </a:t>
            </a:r>
            <a:r>
              <a:rPr lang="en-US" b="1" dirty="0"/>
              <a:t>~ </a:t>
            </a:r>
            <a:r>
              <a:rPr lang="en-US" b="1" dirty="0" smtClean="0"/>
              <a:t>  Depth</a:t>
            </a:r>
            <a:r>
              <a:rPr lang="en-US" dirty="0" smtClean="0"/>
              <a:t>, random </a:t>
            </a:r>
            <a:r>
              <a:rPr lang="en-US" dirty="0"/>
              <a:t>= ~ 1 | Site, data = data, method = "ML</a:t>
            </a:r>
            <a:r>
              <a:rPr lang="en-US" dirty="0" smtClean="0"/>
              <a:t>")</a:t>
            </a:r>
          </a:p>
          <a:p>
            <a:endParaRPr lang="en-US" dirty="0" smtClean="0"/>
          </a:p>
          <a:p>
            <a:r>
              <a:rPr lang="en-US" dirty="0" smtClean="0"/>
              <a:t>Lm13.r  </a:t>
            </a:r>
            <a:r>
              <a:rPr lang="en-US" dirty="0"/>
              <a:t>&lt;- </a:t>
            </a:r>
            <a:r>
              <a:rPr lang="en-US" dirty="0" err="1"/>
              <a:t>lme</a:t>
            </a:r>
            <a:r>
              <a:rPr lang="en-US" dirty="0"/>
              <a:t>(</a:t>
            </a:r>
            <a:r>
              <a:rPr lang="en-US" b="1" dirty="0"/>
              <a:t>Richness ~ </a:t>
            </a:r>
            <a:r>
              <a:rPr lang="en-US" b="1" dirty="0" smtClean="0"/>
              <a:t>  Depth </a:t>
            </a:r>
            <a:r>
              <a:rPr lang="en-US" b="1" dirty="0"/>
              <a:t>+ </a:t>
            </a:r>
            <a:r>
              <a:rPr lang="en-US" b="1" dirty="0" smtClean="0"/>
              <a:t>Current + % Rock</a:t>
            </a:r>
            <a:r>
              <a:rPr lang="en-US" dirty="0"/>
              <a:t>, </a:t>
            </a:r>
            <a:r>
              <a:rPr lang="en-US" dirty="0" smtClean="0"/>
              <a:t>random </a:t>
            </a:r>
            <a:r>
              <a:rPr lang="en-US" dirty="0"/>
              <a:t>= ~ 1 | Site, data = data, method = "ML")</a:t>
            </a:r>
          </a:p>
        </p:txBody>
      </p:sp>
      <p:sp>
        <p:nvSpPr>
          <p:cNvPr id="5" name="TextBox 4"/>
          <p:cNvSpPr txBox="1"/>
          <p:nvPr/>
        </p:nvSpPr>
        <p:spPr>
          <a:xfrm>
            <a:off x="657224" y="2273451"/>
            <a:ext cx="3276424" cy="369332"/>
          </a:xfrm>
          <a:prstGeom prst="rect">
            <a:avLst/>
          </a:prstGeom>
          <a:solidFill>
            <a:schemeClr val="bg1"/>
          </a:solidFill>
        </p:spPr>
        <p:txBody>
          <a:bodyPr wrap="square" rtlCol="0">
            <a:spAutoFit/>
          </a:bodyPr>
          <a:lstStyle/>
          <a:p>
            <a:r>
              <a:rPr lang="en-US" b="1" dirty="0" smtClean="0"/>
              <a:t>Depth + % Rock</a:t>
            </a:r>
            <a:endParaRPr lang="en-US" b="1" dirty="0"/>
          </a:p>
        </p:txBody>
      </p:sp>
      <p:sp>
        <p:nvSpPr>
          <p:cNvPr id="6" name="TextBox 5"/>
          <p:cNvSpPr txBox="1"/>
          <p:nvPr/>
        </p:nvSpPr>
        <p:spPr>
          <a:xfrm>
            <a:off x="657224" y="2545169"/>
            <a:ext cx="3276424" cy="369332"/>
          </a:xfrm>
          <a:prstGeom prst="rect">
            <a:avLst/>
          </a:prstGeom>
          <a:solidFill>
            <a:schemeClr val="bg1"/>
          </a:solidFill>
        </p:spPr>
        <p:txBody>
          <a:bodyPr wrap="square" rtlCol="0">
            <a:spAutoFit/>
          </a:bodyPr>
          <a:lstStyle/>
          <a:p>
            <a:r>
              <a:rPr lang="en-US" b="1" dirty="0" smtClean="0"/>
              <a:t>Depth</a:t>
            </a:r>
            <a:endParaRPr lang="en-US" b="1" dirty="0"/>
          </a:p>
        </p:txBody>
      </p:sp>
      <p:sp>
        <p:nvSpPr>
          <p:cNvPr id="7" name="TextBox 6"/>
          <p:cNvSpPr txBox="1"/>
          <p:nvPr/>
        </p:nvSpPr>
        <p:spPr>
          <a:xfrm>
            <a:off x="657224" y="2862486"/>
            <a:ext cx="3276424" cy="369332"/>
          </a:xfrm>
          <a:prstGeom prst="rect">
            <a:avLst/>
          </a:prstGeom>
          <a:solidFill>
            <a:schemeClr val="bg1"/>
          </a:solidFill>
        </p:spPr>
        <p:txBody>
          <a:bodyPr wrap="square" rtlCol="0">
            <a:spAutoFit/>
          </a:bodyPr>
          <a:lstStyle/>
          <a:p>
            <a:r>
              <a:rPr lang="en-US" b="1" dirty="0" smtClean="0"/>
              <a:t>Depth + Current + % Rock</a:t>
            </a:r>
            <a:endParaRPr lang="en-US" b="1" dirty="0"/>
          </a:p>
        </p:txBody>
      </p:sp>
    </p:spTree>
    <p:extLst>
      <p:ext uri="{BB962C8B-B14F-4D97-AF65-F5344CB8AC3E}">
        <p14:creationId xmlns:p14="http://schemas.microsoft.com/office/powerpoint/2010/main" val="265110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468" y="518995"/>
            <a:ext cx="7621064" cy="5801535"/>
          </a:xfrm>
          <a:prstGeom prst="rect">
            <a:avLst/>
          </a:prstGeom>
        </p:spPr>
      </p:pic>
    </p:spTree>
    <p:extLst>
      <p:ext uri="{BB962C8B-B14F-4D97-AF65-F5344CB8AC3E}">
        <p14:creationId xmlns:p14="http://schemas.microsoft.com/office/powerpoint/2010/main" val="83546089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7204</TotalTime>
  <Words>1034</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 Light</vt:lpstr>
      <vt:lpstr>Metropolitan</vt:lpstr>
      <vt:lpstr>Hi-Lo Analysis Update</vt:lpstr>
      <vt:lpstr>Research objectives</vt:lpstr>
      <vt:lpstr>Research objective 1</vt:lpstr>
      <vt:lpstr>Fish abundance</vt:lpstr>
      <vt:lpstr>PowerPoint Presentation</vt:lpstr>
      <vt:lpstr>Fish biomass</vt:lpstr>
      <vt:lpstr>PowerPoint Presentation</vt:lpstr>
      <vt:lpstr>Fish richness</vt:lpstr>
      <vt:lpstr>PowerPoint Presentation</vt:lpstr>
      <vt:lpstr>Research Objective 2</vt:lpstr>
      <vt:lpstr>PowerPoint Presentation</vt:lpstr>
      <vt:lpstr>Research Objective 3</vt:lpstr>
      <vt:lpstr>PowerPoint Presentation</vt:lpstr>
      <vt:lpstr>PowerPoint Presentation</vt:lpstr>
      <vt:lpstr>PowerPoint Presentation</vt:lpstr>
      <vt:lpstr>PowerPoint Presentation</vt:lpstr>
      <vt:lpstr>New Current measures….</vt:lpstr>
      <vt:lpstr>Additional Figures</vt:lpstr>
      <vt:lpstr>Additional Figures</vt:lpstr>
      <vt:lpstr>Additional Figures</vt:lpstr>
      <vt:lpstr>Additional Figures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HiLo Project Update</dc:title>
  <dc:creator>Jillian Campbell</dc:creator>
  <cp:lastModifiedBy>Francis, Fiona</cp:lastModifiedBy>
  <cp:revision>22</cp:revision>
  <dcterms:created xsi:type="dcterms:W3CDTF">2021-06-17T19:21:47Z</dcterms:created>
  <dcterms:modified xsi:type="dcterms:W3CDTF">2021-07-13T20:51:07Z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2021-06-23T19:15:13Z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f2da9830-03c4-47e5-90bd-00007a3a887d</vt:lpwstr>
  </property>
</Properties>
</file>