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Cambria Math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1LW+qiU2u8IIMOANQK3/grwt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C22D3B-6783-4F9E-973E-845B2A3260DD}">
  <a:tblStyle styleId="{FFC22D3B-6783-4F9E-973E-845B2A3260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mbriaMath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-91735" y="198798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Dynamic Survival Prediction on Longitudinal Electronic Health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-168675" y="705440"/>
            <a:ext cx="121002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Xin Huang, Xiangyang Meng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 of Information Systems, University of Maryland, Baltimore County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012" y="1285880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alumbc-clear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0" y="198798"/>
            <a:ext cx="933451" cy="86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078" y="214999"/>
            <a:ext cx="881187" cy="8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8000" y="1527825"/>
            <a:ext cx="3936000" cy="219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0116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Calibri"/>
              <a:buChar char="⮚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longitudinal record in an EHR enables doctors to trend labs over multiple encounters for a more holistic and longitudinal overview of their patient’s health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Joint analysis of longitudinal data and survival outcomes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necessary to obtain unbiased inference when the two outcomes are correlated. </a:t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71"/>
              <a:buFont typeface="Noto Sans Symbols"/>
              <a:buChar char="⮚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Cox proportional hazards model, a statistical model, can prioritize the process of providing care to the ones in need of treatments. However, the cox model doesn’t consider 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varying covariates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fitting for individual and practical treatment questions. Dynamic-DeepHit flexibly incorporates the available longitudinal data comprising various repeated measurements</a:t>
            </a:r>
            <a:r>
              <a:rPr b="0" baseline="3000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treatment on different group of patients (gender, race…) remains unexplored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51636" y="1285587"/>
            <a:ext cx="3723623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 Results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858494" y="1248771"/>
            <a:ext cx="448056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8563" y="4298531"/>
            <a:ext cx="393192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360327" y="5622745"/>
            <a:ext cx="393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13509" y="4767984"/>
            <a:ext cx="3882067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71"/>
              <a:buFont typeface="Noto Sans Symbols"/>
              <a:buChar char="❖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 metrics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evaluate the dynamic survival analysis with time dependent covariates.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71"/>
              <a:buFont typeface="Noto Sans Symbols"/>
              <a:buChar char="❖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Incorporated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 constraint in loss function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optimize fairness-aware dynamic survival prediction.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399468" y="5810287"/>
            <a:ext cx="3794881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Noto Sans Symbols"/>
              <a:buChar char="▪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ranking-based fairness metric for dynamic survival analysis with competitive risks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Noto Sans Symbols"/>
              <a:buChar char="▪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fairness metrics to more dynamic survival models and conduct more experiments on diverse datasets.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Noto Sans Symbols"/>
              <a:buChar char="▪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in leveraging a combination of loss functions to achieve a more efficient accuracy-fairness trade-off.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8000" y="5423529"/>
            <a:ext cx="3832106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7290" y="5658468"/>
            <a:ext cx="3931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baseline="3000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Kamrun Naher Keya, Rashidul Islam, Shimei Pan, Ian Stockwell, and James Foulds. Equitable Allocation of Healthcare Resources with Fair Survival Models. SIAM Int. Conference on Data Mining (SDM), 2021.</a:t>
            </a:r>
            <a:endParaRPr b="0" i="0" sz="1050" u="none" cap="none" strike="noStrike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baseline="3000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C. Lee, etc, "Dynamic-DeepHit: A Deep Learning Approach for Dynamic Survival Analysis With Competing Risks Based on Longitudinal Data," IEEE Trans. on Biomedical Engineering. 2020</a:t>
            </a:r>
            <a:endParaRPr b="0" i="0" sz="1050" u="none" cap="none" strike="noStrike">
              <a:solidFill>
                <a:srgbClr val="24292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850106" y="3371715"/>
            <a:ext cx="448056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8480" y="3620337"/>
            <a:ext cx="4480560" cy="761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923356" y="1483753"/>
            <a:ext cx="441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1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pbcseq: Mayo Clinic Primary Biliary Cirrhosis, sequential data</a:t>
            </a:r>
            <a:r>
              <a:rPr i="1"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two events,</a:t>
            </a:r>
            <a:endParaRPr b="0" i="1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312 randomized patients|15 features| 1~16 sequential measurements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625" y="3827100"/>
            <a:ext cx="3795000" cy="741900"/>
          </a:xfrm>
          <a:prstGeom prst="rect">
            <a:avLst/>
          </a:prstGeom>
          <a:gradFill>
            <a:gsLst>
              <a:gs pos="0">
                <a:srgbClr val="FFDE7E"/>
              </a:gs>
              <a:gs pos="50000">
                <a:srgbClr val="FFE9B1"/>
              </a:gs>
              <a:gs pos="100000">
                <a:srgbClr val="FFF2D9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71"/>
              <a:buFont typeface="Noto Sans Symbols"/>
              <a:buChar char="⮚"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develop a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fairness-aware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survival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for </a:t>
            </a: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longitudinal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EHR,  to reduce bias, provide a fair prioritization process, and promote fair treatment on certain individuals or demographic groups equally. </a:t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3600" y="1918163"/>
            <a:ext cx="2458400" cy="12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8065" y="1922787"/>
            <a:ext cx="1825540" cy="109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5862910" y="3104051"/>
            <a:ext cx="2588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Illustration of survival data with longitudinal measurements where subjects are aligned.</a:t>
            </a:r>
            <a:r>
              <a:rPr b="0" baseline="3000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954034" y="3104511"/>
            <a:ext cx="2562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Patient measurements frequencies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892831" y="5627248"/>
            <a:ext cx="4433386" cy="415498"/>
          </a:xfrm>
          <a:prstGeom prst="rect">
            <a:avLst/>
          </a:prstGeom>
          <a:gradFill>
            <a:gsLst>
              <a:gs pos="0">
                <a:srgbClr val="ACD997"/>
              </a:gs>
              <a:gs pos="50000">
                <a:srgbClr val="CBE6BF"/>
              </a:gs>
              <a:gs pos="75000">
                <a:srgbClr val="E5F2E0"/>
              </a:gs>
              <a:gs pos="100000">
                <a:srgbClr val="E5F2E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Group fairness: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= Max 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a∈A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|E[o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k,τ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(a)] − E[o</a:t>
            </a:r>
            <a:r>
              <a:rPr b="0" baseline="-2500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k,τ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(x)]|</a:t>
            </a:r>
            <a:endParaRPr b="0" i="0" sz="105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874950" y="6136875"/>
            <a:ext cx="4434900" cy="577200"/>
          </a:xfrm>
          <a:prstGeom prst="rect">
            <a:avLst/>
          </a:prstGeom>
          <a:gradFill>
            <a:gsLst>
              <a:gs pos="0">
                <a:srgbClr val="FFAA87"/>
              </a:gs>
              <a:gs pos="50000">
                <a:srgbClr val="FFC9B5"/>
              </a:gs>
              <a:gs pos="82000">
                <a:srgbClr val="FFE3DB"/>
              </a:gs>
              <a:gs pos="100000">
                <a:srgbClr val="FFE3DB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Fairness-aware loss in dynamic prediction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Loss = Log-likelihood Loss + Ranking Loss + Prediction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+Individual/Group Fairness Regularizer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886890" y="4499315"/>
            <a:ext cx="4428564" cy="577081"/>
          </a:xfrm>
          <a:prstGeom prst="rect">
            <a:avLst/>
          </a:prstGeom>
          <a:gradFill>
            <a:gsLst>
              <a:gs pos="0">
                <a:srgbClr val="FFDE7E"/>
              </a:gs>
              <a:gs pos="50000">
                <a:srgbClr val="FFE9B1"/>
              </a:gs>
              <a:gs pos="100000">
                <a:srgbClr val="FFF2D9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Fairness metric for time varying covariates: </a:t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6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fairness based on Cumulative Incidence Function: F(t) = P(T&lt;=t)).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fairness based on CIF.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3163" y="1676829"/>
            <a:ext cx="1899226" cy="119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17372" y="3546216"/>
            <a:ext cx="38333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-8949" y="4549839"/>
            <a:ext cx="3832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Accomplishment</a:t>
            </a:r>
            <a:endParaRPr/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8451637" y="2954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{FFC22D3B-6783-4F9E-973E-845B2A3260DD}</a:tableStyleId>
              </a:tblPr>
              <a:tblGrid>
                <a:gridCol w="1053500"/>
                <a:gridCol w="706750"/>
                <a:gridCol w="907250"/>
                <a:gridCol w="935850"/>
              </a:tblGrid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= 156 (weeks)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Delta T = 12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Delta T = 36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Delta T = 60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143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C-Index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0.948882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0.929326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0.91657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BRIER-SCORE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0.082197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0.104873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0.117934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Fairness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0.064016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0.064859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0.06711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 Fairness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0.018866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0.0173635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0.048403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3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Group Fair Metric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C-Index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0.939297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0.923575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0.920046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BRIER-SCORE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0.080842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0.102076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0.114453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Fairness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0.061551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0.058288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0.066522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Individual Fair Metric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 hMerge="1"/>
                <a:tc hMerge="1"/>
                <a:tc hMerge="1"/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C-Index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0.942492 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0.923575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0.920046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BRIER-SCORE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0.081845</a:t>
                      </a:r>
                      <a:endParaRPr b="0" sz="9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0.104302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0.116512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 Fairness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0.002008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0.0025195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0.019375</a:t>
                      </a:r>
                      <a:endParaRPr sz="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3886890" y="5140584"/>
            <a:ext cx="4434840" cy="41148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7051" l="0" r="0" t="-205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82402" y="1676845"/>
            <a:ext cx="1746841" cy="119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2021-04-15T22:30:57Z</dcterms:created>
  <dc:creator>Xiangyang Meng</dc:creator>
</cp:coreProperties>
</file>