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7" r:id="rId3"/>
    <p:sldId id="257" r:id="rId4"/>
    <p:sldId id="258" r:id="rId5"/>
    <p:sldId id="259" r:id="rId6"/>
    <p:sldId id="266" r:id="rId7"/>
    <p:sldId id="264" r:id="rId8"/>
    <p:sldId id="263" r:id="rId9"/>
    <p:sldId id="262" r:id="rId10"/>
    <p:sldId id="261" r:id="rId11"/>
    <p:sldId id="265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4" autoAdjust="0"/>
    <p:restoredTop sz="73090" autoAdjust="0"/>
  </p:normalViewPr>
  <p:slideViewPr>
    <p:cSldViewPr snapToGrid="0">
      <p:cViewPr varScale="1">
        <p:scale>
          <a:sx n="83" d="100"/>
          <a:sy n="83" d="100"/>
        </p:scale>
        <p:origin x="16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84AB0-2E6B-41E5-B72B-D14A0F2E316A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7F894-F5ED-4C87-81F9-355DB16F2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64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每一种类型的邻居就会共享一个权重，这一类对节点</a:t>
            </a:r>
            <a:r>
              <a:rPr lang="en-US" altLang="zh-CN" dirty="0" err="1"/>
              <a:t>i</a:t>
            </a:r>
            <a:r>
              <a:rPr lang="zh-CN" altLang="en-US" dirty="0"/>
              <a:t>来说是多少，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7F894-F5ED-4C87-81F9-355DB16F29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82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F7225-4601-C7E0-309C-9B27597E2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E179E0-3888-EC4B-9AFF-A8BF651B9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AD8D0-DDF0-F081-10FF-CA5175A63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C556-EE74-4D29-9B4B-158B5DF49C9D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E4323-CDA0-7FDC-50CF-5A551D103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0DF63-DF8C-4E66-E119-C1A685A8A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2790-69AF-4DE6-AD7D-5810F5DB5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636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4124E-411D-1193-BBB7-152C4458A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5EAE51-1F1F-3F26-F8C4-A1E1846DE9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FC03E-C02D-A14B-E6C0-C95184EEA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C556-EE74-4D29-9B4B-158B5DF49C9D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6E7CA-B34D-3739-F083-9D37D7086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3F763-C9F2-7FA5-5433-3BFE57F66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2790-69AF-4DE6-AD7D-5810F5DB5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7F10FA-30FA-2E95-25F7-711CAE0CCD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EBE1F7-A273-CD96-5713-B98145A9C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EB197-42A3-13E1-A139-BAAFF5321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C556-EE74-4D29-9B4B-158B5DF49C9D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79791-3AE1-D8B9-BFA7-4F9BAE958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2D8BC-9DA3-8A59-188F-D3DA0B9B7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2790-69AF-4DE6-AD7D-5810F5DB5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96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263F2-3925-EB54-EF31-1AF163C7F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8CD37-19B6-DB37-F2F4-48DA2E369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74CBC-73D5-913F-C436-50BCD165D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C556-EE74-4D29-9B4B-158B5DF49C9D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4CDA6-77D1-E3E2-78B3-2C0C62CFE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44F44-E362-D16F-495E-B242D1E06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2790-69AF-4DE6-AD7D-5810F5DB5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41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BEF4E-54FE-123D-4526-50175F598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F34D3-C90E-017C-EDD6-CBCD475DC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AC706-D4A7-A9BE-C59B-07B98149B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C556-EE74-4D29-9B4B-158B5DF49C9D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37616-61A2-E81F-B76D-00C88D506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6ADDC-5AF2-5B0D-4726-AC90AA2E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2790-69AF-4DE6-AD7D-5810F5DB5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63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C250A-6B81-CD20-0923-FF6203BF4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22169-5989-0A17-97A9-431861D49D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ED6A03-9D40-302E-9FCF-9918A6A64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79151-2367-B6AD-7EB2-61F19CCFE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C556-EE74-4D29-9B4B-158B5DF49C9D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BAAA9-F6CE-522D-FD52-7FC53096B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860975-076E-F1F4-CB5F-4E3590F64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2790-69AF-4DE6-AD7D-5810F5DB5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92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B2967-62DA-4EE0-DC9E-AE2ECF900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2966E-599B-1254-DE91-7B2E08674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C3CAE3-1D9A-F499-9E1A-5A3E82822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A8C022-C7F1-C832-64B5-DF902A28FB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660BB3-4D22-A2CD-2789-0DE3C5D6CF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99A5E0-5E91-4E26-6B6F-9CC82B8E1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C556-EE74-4D29-9B4B-158B5DF49C9D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0B6770-BDB5-FEA9-D970-E6156F13C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D0FE31-19EC-53BB-8B60-BC48FE6A4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2790-69AF-4DE6-AD7D-5810F5DB5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39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E53B2-CC08-51E5-C795-83A6FEEEF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6B2DE1-3938-51A9-560D-AE564878C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C556-EE74-4D29-9B4B-158B5DF49C9D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026A99-5E78-FB40-B106-966CFA963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5610D-2287-166A-2B96-C63115E43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2790-69AF-4DE6-AD7D-5810F5DB5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32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0FDF35-6FDA-E58B-E6E2-BCA3ADED0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C556-EE74-4D29-9B4B-158B5DF49C9D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D68952-083D-FC0D-E4E8-C14FF9C93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DB60B-EA78-BAE2-9F17-65CFFF995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2790-69AF-4DE6-AD7D-5810F5DB5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50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B4FCE-63B5-9CDA-666C-9648744B7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8F307-8EB3-86E1-F932-754D9D085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3C4A17-7982-9345-3CF2-8EF6F4607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1E4EA-A8D0-FB33-4143-FC877B064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C556-EE74-4D29-9B4B-158B5DF49C9D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D734F-573C-3EFD-68A2-A86092B7B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D5556-87E0-2F2C-33D6-4C05464D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2790-69AF-4DE6-AD7D-5810F5DB5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79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F017D-9D68-3EF2-6473-4A3122410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5E0AAF-6D4F-C21B-5F20-DFEF9272C3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6BEFFB-AD5C-41FF-D7FE-A43D7F096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37E05-BCB3-0BE0-A605-A09E48203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C556-EE74-4D29-9B4B-158B5DF49C9D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3EE40-A1F6-16B0-BE48-C837F0160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75AA6-0D01-6B64-8BF8-909036E1B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2790-69AF-4DE6-AD7D-5810F5DB5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9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672364-19D8-4A61-DD39-B768ECEB4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CC96C-BC1B-268F-3DF4-87AE1DE5A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13C8E-B2B3-A0D1-8A79-41B7722EF2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0C556-EE74-4D29-9B4B-158B5DF49C9D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5EA36-BB4B-DCC3-FEB0-553B41A113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4547F-B538-1C3C-B0DC-AD211D4C1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C2790-69AF-4DE6-AD7D-5810F5DB5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44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11593-BC50-81E4-DCE3-799FC300C6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Heterogeneous Graph Attention </a:t>
            </a:r>
            <a:r>
              <a:rPr lang="en-US"/>
              <a:t>Networks on </a:t>
            </a:r>
            <a:r>
              <a:rPr lang="en-US" dirty="0"/>
              <a:t>EHR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ED64FA-7186-08A2-2D94-BF1D1BA0CE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71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FA677-1183-3FB0-1477-3BA91421F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BBBE00-866C-17B5-B8F6-2FCF4B2A3F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801" y="2032324"/>
            <a:ext cx="6972300" cy="3448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BB1A0D-711D-E17B-1A6F-C8B409660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675" y="2032324"/>
            <a:ext cx="602932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151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9085B-6E71-23AF-69B9-15CEE07BA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Semi-supervised learning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AC2D3-7851-12BF-C7AF-398B353A0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Pseudo labeling</a:t>
            </a:r>
          </a:p>
          <a:p>
            <a:pPr lvl="1"/>
            <a:r>
              <a:rPr lang="en-US" dirty="0"/>
              <a:t>Use label dataset as train set for our model. </a:t>
            </a:r>
          </a:p>
          <a:p>
            <a:pPr lvl="1"/>
            <a:r>
              <a:rPr lang="en-US" dirty="0"/>
              <a:t>Predict on unlabeled data and use predicted label as ‘label’</a:t>
            </a:r>
          </a:p>
          <a:p>
            <a:pPr lvl="1"/>
            <a:r>
              <a:rPr lang="en-US" dirty="0"/>
              <a:t>Train model on full dataset (data truly labeled + data pseudo labeled )</a:t>
            </a:r>
          </a:p>
        </p:txBody>
      </p:sp>
    </p:spTree>
    <p:extLst>
      <p:ext uri="{BB962C8B-B14F-4D97-AF65-F5344CB8AC3E}">
        <p14:creationId xmlns:p14="http://schemas.microsoft.com/office/powerpoint/2010/main" val="132268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60D40-CFDD-BA53-9023-5AADC76C3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A0405-FE94-2753-18A2-49080C70D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Linmei</a:t>
            </a:r>
            <a:r>
              <a:rPr lang="en-US" dirty="0"/>
              <a:t>, H., Yang, T., Shi, C., Ji, H., &amp; Li, X. (2019, November). Heterogeneous graph attention networks for semi-supervised short text classification. In Proceedings of the 2019 Conference on Empirical Methods in Natural Language Processing and the 9th International Joint Conference on Natural Language Processing (EMNLP-IJCNLP) (pp. 4821-4830).</a:t>
            </a:r>
          </a:p>
        </p:txBody>
      </p:sp>
    </p:spTree>
    <p:extLst>
      <p:ext uri="{BB962C8B-B14F-4D97-AF65-F5344CB8AC3E}">
        <p14:creationId xmlns:p14="http://schemas.microsoft.com/office/powerpoint/2010/main" val="72900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89A13-077C-4D27-8EBE-30DF89BA4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MIMIC iii 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566A4-E3EE-84BB-6F0B-FA2932F5F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1E2BE-582D-DC73-1EEB-9F63B1CDA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B8E12E-7C40-82FE-9ED4-966344D54E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9260" y="2303084"/>
            <a:ext cx="5128151" cy="34098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FAA067-49E3-E3E9-8894-A36F10215964}"/>
              </a:ext>
            </a:extLst>
          </p:cNvPr>
          <p:cNvSpPr txBox="1"/>
          <p:nvPr/>
        </p:nvSpPr>
        <p:spPr>
          <a:xfrm>
            <a:off x="6975409" y="2499919"/>
            <a:ext cx="34052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Nodes: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Topics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Short texts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Entities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Text-Topic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Text-Entity </a:t>
            </a:r>
          </a:p>
        </p:txBody>
      </p:sp>
    </p:spTree>
    <p:extLst>
      <p:ext uri="{BB962C8B-B14F-4D97-AF65-F5344CB8AC3E}">
        <p14:creationId xmlns:p14="http://schemas.microsoft.com/office/powerpoint/2010/main" val="2765774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3A6AF-9641-CF83-F2E7-8D8B4A93C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30339" cy="1325563"/>
          </a:xfrm>
        </p:spPr>
        <p:txBody>
          <a:bodyPr/>
          <a:lstStyle/>
          <a:p>
            <a:r>
              <a:rPr lang="en-US" dirty="0"/>
              <a:t>Heterogeneous Graph Attention Network(HGAT)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EAD5741-1A87-10E5-8C38-9B0D804730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78" y="1453988"/>
            <a:ext cx="9546141" cy="39500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FB90C2-AE1A-B9BB-C975-44774F9E07AF}"/>
              </a:ext>
            </a:extLst>
          </p:cNvPr>
          <p:cNvSpPr txBox="1"/>
          <p:nvPr/>
        </p:nvSpPr>
        <p:spPr>
          <a:xfrm>
            <a:off x="1267408" y="5299787"/>
            <a:ext cx="2474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Heterogeneous Graph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7FA49B-881E-245C-D9A4-6EE4B0312B14}"/>
              </a:ext>
            </a:extLst>
          </p:cNvPr>
          <p:cNvSpPr txBox="1"/>
          <p:nvPr/>
        </p:nvSpPr>
        <p:spPr>
          <a:xfrm>
            <a:off x="4749282" y="5404012"/>
            <a:ext cx="25845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Dual Level attention: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Type level attention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Node level attention </a:t>
            </a:r>
          </a:p>
        </p:txBody>
      </p:sp>
    </p:spTree>
    <p:extLst>
      <p:ext uri="{BB962C8B-B14F-4D97-AF65-F5344CB8AC3E}">
        <p14:creationId xmlns:p14="http://schemas.microsoft.com/office/powerpoint/2010/main" val="2735068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1BE2F-D8D6-0402-F804-E6C1D5C02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ED71D-1916-C876-F8B3-283C6D858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dual level attention?</a:t>
            </a:r>
          </a:p>
          <a:p>
            <a:pPr lvl="1"/>
            <a:r>
              <a:rPr lang="en-US" dirty="0"/>
              <a:t>Given a specific node, different types of neighboring nodes may have different impacts on it. </a:t>
            </a:r>
            <a:r>
              <a:rPr lang="en-US"/>
              <a:t>Dual-level </a:t>
            </a:r>
            <a:r>
              <a:rPr lang="en-US" dirty="0"/>
              <a:t>attention can capture both node level and type level.  </a:t>
            </a:r>
          </a:p>
        </p:txBody>
      </p:sp>
    </p:spTree>
    <p:extLst>
      <p:ext uri="{BB962C8B-B14F-4D97-AF65-F5344CB8AC3E}">
        <p14:creationId xmlns:p14="http://schemas.microsoft.com/office/powerpoint/2010/main" val="2067311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478B6-96C8-90BF-0326-325925668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AA429-E84F-359B-39EC-DED5A75EF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Propose to embed the HIN for HER based on dual level attention mechanism. </a:t>
            </a:r>
          </a:p>
          <a:p>
            <a:r>
              <a:rPr lang="en-US" dirty="0"/>
              <a:t>Captures the </a:t>
            </a:r>
            <a:r>
              <a:rPr lang="en-US" dirty="0" err="1"/>
              <a:t>importances</a:t>
            </a:r>
            <a:r>
              <a:rPr lang="en-US" dirty="0"/>
              <a:t> of </a:t>
            </a:r>
            <a:r>
              <a:rPr lang="en-US" dirty="0" err="1"/>
              <a:t>duffernt</a:t>
            </a:r>
            <a:r>
              <a:rPr lang="en-US" dirty="0"/>
              <a:t> neighboring nodes and different nodes types </a:t>
            </a:r>
          </a:p>
        </p:txBody>
      </p:sp>
    </p:spTree>
    <p:extLst>
      <p:ext uri="{BB962C8B-B14F-4D97-AF65-F5344CB8AC3E}">
        <p14:creationId xmlns:p14="http://schemas.microsoft.com/office/powerpoint/2010/main" val="89910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02EC1-0685-2C31-4988-B3C83CBA4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F5D6A8-AE71-0C94-C0E0-05E3BA67F356}"/>
              </a:ext>
            </a:extLst>
          </p:cNvPr>
          <p:cNvSpPr txBox="1"/>
          <p:nvPr/>
        </p:nvSpPr>
        <p:spPr>
          <a:xfrm>
            <a:off x="3398939" y="2308628"/>
            <a:ext cx="5394121" cy="203132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['heart rate', 'Systolic blood pressure', 'Diastolic blood </a:t>
            </a:r>
            <a:r>
              <a:rPr lang="en-US" dirty="0" err="1"/>
              <a:t>pressure','Respiratory</a:t>
            </a:r>
            <a:r>
              <a:rPr lang="en-US" dirty="0"/>
              <a:t> rate', 'temperature', 'SP O2', 'Urine </a:t>
            </a:r>
            <a:r>
              <a:rPr lang="en-US" dirty="0" err="1"/>
              <a:t>output','hematocrit</a:t>
            </a:r>
            <a:r>
              <a:rPr lang="en-US" dirty="0"/>
              <a:t>', 'RBC', 'MCH', 'MCHC', 'MCV', 'RDW', '</a:t>
            </a:r>
            <a:r>
              <a:rPr lang="en-US" dirty="0" err="1"/>
              <a:t>Leucocyte','Platelets</a:t>
            </a:r>
            <a:r>
              <a:rPr lang="en-US" dirty="0"/>
              <a:t>', 'PT', 'INR', 'NT-</a:t>
            </a:r>
            <a:r>
              <a:rPr lang="en-US" dirty="0" err="1"/>
              <a:t>proBNP</a:t>
            </a:r>
            <a:r>
              <a:rPr lang="en-US" dirty="0"/>
              <a:t>', 'Creatinine', 'Urea </a:t>
            </a:r>
            <a:r>
              <a:rPr lang="en-US" dirty="0" err="1"/>
              <a:t>nitrogen','glucose</a:t>
            </a:r>
            <a:r>
              <a:rPr lang="en-US" dirty="0"/>
              <a:t>', 'Blood potassium', 'Blood sodium', 'Blood </a:t>
            </a:r>
            <a:r>
              <a:rPr lang="en-US" dirty="0" err="1"/>
              <a:t>calcium','Chloride</a:t>
            </a:r>
            <a:r>
              <a:rPr lang="en-US" dirty="0"/>
              <a:t>', 'Anion gap', 'Magnesium ion', '</a:t>
            </a:r>
            <a:r>
              <a:rPr lang="en-US" dirty="0" err="1"/>
              <a:t>Bicarbonate','age','EF</a:t>
            </a:r>
            <a:r>
              <a:rPr lang="en-US" dirty="0"/>
              <a:t>']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908FD2-AA79-4DAA-80D3-A30EEA738A9C}"/>
              </a:ext>
            </a:extLst>
          </p:cNvPr>
          <p:cNvSpPr txBox="1"/>
          <p:nvPr/>
        </p:nvSpPr>
        <p:spPr>
          <a:xfrm>
            <a:off x="514525" y="3124130"/>
            <a:ext cx="2425117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Clusters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2A8314-417A-3B22-26BF-507BD3F9381B}"/>
              </a:ext>
            </a:extLst>
          </p:cNvPr>
          <p:cNvSpPr txBox="1"/>
          <p:nvPr/>
        </p:nvSpPr>
        <p:spPr>
          <a:xfrm>
            <a:off x="9446004" y="2031629"/>
            <a:ext cx="2315361" cy="258532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'</a:t>
            </a:r>
            <a:r>
              <a:rPr lang="en-US" dirty="0" err="1"/>
              <a:t>gendera</a:t>
            </a:r>
            <a:r>
              <a:rPr lang="en-US" dirty="0"/>
              <a:t>','hypertensive','</a:t>
            </a:r>
            <a:r>
              <a:rPr lang="en-US" dirty="0" err="1"/>
              <a:t>atrialfibrillation</a:t>
            </a:r>
            <a:r>
              <a:rPr lang="en-US" dirty="0"/>
              <a:t>', 'CHD with no MI', 'diabetes’, '</a:t>
            </a:r>
            <a:r>
              <a:rPr lang="en-US" dirty="0" err="1"/>
              <a:t>deficiencyanemias</a:t>
            </a:r>
            <a:r>
              <a:rPr lang="en-US" dirty="0"/>
              <a:t>','depression’, 'Hyperlipemia', 'Renal failure', 'COPD’, 'outcome'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AD1B6F-CE3D-5696-7494-B23EA416604A}"/>
              </a:ext>
            </a:extLst>
          </p:cNvPr>
          <p:cNvSpPr txBox="1"/>
          <p:nvPr/>
        </p:nvSpPr>
        <p:spPr>
          <a:xfrm>
            <a:off x="10184234" y="4773227"/>
            <a:ext cx="157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“Entity”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57BE41-4948-42FA-E0C7-CE0524C2C90E}"/>
              </a:ext>
            </a:extLst>
          </p:cNvPr>
          <p:cNvCxnSpPr>
            <a:stCxn id="4" idx="1"/>
            <a:endCxn id="5" idx="3"/>
          </p:cNvCxnSpPr>
          <p:nvPr/>
        </p:nvCxnSpPr>
        <p:spPr>
          <a:xfrm flipH="1" flipV="1">
            <a:off x="2939642" y="3308796"/>
            <a:ext cx="459297" cy="15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D32064F-EAB8-5B62-0080-029537C8840E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8793060" y="3324291"/>
            <a:ext cx="6529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683F7AC-A8E9-1460-400C-15EAC5AB2E59}"/>
              </a:ext>
            </a:extLst>
          </p:cNvPr>
          <p:cNvSpPr txBox="1"/>
          <p:nvPr/>
        </p:nvSpPr>
        <p:spPr>
          <a:xfrm>
            <a:off x="5704514" y="4468849"/>
            <a:ext cx="2801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“Text”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E51318-0D86-C460-7657-0902FC11E599}"/>
              </a:ext>
            </a:extLst>
          </p:cNvPr>
          <p:cNvSpPr txBox="1"/>
          <p:nvPr/>
        </p:nvSpPr>
        <p:spPr>
          <a:xfrm>
            <a:off x="1258349" y="4486284"/>
            <a:ext cx="1812022" cy="380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“Topic”</a:t>
            </a:r>
          </a:p>
        </p:txBody>
      </p:sp>
    </p:spTree>
    <p:extLst>
      <p:ext uri="{BB962C8B-B14F-4D97-AF65-F5344CB8AC3E}">
        <p14:creationId xmlns:p14="http://schemas.microsoft.com/office/powerpoint/2010/main" val="2451832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A1D1F-C8C4-C483-7BB7-8A8C4486C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882CE-B769-7D2C-A5DD-49DABF1FB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21161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Heterogeneous graph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Heterogeneous types of nodes are projected into a common space.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Dual level attention captures the key information and reduce noisy information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Node-level attention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Type-level attention </a:t>
            </a:r>
          </a:p>
        </p:txBody>
      </p:sp>
    </p:spTree>
    <p:extLst>
      <p:ext uri="{BB962C8B-B14F-4D97-AF65-F5344CB8AC3E}">
        <p14:creationId xmlns:p14="http://schemas.microsoft.com/office/powerpoint/2010/main" val="144559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6503-F8CB-DE0E-213B-26D4E9FE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DDC83-8E50-78AF-55D7-8133A9309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learning </a:t>
            </a:r>
          </a:p>
        </p:txBody>
      </p:sp>
    </p:spTree>
    <p:extLst>
      <p:ext uri="{BB962C8B-B14F-4D97-AF65-F5344CB8AC3E}">
        <p14:creationId xmlns:p14="http://schemas.microsoft.com/office/powerpoint/2010/main" val="2250170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379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Heterogeneous Graph Attention Networks on EHR</vt:lpstr>
      <vt:lpstr>MIMIC iii dataset</vt:lpstr>
      <vt:lpstr>PowerPoint Presentation</vt:lpstr>
      <vt:lpstr>Heterogeneous Graph Attention Network(HGAT) </vt:lpstr>
      <vt:lpstr>PowerPoint Presentation</vt:lpstr>
      <vt:lpstr>PowerPoint Presentation</vt:lpstr>
      <vt:lpstr>PowerPoint Presentation</vt:lpstr>
      <vt:lpstr>Model architecture </vt:lpstr>
      <vt:lpstr>PowerPoint Presentation</vt:lpstr>
      <vt:lpstr>Model Performance </vt:lpstr>
      <vt:lpstr>Semi-supervised learning </vt:lpstr>
      <vt:lpstr>Reference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Xiangyang Meng</dc:creator>
  <cp:lastModifiedBy>Xiangyang Meng</cp:lastModifiedBy>
  <cp:revision>15</cp:revision>
  <dcterms:created xsi:type="dcterms:W3CDTF">2022-10-26T22:15:37Z</dcterms:created>
  <dcterms:modified xsi:type="dcterms:W3CDTF">2022-10-28T02:43:49Z</dcterms:modified>
</cp:coreProperties>
</file>