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3" r:id="rId3"/>
    <p:sldId id="264" r:id="rId4"/>
    <p:sldId id="267" r:id="rId5"/>
    <p:sldId id="270" r:id="rId6"/>
    <p:sldId id="268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6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6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1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2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ityofLA/los-angeles-parking-cit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537-11A3-4A02-88F5-58C8CCBC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8" y="2704167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Title</a:t>
            </a:r>
            <a:br>
              <a:rPr lang="en-US" sz="3200" b="1" dirty="0"/>
            </a:br>
            <a:r>
              <a:rPr lang="en-US" sz="3200" dirty="0"/>
              <a:t>Provide an executive summary for the parking citations for the different LA DOT (Department of Transport) districts.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Team Celts:</a:t>
            </a:r>
            <a:br>
              <a:rPr lang="en-US" sz="3200" dirty="0"/>
            </a:br>
            <a:r>
              <a:rPr lang="en-US" sz="3200" dirty="0"/>
              <a:t>	David Mathews</a:t>
            </a:r>
            <a:br>
              <a:rPr lang="en-US" sz="3200" dirty="0"/>
            </a:br>
            <a:r>
              <a:rPr lang="en-US" sz="3200" dirty="0"/>
              <a:t>	Scott McEachern</a:t>
            </a:r>
            <a:br>
              <a:rPr lang="en-US" sz="3200" dirty="0"/>
            </a:br>
            <a:r>
              <a:rPr lang="en-US" sz="3200" dirty="0"/>
              <a:t>	Fiona Weston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2D49-C96C-4738-8A3E-48D0E393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727709-E2FA-4B48-A75A-3197CC38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72" y="2663543"/>
            <a:ext cx="2890675" cy="28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EA71E-B788-4A1E-BE31-22F359B8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Demonstration and Summary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7B5EC2F-2D44-6745-AB53-BB1D9293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5EE76-02D9-445F-8714-DE7B2260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A1-F75F-4EED-B450-4D13A77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71" y="877078"/>
            <a:ext cx="8539552" cy="95172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Interactive means to tell this story through visualizations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A7A4D-628C-4C7E-8C87-9E83AE32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3" y="2341984"/>
            <a:ext cx="3717490" cy="411635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04972-3205-4C9B-AE55-BD1DEB21018F}"/>
              </a:ext>
            </a:extLst>
          </p:cNvPr>
          <p:cNvCxnSpPr>
            <a:cxnSpLocks/>
          </p:cNvCxnSpPr>
          <p:nvPr/>
        </p:nvCxnSpPr>
        <p:spPr>
          <a:xfrm>
            <a:off x="4503410" y="2666126"/>
            <a:ext cx="2584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07513-0BA8-4547-862C-F60C2827DA09}"/>
              </a:ext>
            </a:extLst>
          </p:cNvPr>
          <p:cNvSpPr txBox="1"/>
          <p:nvPr/>
        </p:nvSpPr>
        <p:spPr>
          <a:xfrm>
            <a:off x="7119257" y="2515533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Down: Select the Year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715A22-6D66-4298-AB8A-63A3E9352C98}"/>
              </a:ext>
            </a:extLst>
          </p:cNvPr>
          <p:cNvCxnSpPr>
            <a:cxnSpLocks/>
          </p:cNvCxnSpPr>
          <p:nvPr/>
        </p:nvCxnSpPr>
        <p:spPr>
          <a:xfrm>
            <a:off x="4534678" y="3422158"/>
            <a:ext cx="2584579" cy="6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76AB4-72B9-44EB-B60C-2D253DA1314B}"/>
              </a:ext>
            </a:extLst>
          </p:cNvPr>
          <p:cNvSpPr txBox="1"/>
          <p:nvPr/>
        </p:nvSpPr>
        <p:spPr>
          <a:xfrm>
            <a:off x="7119257" y="3141165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Textboxes: Select the District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821FE-87AC-4819-B1BB-F8FAAB2CEC3D}"/>
              </a:ext>
            </a:extLst>
          </p:cNvPr>
          <p:cNvCxnSpPr>
            <a:cxnSpLocks/>
          </p:cNvCxnSpPr>
          <p:nvPr/>
        </p:nvCxnSpPr>
        <p:spPr>
          <a:xfrm>
            <a:off x="4503410" y="4400161"/>
            <a:ext cx="173067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83218-06E5-42D8-A8AC-89D664E5A31B}"/>
              </a:ext>
            </a:extLst>
          </p:cNvPr>
          <p:cNvCxnSpPr>
            <a:cxnSpLocks/>
          </p:cNvCxnSpPr>
          <p:nvPr/>
        </p:nvCxnSpPr>
        <p:spPr>
          <a:xfrm>
            <a:off x="4534678" y="5662904"/>
            <a:ext cx="173067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7628D4-5133-4D1F-9239-EBC2B6E8E579}"/>
              </a:ext>
            </a:extLst>
          </p:cNvPr>
          <p:cNvCxnSpPr/>
          <p:nvPr/>
        </p:nvCxnSpPr>
        <p:spPr>
          <a:xfrm>
            <a:off x="6265351" y="4400161"/>
            <a:ext cx="704616" cy="53573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D6018B-1A9E-42B5-9928-EB7DDD310CC1}"/>
              </a:ext>
            </a:extLst>
          </p:cNvPr>
          <p:cNvCxnSpPr/>
          <p:nvPr/>
        </p:nvCxnSpPr>
        <p:spPr>
          <a:xfrm flipV="1">
            <a:off x="6265351" y="5116441"/>
            <a:ext cx="704616" cy="546463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FB0AB-B088-4494-AEE4-900F442AF690}"/>
              </a:ext>
            </a:extLst>
          </p:cNvPr>
          <p:cNvSpPr txBox="1"/>
          <p:nvPr/>
        </p:nvSpPr>
        <p:spPr>
          <a:xfrm>
            <a:off x="7119257" y="4197230"/>
            <a:ext cx="4208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Visualizations:</a:t>
            </a:r>
          </a:p>
          <a:p>
            <a:r>
              <a:rPr lang="en-US" dirty="0"/>
              <a:t>1)Bar Charts: To show relevant numbers.</a:t>
            </a:r>
          </a:p>
          <a:p>
            <a:endParaRPr lang="en-US" dirty="0"/>
          </a:p>
          <a:p>
            <a:r>
              <a:rPr lang="en-US" dirty="0"/>
              <a:t>2)Map to show physical locations</a:t>
            </a:r>
          </a:p>
        </p:txBody>
      </p:sp>
    </p:spTree>
    <p:extLst>
      <p:ext uri="{BB962C8B-B14F-4D97-AF65-F5344CB8AC3E}">
        <p14:creationId xmlns:p14="http://schemas.microsoft.com/office/powerpoint/2010/main" val="39619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A1B2A9E-EFE9-43E8-B4AB-12F5FB45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FEEBF4-9A05-614E-A598-B75A697F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7E66-1D2D-4422-937F-73D1E67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Architecture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AC089-9079-F842-8F36-DDB21644BD27}"/>
              </a:ext>
            </a:extLst>
          </p:cNvPr>
          <p:cNvSpPr/>
          <p:nvPr/>
        </p:nvSpPr>
        <p:spPr>
          <a:xfrm>
            <a:off x="873429" y="4120148"/>
            <a:ext cx="1873770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BA378-4207-7F4A-BC3D-C9C2615ED5D5}"/>
              </a:ext>
            </a:extLst>
          </p:cNvPr>
          <p:cNvSpPr/>
          <p:nvPr/>
        </p:nvSpPr>
        <p:spPr>
          <a:xfrm>
            <a:off x="9751475" y="3796350"/>
            <a:ext cx="1873770" cy="8469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Jupyter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1431F-8D4F-2B46-9EFA-3A9DA290C8EC}"/>
              </a:ext>
            </a:extLst>
          </p:cNvPr>
          <p:cNvSpPr/>
          <p:nvPr/>
        </p:nvSpPr>
        <p:spPr>
          <a:xfrm>
            <a:off x="5830913" y="3653783"/>
            <a:ext cx="1873770" cy="1510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Flask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59AEB94-23A8-5C4B-B657-818ECF234A68}"/>
              </a:ext>
            </a:extLst>
          </p:cNvPr>
          <p:cNvSpPr/>
          <p:nvPr/>
        </p:nvSpPr>
        <p:spPr>
          <a:xfrm>
            <a:off x="6361578" y="5500419"/>
            <a:ext cx="1060012" cy="99398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BD77-6E5C-8C45-9588-8503A5C756E3}"/>
              </a:ext>
            </a:extLst>
          </p:cNvPr>
          <p:cNvSpPr/>
          <p:nvPr/>
        </p:nvSpPr>
        <p:spPr>
          <a:xfrm>
            <a:off x="1490711" y="502348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3568B-6455-0E41-8CDA-1F2930D69312}"/>
              </a:ext>
            </a:extLst>
          </p:cNvPr>
          <p:cNvSpPr/>
          <p:nvPr/>
        </p:nvSpPr>
        <p:spPr>
          <a:xfrm>
            <a:off x="1490711" y="5462071"/>
            <a:ext cx="1256488" cy="3801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74E37-CABF-7E48-9C91-A6F8988165A6}"/>
              </a:ext>
            </a:extLst>
          </p:cNvPr>
          <p:cNvSpPr/>
          <p:nvPr/>
        </p:nvSpPr>
        <p:spPr>
          <a:xfrm>
            <a:off x="1036168" y="317309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bootstrap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82CBA-6189-9C4A-874A-4C383BF848B8}"/>
              </a:ext>
            </a:extLst>
          </p:cNvPr>
          <p:cNvSpPr/>
          <p:nvPr/>
        </p:nvSpPr>
        <p:spPr>
          <a:xfrm>
            <a:off x="4184680" y="3800469"/>
            <a:ext cx="1796395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D6F8-2B07-4545-860B-7A6628808003}"/>
              </a:ext>
            </a:extLst>
          </p:cNvPr>
          <p:cNvSpPr/>
          <p:nvPr/>
        </p:nvSpPr>
        <p:spPr>
          <a:xfrm>
            <a:off x="10209548" y="5087855"/>
            <a:ext cx="1206208" cy="5905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93D24-CEE3-AB49-993E-501E483BA19B}"/>
              </a:ext>
            </a:extLst>
          </p:cNvPr>
          <p:cNvSpPr/>
          <p:nvPr/>
        </p:nvSpPr>
        <p:spPr>
          <a:xfrm>
            <a:off x="1036169" y="2457109"/>
            <a:ext cx="1487521" cy="2556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mapbox-gl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79C8-F6EC-0947-ADDB-50F1A7382B13}"/>
              </a:ext>
            </a:extLst>
          </p:cNvPr>
          <p:cNvSpPr/>
          <p:nvPr/>
        </p:nvSpPr>
        <p:spPr>
          <a:xfrm>
            <a:off x="4184679" y="4288734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getAgencyDetails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B529-9A44-4448-8E59-F6B5203236BB}"/>
              </a:ext>
            </a:extLst>
          </p:cNvPr>
          <p:cNvSpPr/>
          <p:nvPr/>
        </p:nvSpPr>
        <p:spPr>
          <a:xfrm>
            <a:off x="4184679" y="4776998"/>
            <a:ext cx="1796396" cy="380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getMeterDetails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913F4-82B4-F548-9F3E-4CC78597D47F}"/>
              </a:ext>
            </a:extLst>
          </p:cNvPr>
          <p:cNvSpPr/>
          <p:nvPr/>
        </p:nvSpPr>
        <p:spPr>
          <a:xfrm>
            <a:off x="1036168" y="2819170"/>
            <a:ext cx="1487521" cy="255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d3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2C874B9A-7C1E-BF4A-8FDC-F29595196D8C}"/>
              </a:ext>
            </a:extLst>
          </p:cNvPr>
          <p:cNvSpPr/>
          <p:nvPr/>
        </p:nvSpPr>
        <p:spPr>
          <a:xfrm rot="20362033">
            <a:off x="8154451" y="4912509"/>
            <a:ext cx="1820678" cy="4385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Generated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57E90-219B-0B41-8CE2-A5BB098E40CC}"/>
              </a:ext>
            </a:extLst>
          </p:cNvPr>
          <p:cNvSpPr txBox="1"/>
          <p:nvPr/>
        </p:nvSpPr>
        <p:spPr>
          <a:xfrm>
            <a:off x="951875" y="2142486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External Libraries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56E5D-150F-E043-8AD9-37CE77BAB2D7}"/>
              </a:ext>
            </a:extLst>
          </p:cNvPr>
          <p:cNvSpPr txBox="1"/>
          <p:nvPr/>
        </p:nvSpPr>
        <p:spPr>
          <a:xfrm>
            <a:off x="873429" y="3750470"/>
            <a:ext cx="215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Client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9AABB-5295-644E-99DC-42B15E48FF00}"/>
              </a:ext>
            </a:extLst>
          </p:cNvPr>
          <p:cNvSpPr txBox="1"/>
          <p:nvPr/>
        </p:nvSpPr>
        <p:spPr>
          <a:xfrm>
            <a:off x="5017713" y="3184202"/>
            <a:ext cx="265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Server with RESTful Endpoints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30EE6-0A2C-C949-ABEC-939944192353}"/>
              </a:ext>
            </a:extLst>
          </p:cNvPr>
          <p:cNvSpPr txBox="1"/>
          <p:nvPr/>
        </p:nvSpPr>
        <p:spPr>
          <a:xfrm>
            <a:off x="9842455" y="3390364"/>
            <a:ext cx="21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Data Preparation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A859D9-C843-8F4C-A9AE-EA8EFC62F63A}"/>
              </a:ext>
            </a:extLst>
          </p:cNvPr>
          <p:cNvSpPr/>
          <p:nvPr/>
        </p:nvSpPr>
        <p:spPr>
          <a:xfrm>
            <a:off x="6681793" y="4967092"/>
            <a:ext cx="419581" cy="8751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241BEC9-A4AC-9C44-AB59-C16A347D609C}"/>
              </a:ext>
            </a:extLst>
          </p:cNvPr>
          <p:cNvSpPr/>
          <p:nvPr/>
        </p:nvSpPr>
        <p:spPr>
          <a:xfrm>
            <a:off x="10576297" y="4528502"/>
            <a:ext cx="419581" cy="6356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9DA420F-AB6E-F94C-B52C-AA56C4408F9E}"/>
              </a:ext>
            </a:extLst>
          </p:cNvPr>
          <p:cNvSpPr/>
          <p:nvPr/>
        </p:nvSpPr>
        <p:spPr>
          <a:xfrm>
            <a:off x="2461071" y="4236246"/>
            <a:ext cx="1506344" cy="5845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Call endpoints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4A573-A3E3-CA41-991D-27C1D9256482}"/>
              </a:ext>
            </a:extLst>
          </p:cNvPr>
          <p:cNvSpPr txBox="1"/>
          <p:nvPr/>
        </p:nvSpPr>
        <p:spPr>
          <a:xfrm>
            <a:off x="4548126" y="3579397"/>
            <a:ext cx="987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4310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CECE8-0FA5-4BB1-8B37-F3953C41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33624"/>
            <a:ext cx="4645301" cy="1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95287-191E-4340-9A6F-4292A870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333624"/>
            <a:ext cx="6145260" cy="4238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2C1E0-CD87-4208-A76C-5E2555BD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524376"/>
            <a:ext cx="359092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0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AEFA-1F5A-C043-A1FC-33B2734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17E9-644E-EA42-8BBE-36B45CAE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 Angles parking citation data from Kaggle website</a:t>
            </a:r>
          </a:p>
          <a:p>
            <a:pPr lvl="1"/>
            <a:r>
              <a:rPr lang="en-US">
                <a:hlinkClick r:id="rId2"/>
              </a:rPr>
              <a:t>https://www.kaggle.com/cityofLA/los-angeles-parking-citations</a:t>
            </a:r>
            <a:endParaRPr lang="en-US"/>
          </a:p>
          <a:p>
            <a:pPr lvl="1"/>
            <a:r>
              <a:rPr lang="en-US"/>
              <a:t>1.3 GB CSV file</a:t>
            </a:r>
          </a:p>
          <a:p>
            <a:pPr lvl="1"/>
            <a:r>
              <a:rPr lang="en-US"/>
              <a:t>9.3 million records</a:t>
            </a:r>
          </a:p>
          <a:p>
            <a:pPr lvl="1"/>
            <a:endParaRPr lang="en-US"/>
          </a:p>
          <a:p>
            <a:r>
              <a:rPr lang="en-US"/>
              <a:t>Required to prepare data for fast interaction with website</a:t>
            </a:r>
          </a:p>
          <a:p>
            <a:pPr lvl="1"/>
            <a:r>
              <a:rPr lang="en-US"/>
              <a:t>Used Jupyter Notebook to prepare data</a:t>
            </a:r>
          </a:p>
          <a:p>
            <a:pPr lvl="1"/>
            <a:r>
              <a:rPr lang="en-US"/>
              <a:t>Load in CSV, transform and then export to SQLite</a:t>
            </a:r>
          </a:p>
        </p:txBody>
      </p:sp>
    </p:spTree>
    <p:extLst>
      <p:ext uri="{BB962C8B-B14F-4D97-AF65-F5344CB8AC3E}">
        <p14:creationId xmlns:p14="http://schemas.microsoft.com/office/powerpoint/2010/main" val="4183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A435-6CE1-BE4E-905B-BAE5A5CF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4713-17C9-1C42-B75C-E9F5120F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for “meter expired” citation type</a:t>
            </a:r>
          </a:p>
          <a:p>
            <a:pPr lvl="1"/>
            <a:r>
              <a:rPr lang="en-US"/>
              <a:t>Group by DOT District and year</a:t>
            </a:r>
          </a:p>
          <a:p>
            <a:pPr lvl="1"/>
            <a:r>
              <a:rPr lang="en-US"/>
              <a:t>Calculate day of week, time of day and determine top 100 parking meters</a:t>
            </a:r>
          </a:p>
          <a:p>
            <a:pPr lvl="1"/>
            <a:endParaRPr lang="en-US"/>
          </a:p>
          <a:p>
            <a:r>
              <a:rPr lang="en-US"/>
              <a:t>Coordinates in state plane coordinate system</a:t>
            </a:r>
          </a:p>
          <a:p>
            <a:pPr lvl="1"/>
            <a:r>
              <a:rPr lang="en-US"/>
              <a:t>Example: 6451860.6, 1890192.1</a:t>
            </a:r>
          </a:p>
          <a:p>
            <a:pPr lvl="1"/>
            <a:r>
              <a:rPr lang="en-US"/>
              <a:t>Mapbox requires Lat/long and found Python library (pyproj) to project coordinates</a:t>
            </a:r>
          </a:p>
          <a:p>
            <a:pPr lvl="2"/>
            <a:r>
              <a:rPr lang="en-US"/>
              <a:t>Done during transformation to improve performance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Endpoints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DAAB7-19F9-4606-B47D-6BD197C3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3299791"/>
            <a:ext cx="2908850" cy="326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44902F-82F2-4757-9FCE-5A4CED25F918}"/>
              </a:ext>
            </a:extLst>
          </p:cNvPr>
          <p:cNvSpPr/>
          <p:nvPr/>
        </p:nvSpPr>
        <p:spPr>
          <a:xfrm>
            <a:off x="676691" y="2968487"/>
            <a:ext cx="2908850" cy="331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5D0BC-90BF-430A-B64D-6C2A56F912CC}"/>
              </a:ext>
            </a:extLst>
          </p:cNvPr>
          <p:cNvSpPr/>
          <p:nvPr/>
        </p:nvSpPr>
        <p:spPr>
          <a:xfrm>
            <a:off x="4077919" y="3283225"/>
            <a:ext cx="2746949" cy="327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REST End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Agency: </a:t>
            </a:r>
            <a:r>
              <a:rPr lang="en-US" sz="1400" dirty="0"/>
              <a:t>region id, summary counts by year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AgencyDetails: </a:t>
            </a:r>
            <a:r>
              <a:rPr lang="en-US" sz="1400" dirty="0"/>
              <a:t>region id, year, summarized counts by day of week, hour of day, and meter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MeterDetails: </a:t>
            </a:r>
            <a:r>
              <a:rPr lang="en-US" sz="1400" dirty="0"/>
              <a:t>meter id, year, summary count by vehicle make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8BC1C-AE26-4ABE-9E31-3FBB64FB24E1}"/>
              </a:ext>
            </a:extLst>
          </p:cNvPr>
          <p:cNvSpPr/>
          <p:nvPr/>
        </p:nvSpPr>
        <p:spPr>
          <a:xfrm>
            <a:off x="4077920" y="2968487"/>
            <a:ext cx="2746949" cy="331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CA141-A1B4-4A0A-A2BC-E5023ADC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04" y="3283225"/>
            <a:ext cx="3727609" cy="3381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A6AE8C-D578-4300-923B-31FAB585AC8D}"/>
              </a:ext>
            </a:extLst>
          </p:cNvPr>
          <p:cNvSpPr/>
          <p:nvPr/>
        </p:nvSpPr>
        <p:spPr>
          <a:xfrm>
            <a:off x="7776108" y="2968487"/>
            <a:ext cx="3727610" cy="331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5A043-AAEA-43E1-B989-317AEDE289A9}"/>
              </a:ext>
            </a:extLst>
          </p:cNvPr>
          <p:cNvCxnSpPr>
            <a:cxnSpLocks/>
          </p:cNvCxnSpPr>
          <p:nvPr/>
        </p:nvCxnSpPr>
        <p:spPr>
          <a:xfrm>
            <a:off x="6819071" y="4786429"/>
            <a:ext cx="957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A55A5-A83F-46AA-8C3F-A9B3F7A940E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591337" y="4921526"/>
            <a:ext cx="486582" cy="8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6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E4A72-8F76-48DF-8A5C-7A800FB5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314574"/>
            <a:ext cx="7548342" cy="1849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A64-7AB6-4C12-9A00-67845A3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57" y="2736166"/>
            <a:ext cx="3291839" cy="1674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A839F-D7AF-4A89-B2DD-529FF0292737}"/>
              </a:ext>
            </a:extLst>
          </p:cNvPr>
          <p:cNvSpPr/>
          <p:nvPr/>
        </p:nvSpPr>
        <p:spPr>
          <a:xfrm>
            <a:off x="8553157" y="2187526"/>
            <a:ext cx="3291839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GeoJSON for District Boundaries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DCC36-DC4E-469B-87C1-20EAAD3D7704}"/>
              </a:ext>
            </a:extLst>
          </p:cNvPr>
          <p:cNvSpPr txBox="1"/>
          <p:nvPr/>
        </p:nvSpPr>
        <p:spPr>
          <a:xfrm>
            <a:off x="695327" y="4410222"/>
            <a:ext cx="107147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Mapbox GL Library: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vector tiles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Concise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Begins as “map”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“map” object exposes methods to add markers, fire events, etc.</a:t>
            </a:r>
          </a:p>
          <a:p>
            <a:r>
              <a:rPr lang="en-US" b="1" dirty="0"/>
              <a:t>GeoJSON: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Polygon boundaries of DOT districts</a:t>
            </a:r>
          </a:p>
        </p:txBody>
      </p:sp>
    </p:spTree>
    <p:extLst>
      <p:ext uri="{BB962C8B-B14F-4D97-AF65-F5344CB8AC3E}">
        <p14:creationId xmlns:p14="http://schemas.microsoft.com/office/powerpoint/2010/main" val="86931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Title Provide an executive summary for the parking citations for the different LA DOT (Department of Transport) districts.  Team Celts:  David Mathews  Scott McEachern  Fiona Weston </vt:lpstr>
      <vt:lpstr>Use Interactive means to tell this story through visualizations </vt:lpstr>
      <vt:lpstr>DEMO</vt:lpstr>
      <vt:lpstr>Architecture Overview </vt:lpstr>
      <vt:lpstr>DTO’s: Data transfer Object diagram:</vt:lpstr>
      <vt:lpstr>Source Data</vt:lpstr>
      <vt:lpstr>Transformation</vt:lpstr>
      <vt:lpstr>Endpoints</vt:lpstr>
      <vt:lpstr>MAP</vt:lpstr>
      <vt:lpstr>Demonstration and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Provide an executive summary for the parking citations for the different LA DOT (Department of Transport) districts.  Team Celts:  David Mathews  Scott McEachern  Fiona Weston </dc:title>
  <dc:creator>Scott McEachern</dc:creator>
  <cp:lastModifiedBy>Scott McEachern</cp:lastModifiedBy>
  <cp:revision>2</cp:revision>
  <dcterms:created xsi:type="dcterms:W3CDTF">2019-06-04T01:38:43Z</dcterms:created>
  <dcterms:modified xsi:type="dcterms:W3CDTF">2019-06-04T01:40:24Z</dcterms:modified>
</cp:coreProperties>
</file>