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abin"/>
      <p:regular r:id="rId25"/>
      <p:bold r:id="rId26"/>
      <p:italic r:id="rId27"/>
      <p:boldItalic r:id="rId28"/>
    </p:embeddedFon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1" roundtripDataSignature="AMtx7miB4j1ur+qq2weVs1jj/AmsYBy1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bin-bold.fntdata"/><Relationship Id="rId25" Type="http://schemas.openxmlformats.org/officeDocument/2006/relationships/font" Target="fonts/Cabin-regular.fntdata"/><Relationship Id="rId28" Type="http://schemas.openxmlformats.org/officeDocument/2006/relationships/font" Target="fonts/Cabin-boldItalic.fntdata"/><Relationship Id="rId27" Type="http://schemas.openxmlformats.org/officeDocument/2006/relationships/font" Target="fonts/Cab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945aa7e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8945aa7e4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945aa7e4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8945aa7e4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When tackling a probability problem, the first thing to do is identify and explicitly state the sample space of the problem and its cardinality.</a:t>
            </a:r>
            <a:br>
              <a:rPr lang="en"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Moreover, make sure to define the events computed in an explicit way and take the necessary steps/justifications for calculating the cardinalities.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When tackling a probability problem, the first thing to do is identify and explicitly state the sample space of the problem and its cardinality.</a:t>
            </a:r>
            <a:br>
              <a:rPr lang="en"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Moreover, make sure to define the events computed in an explicit way and take the necessary steps/justifications for calculating the cardinalities.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When tackling a probability problem, the first thing to do is identify and explicitly state the sample space of the problem and its cardinality.</a:t>
            </a:r>
            <a:br>
              <a:rPr lang="en"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Moreover, make sure to define the events computed in an explicit way and take the necessary steps/justifications for calculating the cardinalities.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When tackling a probability problem, the first thing to do is identify and explicitly state the sample space of the problem and its cardinality.</a:t>
            </a:r>
            <a:br>
              <a:rPr lang="en"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Moreover, make sure to define the events computed in an explicit way and take the necessary steps/justifications for calculating the cardinalities.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Don’t answer the “extra” question. Let the students think about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0"/>
          <p:cNvSpPr/>
          <p:nvPr/>
        </p:nvSpPr>
        <p:spPr>
          <a:xfrm>
            <a:off x="-56445" y="5"/>
            <a:ext cx="9206100" cy="5151300"/>
          </a:xfrm>
          <a:prstGeom prst="rect">
            <a:avLst/>
          </a:prstGeom>
          <a:solidFill>
            <a:srgbClr val="0014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pic>
        <p:nvPicPr>
          <p:cNvPr descr="2-line-whitetext-colorshield.png" id="11" name="Google Shape;11;p20"/>
          <p:cNvPicPr preferRelativeResize="0"/>
          <p:nvPr/>
        </p:nvPicPr>
        <p:blipFill rotWithShape="1">
          <a:blip r:embed="rId2">
            <a:alphaModFix/>
          </a:blip>
          <a:srcRect b="0" l="0" r="0" t="0"/>
          <a:stretch/>
        </p:blipFill>
        <p:spPr>
          <a:xfrm>
            <a:off x="6585599" y="4296762"/>
            <a:ext cx="1769928" cy="650138"/>
          </a:xfrm>
          <a:prstGeom prst="rect">
            <a:avLst/>
          </a:prstGeom>
          <a:noFill/>
          <a:ln>
            <a:noFill/>
          </a:ln>
        </p:spPr>
      </p:pic>
      <p:pic>
        <p:nvPicPr>
          <p:cNvPr id="12" name="Google Shape;12;p20"/>
          <p:cNvPicPr preferRelativeResize="0"/>
          <p:nvPr/>
        </p:nvPicPr>
        <p:blipFill rotWithShape="1">
          <a:blip r:embed="rId3">
            <a:alphaModFix amt="9000"/>
          </a:blip>
          <a:srcRect b="0" l="0" r="0" t="0"/>
          <a:stretch/>
        </p:blipFill>
        <p:spPr>
          <a:xfrm>
            <a:off x="199388" y="151675"/>
            <a:ext cx="3080816" cy="3457723"/>
          </a:xfrm>
          <a:prstGeom prst="rect">
            <a:avLst/>
          </a:prstGeom>
          <a:noFill/>
          <a:ln>
            <a:noFill/>
          </a:ln>
        </p:spPr>
      </p:pic>
      <p:sp>
        <p:nvSpPr>
          <p:cNvPr id="13" name="Google Shape;13;p20"/>
          <p:cNvSpPr txBox="1"/>
          <p:nvPr/>
        </p:nvSpPr>
        <p:spPr>
          <a:xfrm>
            <a:off x="958151" y="1073526"/>
            <a:ext cx="7397100" cy="174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FFFFFF"/>
              </a:solidFill>
              <a:latin typeface="Gill Sans"/>
              <a:ea typeface="Gill Sans"/>
              <a:cs typeface="Gill Sans"/>
              <a:sym typeface="Gill Sans"/>
            </a:endParaRPr>
          </a:p>
        </p:txBody>
      </p:sp>
      <p:sp>
        <p:nvSpPr>
          <p:cNvPr id="14" name="Google Shape;14;p20"/>
          <p:cNvSpPr txBox="1"/>
          <p:nvPr/>
        </p:nvSpPr>
        <p:spPr>
          <a:xfrm>
            <a:off x="958151" y="3255792"/>
            <a:ext cx="7397100" cy="73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rgbClr val="000000"/>
              </a:buClr>
              <a:buSzPts val="2400"/>
              <a:buFont typeface="Arial"/>
              <a:buNone/>
            </a:pPr>
            <a:r>
              <a:t/>
            </a:r>
            <a:endParaRPr b="0" i="0" sz="2400" u="none" cap="none" strike="noStrike">
              <a:solidFill>
                <a:srgbClr val="82AFD3"/>
              </a:solidFill>
              <a:latin typeface="Gill Sans"/>
              <a:ea typeface="Gill Sans"/>
              <a:cs typeface="Gill Sans"/>
              <a:sym typeface="Gill Sans"/>
            </a:endParaRPr>
          </a:p>
        </p:txBody>
      </p:sp>
      <p:grpSp>
        <p:nvGrpSpPr>
          <p:cNvPr id="15" name="Google Shape;15;p20"/>
          <p:cNvGrpSpPr/>
          <p:nvPr/>
        </p:nvGrpSpPr>
        <p:grpSpPr>
          <a:xfrm rot="10800000">
            <a:off x="194" y="3001129"/>
            <a:ext cx="8355349" cy="57462"/>
            <a:chOff x="685800" y="1794746"/>
            <a:chExt cx="7772418" cy="179400"/>
          </a:xfrm>
        </p:grpSpPr>
        <p:sp>
          <p:nvSpPr>
            <p:cNvPr id="16" name="Google Shape;16;p20"/>
            <p:cNvSpPr/>
            <p:nvPr/>
          </p:nvSpPr>
          <p:spPr>
            <a:xfrm>
              <a:off x="685800" y="1794746"/>
              <a:ext cx="1170900" cy="179400"/>
            </a:xfrm>
            <a:prstGeom prst="rect">
              <a:avLst/>
            </a:prstGeom>
            <a:solidFill>
              <a:srgbClr val="9500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sp>
          <p:nvSpPr>
            <p:cNvPr id="17" name="Google Shape;17;p20"/>
            <p:cNvSpPr/>
            <p:nvPr/>
          </p:nvSpPr>
          <p:spPr>
            <a:xfrm>
              <a:off x="1856619" y="1794746"/>
              <a:ext cx="2206500" cy="179400"/>
            </a:xfrm>
            <a:prstGeom prst="rect">
              <a:avLst/>
            </a:prstGeom>
            <a:solidFill>
              <a:srgbClr val="5700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sp>
          <p:nvSpPr>
            <p:cNvPr id="18" name="Google Shape;18;p20"/>
            <p:cNvSpPr/>
            <p:nvPr/>
          </p:nvSpPr>
          <p:spPr>
            <a:xfrm>
              <a:off x="4063218" y="1794746"/>
              <a:ext cx="4395000" cy="179400"/>
            </a:xfrm>
            <a:prstGeom prst="rect">
              <a:avLst/>
            </a:prstGeom>
            <a:solidFill>
              <a:srgbClr val="82AF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_NUMBER">
  <p:cSld name="BIG_NUMBER">
    <p:spTree>
      <p:nvGrpSpPr>
        <p:cNvPr id="90" name="Shape 90"/>
        <p:cNvGrpSpPr/>
        <p:nvPr/>
      </p:nvGrpSpPr>
      <p:grpSpPr>
        <a:xfrm>
          <a:off x="0" y="0"/>
          <a:ext cx="0" cy="0"/>
          <a:chOff x="0" y="0"/>
          <a:chExt cx="0" cy="0"/>
        </a:xfrm>
      </p:grpSpPr>
      <p:sp>
        <p:nvSpPr>
          <p:cNvPr id="91" name="Google Shape;91;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4" name="Shape 94"/>
        <p:cNvGrpSpPr/>
        <p:nvPr/>
      </p:nvGrpSpPr>
      <p:grpSpPr>
        <a:xfrm>
          <a:off x="0" y="0"/>
          <a:ext cx="0" cy="0"/>
          <a:chOff x="0" y="0"/>
          <a:chExt cx="0" cy="0"/>
        </a:xfrm>
      </p:grpSpPr>
      <p:sp>
        <p:nvSpPr>
          <p:cNvPr id="95" name="Google Shape;9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 type="tx">
  <p:cSld name="TITLE_AND_BODY">
    <p:spTree>
      <p:nvGrpSpPr>
        <p:cNvPr id="19" name="Shape 19"/>
        <p:cNvGrpSpPr/>
        <p:nvPr/>
      </p:nvGrpSpPr>
      <p:grpSpPr>
        <a:xfrm>
          <a:off x="0" y="0"/>
          <a:ext cx="0" cy="0"/>
          <a:chOff x="0" y="0"/>
          <a:chExt cx="0" cy="0"/>
        </a:xfrm>
      </p:grpSpPr>
      <p:sp>
        <p:nvSpPr>
          <p:cNvPr id="20" name="Google Shape;20;p21"/>
          <p:cNvSpPr txBox="1"/>
          <p:nvPr>
            <p:ph idx="1" type="body"/>
          </p:nvPr>
        </p:nvSpPr>
        <p:spPr>
          <a:xfrm>
            <a:off x="465850" y="1357750"/>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21"/>
          <p:cNvSpPr/>
          <p:nvPr/>
        </p:nvSpPr>
        <p:spPr>
          <a:xfrm>
            <a:off x="-17392" y="8"/>
            <a:ext cx="9178800" cy="967500"/>
          </a:xfrm>
          <a:prstGeom prst="rect">
            <a:avLst/>
          </a:prstGeom>
          <a:solidFill>
            <a:srgbClr val="0014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grpSp>
        <p:nvGrpSpPr>
          <p:cNvPr id="23" name="Google Shape;23;p21"/>
          <p:cNvGrpSpPr/>
          <p:nvPr/>
        </p:nvGrpSpPr>
        <p:grpSpPr>
          <a:xfrm>
            <a:off x="-17370" y="967378"/>
            <a:ext cx="9176117" cy="47487"/>
            <a:chOff x="685800" y="1794746"/>
            <a:chExt cx="7772418" cy="179400"/>
          </a:xfrm>
        </p:grpSpPr>
        <p:sp>
          <p:nvSpPr>
            <p:cNvPr id="24" name="Google Shape;24;p21"/>
            <p:cNvSpPr/>
            <p:nvPr/>
          </p:nvSpPr>
          <p:spPr>
            <a:xfrm>
              <a:off x="685800" y="1794746"/>
              <a:ext cx="1170900" cy="179400"/>
            </a:xfrm>
            <a:prstGeom prst="rect">
              <a:avLst/>
            </a:prstGeom>
            <a:solidFill>
              <a:srgbClr val="9500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sp>
          <p:nvSpPr>
            <p:cNvPr id="25" name="Google Shape;25;p21"/>
            <p:cNvSpPr/>
            <p:nvPr/>
          </p:nvSpPr>
          <p:spPr>
            <a:xfrm>
              <a:off x="1856619" y="1794746"/>
              <a:ext cx="2206500" cy="179400"/>
            </a:xfrm>
            <a:prstGeom prst="rect">
              <a:avLst/>
            </a:prstGeom>
            <a:solidFill>
              <a:srgbClr val="5700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sp>
          <p:nvSpPr>
            <p:cNvPr id="26" name="Google Shape;26;p21"/>
            <p:cNvSpPr/>
            <p:nvPr/>
          </p:nvSpPr>
          <p:spPr>
            <a:xfrm>
              <a:off x="4063218" y="1794746"/>
              <a:ext cx="4395000" cy="179400"/>
            </a:xfrm>
            <a:prstGeom prst="rect">
              <a:avLst/>
            </a:prstGeom>
            <a:solidFill>
              <a:srgbClr val="82AF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grpSp>
      <p:sp>
        <p:nvSpPr>
          <p:cNvPr id="27" name="Google Shape;27;p21"/>
          <p:cNvSpPr txBox="1"/>
          <p:nvPr/>
        </p:nvSpPr>
        <p:spPr>
          <a:xfrm>
            <a:off x="465844" y="231435"/>
            <a:ext cx="8220900" cy="45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560"/>
              </a:spcBef>
              <a:spcAft>
                <a:spcPts val="0"/>
              </a:spcAft>
              <a:buClr>
                <a:srgbClr val="000000"/>
              </a:buClr>
              <a:buSzPts val="2800"/>
              <a:buFont typeface="Arial"/>
              <a:buNone/>
            </a:pPr>
            <a:r>
              <a:t/>
            </a:r>
            <a:endParaRPr b="0" i="0" sz="2800" u="none" cap="none" strike="noStrike">
              <a:solidFill>
                <a:srgbClr val="FFFFFF"/>
              </a:solidFill>
              <a:highlight>
                <a:srgbClr val="FFFFFF"/>
              </a:highlight>
              <a:latin typeface="Gill Sans"/>
              <a:ea typeface="Gill Sans"/>
              <a:cs typeface="Gill Sans"/>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28" name="Shape 28"/>
        <p:cNvGrpSpPr/>
        <p:nvPr/>
      </p:nvGrpSpPr>
      <p:grpSpPr>
        <a:xfrm>
          <a:off x="0" y="0"/>
          <a:ext cx="0" cy="0"/>
          <a:chOff x="0" y="0"/>
          <a:chExt cx="0" cy="0"/>
        </a:xfrm>
      </p:grpSpPr>
      <p:sp>
        <p:nvSpPr>
          <p:cNvPr id="29" name="Google Shape;29;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 name="Google Shape;3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22"/>
          <p:cNvSpPr/>
          <p:nvPr/>
        </p:nvSpPr>
        <p:spPr>
          <a:xfrm>
            <a:off x="-21167" y="-3292"/>
            <a:ext cx="9178800" cy="967500"/>
          </a:xfrm>
          <a:prstGeom prst="rect">
            <a:avLst/>
          </a:prstGeom>
          <a:solidFill>
            <a:srgbClr val="0014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grpSp>
        <p:nvGrpSpPr>
          <p:cNvPr id="32" name="Google Shape;32;p22"/>
          <p:cNvGrpSpPr/>
          <p:nvPr/>
        </p:nvGrpSpPr>
        <p:grpSpPr>
          <a:xfrm>
            <a:off x="-21145" y="964078"/>
            <a:ext cx="9176117" cy="47487"/>
            <a:chOff x="685800" y="1794746"/>
            <a:chExt cx="7772418" cy="179400"/>
          </a:xfrm>
        </p:grpSpPr>
        <p:sp>
          <p:nvSpPr>
            <p:cNvPr id="33" name="Google Shape;33;p22"/>
            <p:cNvSpPr/>
            <p:nvPr/>
          </p:nvSpPr>
          <p:spPr>
            <a:xfrm>
              <a:off x="685800" y="1794746"/>
              <a:ext cx="1170900" cy="179400"/>
            </a:xfrm>
            <a:prstGeom prst="rect">
              <a:avLst/>
            </a:prstGeom>
            <a:solidFill>
              <a:srgbClr val="9500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sp>
          <p:nvSpPr>
            <p:cNvPr id="34" name="Google Shape;34;p22"/>
            <p:cNvSpPr/>
            <p:nvPr/>
          </p:nvSpPr>
          <p:spPr>
            <a:xfrm>
              <a:off x="1856619" y="1794746"/>
              <a:ext cx="2206500" cy="179400"/>
            </a:xfrm>
            <a:prstGeom prst="rect">
              <a:avLst/>
            </a:prstGeom>
            <a:solidFill>
              <a:srgbClr val="5700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sp>
          <p:nvSpPr>
            <p:cNvPr id="35" name="Google Shape;35;p22"/>
            <p:cNvSpPr/>
            <p:nvPr/>
          </p:nvSpPr>
          <p:spPr>
            <a:xfrm>
              <a:off x="4063218" y="1794746"/>
              <a:ext cx="4395000" cy="179400"/>
            </a:xfrm>
            <a:prstGeom prst="rect">
              <a:avLst/>
            </a:prstGeom>
            <a:solidFill>
              <a:srgbClr val="82AF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 type="twoColTx">
  <p:cSld name="TITLE_AND_TWO_COLUMNS">
    <p:spTree>
      <p:nvGrpSpPr>
        <p:cNvPr id="36" name="Shape 36"/>
        <p:cNvGrpSpPr/>
        <p:nvPr/>
      </p:nvGrpSpPr>
      <p:grpSpPr>
        <a:xfrm>
          <a:off x="0" y="0"/>
          <a:ext cx="0" cy="0"/>
          <a:chOff x="0" y="0"/>
          <a:chExt cx="0" cy="0"/>
        </a:xfrm>
      </p:grpSpPr>
      <p:sp>
        <p:nvSpPr>
          <p:cNvPr id="37" name="Google Shape;3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23"/>
          <p:cNvSpPr/>
          <p:nvPr/>
        </p:nvSpPr>
        <p:spPr>
          <a:xfrm>
            <a:off x="-21167" y="-3292"/>
            <a:ext cx="9178800" cy="967500"/>
          </a:xfrm>
          <a:prstGeom prst="rect">
            <a:avLst/>
          </a:prstGeom>
          <a:solidFill>
            <a:srgbClr val="0014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grpSp>
        <p:nvGrpSpPr>
          <p:cNvPr id="42" name="Google Shape;42;p23"/>
          <p:cNvGrpSpPr/>
          <p:nvPr/>
        </p:nvGrpSpPr>
        <p:grpSpPr>
          <a:xfrm>
            <a:off x="-21145" y="964078"/>
            <a:ext cx="9176117" cy="47487"/>
            <a:chOff x="685800" y="1794746"/>
            <a:chExt cx="7772418" cy="179400"/>
          </a:xfrm>
        </p:grpSpPr>
        <p:sp>
          <p:nvSpPr>
            <p:cNvPr id="43" name="Google Shape;43;p23"/>
            <p:cNvSpPr/>
            <p:nvPr/>
          </p:nvSpPr>
          <p:spPr>
            <a:xfrm>
              <a:off x="685800" y="1794746"/>
              <a:ext cx="1170900" cy="179400"/>
            </a:xfrm>
            <a:prstGeom prst="rect">
              <a:avLst/>
            </a:prstGeom>
            <a:solidFill>
              <a:srgbClr val="9500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sp>
          <p:nvSpPr>
            <p:cNvPr id="44" name="Google Shape;44;p23"/>
            <p:cNvSpPr/>
            <p:nvPr/>
          </p:nvSpPr>
          <p:spPr>
            <a:xfrm>
              <a:off x="1856619" y="1794746"/>
              <a:ext cx="2206500" cy="179400"/>
            </a:xfrm>
            <a:prstGeom prst="rect">
              <a:avLst/>
            </a:prstGeom>
            <a:solidFill>
              <a:srgbClr val="5700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sp>
          <p:nvSpPr>
            <p:cNvPr id="45" name="Google Shape;45;p23"/>
            <p:cNvSpPr/>
            <p:nvPr/>
          </p:nvSpPr>
          <p:spPr>
            <a:xfrm>
              <a:off x="4063218" y="1794746"/>
              <a:ext cx="4395000" cy="179400"/>
            </a:xfrm>
            <a:prstGeom prst="rect">
              <a:avLst/>
            </a:prstGeom>
            <a:solidFill>
              <a:srgbClr val="82AF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46" name="Shape 46"/>
        <p:cNvGrpSpPr/>
        <p:nvPr/>
      </p:nvGrpSpPr>
      <p:grpSpPr>
        <a:xfrm>
          <a:off x="0" y="0"/>
          <a:ext cx="0" cy="0"/>
          <a:chOff x="0" y="0"/>
          <a:chExt cx="0" cy="0"/>
        </a:xfrm>
      </p:grpSpPr>
      <p:sp>
        <p:nvSpPr>
          <p:cNvPr id="47" name="Google Shape;4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24"/>
          <p:cNvSpPr/>
          <p:nvPr/>
        </p:nvSpPr>
        <p:spPr>
          <a:xfrm>
            <a:off x="-21167" y="-3292"/>
            <a:ext cx="9178800" cy="967500"/>
          </a:xfrm>
          <a:prstGeom prst="rect">
            <a:avLst/>
          </a:prstGeom>
          <a:solidFill>
            <a:srgbClr val="0014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grpSp>
        <p:nvGrpSpPr>
          <p:cNvPr id="50" name="Google Shape;50;p24"/>
          <p:cNvGrpSpPr/>
          <p:nvPr/>
        </p:nvGrpSpPr>
        <p:grpSpPr>
          <a:xfrm>
            <a:off x="-21145" y="964078"/>
            <a:ext cx="9176117" cy="47487"/>
            <a:chOff x="685800" y="1794746"/>
            <a:chExt cx="7772418" cy="179400"/>
          </a:xfrm>
        </p:grpSpPr>
        <p:sp>
          <p:nvSpPr>
            <p:cNvPr id="51" name="Google Shape;51;p24"/>
            <p:cNvSpPr/>
            <p:nvPr/>
          </p:nvSpPr>
          <p:spPr>
            <a:xfrm>
              <a:off x="685800" y="1794746"/>
              <a:ext cx="1170900" cy="179400"/>
            </a:xfrm>
            <a:prstGeom prst="rect">
              <a:avLst/>
            </a:prstGeom>
            <a:solidFill>
              <a:srgbClr val="9500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sp>
          <p:nvSpPr>
            <p:cNvPr id="52" name="Google Shape;52;p24"/>
            <p:cNvSpPr/>
            <p:nvPr/>
          </p:nvSpPr>
          <p:spPr>
            <a:xfrm>
              <a:off x="1856619" y="1794746"/>
              <a:ext cx="2206500" cy="179400"/>
            </a:xfrm>
            <a:prstGeom prst="rect">
              <a:avLst/>
            </a:prstGeom>
            <a:solidFill>
              <a:srgbClr val="5700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sp>
          <p:nvSpPr>
            <p:cNvPr id="53" name="Google Shape;53;p24"/>
            <p:cNvSpPr/>
            <p:nvPr/>
          </p:nvSpPr>
          <p:spPr>
            <a:xfrm>
              <a:off x="4063218" y="1794746"/>
              <a:ext cx="4395000" cy="179400"/>
            </a:xfrm>
            <a:prstGeom prst="rect">
              <a:avLst/>
            </a:prstGeom>
            <a:solidFill>
              <a:srgbClr val="82AF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_COLUMN_TEXT">
  <p:cSld name="ONE_COLUMN_TEXT">
    <p:spTree>
      <p:nvGrpSpPr>
        <p:cNvPr id="54" name="Shape 54"/>
        <p:cNvGrpSpPr/>
        <p:nvPr/>
      </p:nvGrpSpPr>
      <p:grpSpPr>
        <a:xfrm>
          <a:off x="0" y="0"/>
          <a:ext cx="0" cy="0"/>
          <a:chOff x="0" y="0"/>
          <a:chExt cx="0" cy="0"/>
        </a:xfrm>
      </p:grpSpPr>
      <p:sp>
        <p:nvSpPr>
          <p:cNvPr id="55" name="Google Shape;55;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7" name="Google Shape;5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25"/>
          <p:cNvSpPr/>
          <p:nvPr/>
        </p:nvSpPr>
        <p:spPr>
          <a:xfrm>
            <a:off x="-21167" y="-3292"/>
            <a:ext cx="9178800" cy="967500"/>
          </a:xfrm>
          <a:prstGeom prst="rect">
            <a:avLst/>
          </a:prstGeom>
          <a:solidFill>
            <a:srgbClr val="0014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grpSp>
        <p:nvGrpSpPr>
          <p:cNvPr id="59" name="Google Shape;59;p25"/>
          <p:cNvGrpSpPr/>
          <p:nvPr/>
        </p:nvGrpSpPr>
        <p:grpSpPr>
          <a:xfrm>
            <a:off x="-21145" y="964078"/>
            <a:ext cx="9176117" cy="47487"/>
            <a:chOff x="685800" y="1794746"/>
            <a:chExt cx="7772418" cy="179400"/>
          </a:xfrm>
        </p:grpSpPr>
        <p:sp>
          <p:nvSpPr>
            <p:cNvPr id="60" name="Google Shape;60;p25"/>
            <p:cNvSpPr/>
            <p:nvPr/>
          </p:nvSpPr>
          <p:spPr>
            <a:xfrm>
              <a:off x="685800" y="1794746"/>
              <a:ext cx="1170900" cy="179400"/>
            </a:xfrm>
            <a:prstGeom prst="rect">
              <a:avLst/>
            </a:prstGeom>
            <a:solidFill>
              <a:srgbClr val="9500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sp>
          <p:nvSpPr>
            <p:cNvPr id="61" name="Google Shape;61;p25"/>
            <p:cNvSpPr/>
            <p:nvPr/>
          </p:nvSpPr>
          <p:spPr>
            <a:xfrm>
              <a:off x="1856619" y="1794746"/>
              <a:ext cx="2206500" cy="179400"/>
            </a:xfrm>
            <a:prstGeom prst="rect">
              <a:avLst/>
            </a:prstGeom>
            <a:solidFill>
              <a:srgbClr val="5700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sp>
          <p:nvSpPr>
            <p:cNvPr id="62" name="Google Shape;62;p25"/>
            <p:cNvSpPr/>
            <p:nvPr/>
          </p:nvSpPr>
          <p:spPr>
            <a:xfrm>
              <a:off x="4063218" y="1794746"/>
              <a:ext cx="4395000" cy="179400"/>
            </a:xfrm>
            <a:prstGeom prst="rect">
              <a:avLst/>
            </a:prstGeom>
            <a:solidFill>
              <a:srgbClr val="82AF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_POINT">
  <p:cSld name="MAIN_POINT">
    <p:spTree>
      <p:nvGrpSpPr>
        <p:cNvPr id="63" name="Shape 63"/>
        <p:cNvGrpSpPr/>
        <p:nvPr/>
      </p:nvGrpSpPr>
      <p:grpSpPr>
        <a:xfrm>
          <a:off x="0" y="0"/>
          <a:ext cx="0" cy="0"/>
          <a:chOff x="0" y="0"/>
          <a:chExt cx="0" cy="0"/>
        </a:xfrm>
      </p:grpSpPr>
      <p:sp>
        <p:nvSpPr>
          <p:cNvPr id="64" name="Google Shape;64;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5" name="Google Shape;6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26"/>
          <p:cNvSpPr/>
          <p:nvPr/>
        </p:nvSpPr>
        <p:spPr>
          <a:xfrm>
            <a:off x="-21167" y="-3292"/>
            <a:ext cx="9178800" cy="967500"/>
          </a:xfrm>
          <a:prstGeom prst="rect">
            <a:avLst/>
          </a:prstGeom>
          <a:solidFill>
            <a:srgbClr val="0014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grpSp>
        <p:nvGrpSpPr>
          <p:cNvPr id="67" name="Google Shape;67;p26"/>
          <p:cNvGrpSpPr/>
          <p:nvPr/>
        </p:nvGrpSpPr>
        <p:grpSpPr>
          <a:xfrm>
            <a:off x="-21145" y="964078"/>
            <a:ext cx="9176117" cy="47487"/>
            <a:chOff x="685800" y="1794746"/>
            <a:chExt cx="7772418" cy="179400"/>
          </a:xfrm>
        </p:grpSpPr>
        <p:sp>
          <p:nvSpPr>
            <p:cNvPr id="68" name="Google Shape;68;p26"/>
            <p:cNvSpPr/>
            <p:nvPr/>
          </p:nvSpPr>
          <p:spPr>
            <a:xfrm>
              <a:off x="685800" y="1794746"/>
              <a:ext cx="1170900" cy="179400"/>
            </a:xfrm>
            <a:prstGeom prst="rect">
              <a:avLst/>
            </a:prstGeom>
            <a:solidFill>
              <a:srgbClr val="9500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sp>
          <p:nvSpPr>
            <p:cNvPr id="69" name="Google Shape;69;p26"/>
            <p:cNvSpPr/>
            <p:nvPr/>
          </p:nvSpPr>
          <p:spPr>
            <a:xfrm>
              <a:off x="1856619" y="1794746"/>
              <a:ext cx="2206500" cy="179400"/>
            </a:xfrm>
            <a:prstGeom prst="rect">
              <a:avLst/>
            </a:prstGeom>
            <a:solidFill>
              <a:srgbClr val="5700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sp>
          <p:nvSpPr>
            <p:cNvPr id="70" name="Google Shape;70;p26"/>
            <p:cNvSpPr/>
            <p:nvPr/>
          </p:nvSpPr>
          <p:spPr>
            <a:xfrm>
              <a:off x="4063218" y="1794746"/>
              <a:ext cx="4395000" cy="179400"/>
            </a:xfrm>
            <a:prstGeom prst="rect">
              <a:avLst/>
            </a:prstGeom>
            <a:solidFill>
              <a:srgbClr val="82AF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TITLE_AND_DESCRIPTION">
  <p:cSld name="SECTION_TITLE_AND_DESCRIPTION">
    <p:spTree>
      <p:nvGrpSpPr>
        <p:cNvPr id="71" name="Shape 71"/>
        <p:cNvGrpSpPr/>
        <p:nvPr/>
      </p:nvGrpSpPr>
      <p:grpSpPr>
        <a:xfrm>
          <a:off x="0" y="0"/>
          <a:ext cx="0" cy="0"/>
          <a:chOff x="0" y="0"/>
          <a:chExt cx="0" cy="0"/>
        </a:xfrm>
      </p:grpSpPr>
      <p:sp>
        <p:nvSpPr>
          <p:cNvPr id="72" name="Google Shape;72;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4" name="Google Shape;74;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5" name="Google Shape;75;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6" name="Google Shape;7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27"/>
          <p:cNvSpPr/>
          <p:nvPr/>
        </p:nvSpPr>
        <p:spPr>
          <a:xfrm>
            <a:off x="-21167" y="-3292"/>
            <a:ext cx="9178800" cy="967500"/>
          </a:xfrm>
          <a:prstGeom prst="rect">
            <a:avLst/>
          </a:prstGeom>
          <a:solidFill>
            <a:srgbClr val="0014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grpSp>
        <p:nvGrpSpPr>
          <p:cNvPr id="78" name="Google Shape;78;p27"/>
          <p:cNvGrpSpPr/>
          <p:nvPr/>
        </p:nvGrpSpPr>
        <p:grpSpPr>
          <a:xfrm>
            <a:off x="-21145" y="964078"/>
            <a:ext cx="9176117" cy="47487"/>
            <a:chOff x="685800" y="1794746"/>
            <a:chExt cx="7772418" cy="179400"/>
          </a:xfrm>
        </p:grpSpPr>
        <p:sp>
          <p:nvSpPr>
            <p:cNvPr id="79" name="Google Shape;79;p27"/>
            <p:cNvSpPr/>
            <p:nvPr/>
          </p:nvSpPr>
          <p:spPr>
            <a:xfrm>
              <a:off x="685800" y="1794746"/>
              <a:ext cx="1170900" cy="179400"/>
            </a:xfrm>
            <a:prstGeom prst="rect">
              <a:avLst/>
            </a:prstGeom>
            <a:solidFill>
              <a:srgbClr val="9500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sp>
          <p:nvSpPr>
            <p:cNvPr id="80" name="Google Shape;80;p27"/>
            <p:cNvSpPr/>
            <p:nvPr/>
          </p:nvSpPr>
          <p:spPr>
            <a:xfrm>
              <a:off x="1856619" y="1794746"/>
              <a:ext cx="2206500" cy="179400"/>
            </a:xfrm>
            <a:prstGeom prst="rect">
              <a:avLst/>
            </a:prstGeom>
            <a:solidFill>
              <a:srgbClr val="5700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sp>
          <p:nvSpPr>
            <p:cNvPr id="81" name="Google Shape;81;p27"/>
            <p:cNvSpPr/>
            <p:nvPr/>
          </p:nvSpPr>
          <p:spPr>
            <a:xfrm>
              <a:off x="4063218" y="1794746"/>
              <a:ext cx="4395000" cy="179400"/>
            </a:xfrm>
            <a:prstGeom prst="rect">
              <a:avLst/>
            </a:prstGeom>
            <a:solidFill>
              <a:srgbClr val="82AF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_ONLY">
  <p:cSld name="CAPTION_ONLY">
    <p:spTree>
      <p:nvGrpSpPr>
        <p:cNvPr id="82" name="Shape 82"/>
        <p:cNvGrpSpPr/>
        <p:nvPr/>
      </p:nvGrpSpPr>
      <p:grpSpPr>
        <a:xfrm>
          <a:off x="0" y="0"/>
          <a:ext cx="0" cy="0"/>
          <a:chOff x="0" y="0"/>
          <a:chExt cx="0" cy="0"/>
        </a:xfrm>
      </p:grpSpPr>
      <p:sp>
        <p:nvSpPr>
          <p:cNvPr id="83" name="Google Shape;83;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4" name="Google Shape;8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28"/>
          <p:cNvSpPr/>
          <p:nvPr/>
        </p:nvSpPr>
        <p:spPr>
          <a:xfrm>
            <a:off x="-21167" y="-3292"/>
            <a:ext cx="9178800" cy="967500"/>
          </a:xfrm>
          <a:prstGeom prst="rect">
            <a:avLst/>
          </a:prstGeom>
          <a:solidFill>
            <a:srgbClr val="0014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grpSp>
        <p:nvGrpSpPr>
          <p:cNvPr id="86" name="Google Shape;86;p28"/>
          <p:cNvGrpSpPr/>
          <p:nvPr/>
        </p:nvGrpSpPr>
        <p:grpSpPr>
          <a:xfrm>
            <a:off x="-21145" y="964078"/>
            <a:ext cx="9176117" cy="47487"/>
            <a:chOff x="685800" y="1794746"/>
            <a:chExt cx="7772418" cy="179400"/>
          </a:xfrm>
        </p:grpSpPr>
        <p:sp>
          <p:nvSpPr>
            <p:cNvPr id="87" name="Google Shape;87;p28"/>
            <p:cNvSpPr/>
            <p:nvPr/>
          </p:nvSpPr>
          <p:spPr>
            <a:xfrm>
              <a:off x="685800" y="1794746"/>
              <a:ext cx="1170900" cy="179400"/>
            </a:xfrm>
            <a:prstGeom prst="rect">
              <a:avLst/>
            </a:prstGeom>
            <a:solidFill>
              <a:srgbClr val="9500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bin"/>
                <a:ea typeface="Cabin"/>
                <a:cs typeface="Cabin"/>
                <a:sym typeface="Cabin"/>
              </a:endParaRPr>
            </a:p>
          </p:txBody>
        </p:sp>
        <p:sp>
          <p:nvSpPr>
            <p:cNvPr id="88" name="Google Shape;88;p28"/>
            <p:cNvSpPr/>
            <p:nvPr/>
          </p:nvSpPr>
          <p:spPr>
            <a:xfrm>
              <a:off x="1856619" y="1794746"/>
              <a:ext cx="2206500" cy="179400"/>
            </a:xfrm>
            <a:prstGeom prst="rect">
              <a:avLst/>
            </a:prstGeom>
            <a:solidFill>
              <a:srgbClr val="57000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sp>
          <p:nvSpPr>
            <p:cNvPr id="89" name="Google Shape;89;p28"/>
            <p:cNvSpPr/>
            <p:nvPr/>
          </p:nvSpPr>
          <p:spPr>
            <a:xfrm>
              <a:off x="4063218" y="1794746"/>
              <a:ext cx="4395000" cy="179400"/>
            </a:xfrm>
            <a:prstGeom prst="rect">
              <a:avLst/>
            </a:prstGeom>
            <a:solidFill>
              <a:srgbClr val="82AF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Cabin"/>
                <a:ea typeface="Cabin"/>
                <a:cs typeface="Cabin"/>
                <a:sym typeface="Cabin"/>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mailto:mcitonline@seas.upenn.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
          <p:cNvSpPr txBox="1"/>
          <p:nvPr>
            <p:ph idx="4294967295" type="ctrTitle"/>
          </p:nvPr>
        </p:nvSpPr>
        <p:spPr>
          <a:xfrm>
            <a:off x="311700" y="1884425"/>
            <a:ext cx="8520600" cy="70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rgbClr val="FFFFFF"/>
                </a:solidFill>
                <a:latin typeface="Arial"/>
                <a:ea typeface="Arial"/>
                <a:cs typeface="Arial"/>
                <a:sym typeface="Arial"/>
              </a:rPr>
              <a:t>Recitation Module 7</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0"/>
          <p:cNvSpPr txBox="1"/>
          <p:nvPr>
            <p:ph idx="1" type="body"/>
          </p:nvPr>
        </p:nvSpPr>
        <p:spPr>
          <a:xfrm>
            <a:off x="444675" y="1301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arenR"/>
            </a:pPr>
            <a:r>
              <a:rPr lang="en"/>
              <a:t>Toss a fair coin for 10 times. </a:t>
            </a:r>
            <a:endParaRPr/>
          </a:p>
          <a:p>
            <a:pPr indent="-317500" lvl="1" marL="914400" rtl="0" algn="l">
              <a:lnSpc>
                <a:spcPct val="115000"/>
              </a:lnSpc>
              <a:spcBef>
                <a:spcPts val="0"/>
              </a:spcBef>
              <a:spcAft>
                <a:spcPts val="0"/>
              </a:spcAft>
              <a:buSzPts val="1400"/>
              <a:buAutoNum type="alphaLcParenR"/>
            </a:pPr>
            <a:r>
              <a:rPr lang="en" sz="1400"/>
              <a:t>What is the probability of getting exactly 1 head?</a:t>
            </a:r>
            <a:endParaRPr sz="1400"/>
          </a:p>
          <a:p>
            <a:pPr indent="-317500" lvl="1" marL="914400" rtl="0" algn="l">
              <a:lnSpc>
                <a:spcPct val="115000"/>
              </a:lnSpc>
              <a:spcBef>
                <a:spcPts val="0"/>
              </a:spcBef>
              <a:spcAft>
                <a:spcPts val="0"/>
              </a:spcAft>
              <a:buSzPts val="1400"/>
              <a:buAutoNum type="alphaLcParenR"/>
            </a:pPr>
            <a:r>
              <a:rPr lang="en" sz="1400"/>
              <a:t>What is the probability of getting exactly 5 heads?</a:t>
            </a:r>
            <a:endParaRPr sz="1400"/>
          </a:p>
          <a:p>
            <a:pPr indent="-342900" lvl="0" marL="457200" rtl="0" algn="l">
              <a:spcBef>
                <a:spcPts val="0"/>
              </a:spcBef>
              <a:spcAft>
                <a:spcPts val="0"/>
              </a:spcAft>
              <a:buSzPts val="1800"/>
              <a:buAutoNum type="arabicParenR"/>
            </a:pPr>
            <a:r>
              <a:rPr lang="en"/>
              <a:t>Toss a fair coin </a:t>
            </a:r>
            <a:r>
              <a:rPr i="1" lang="en"/>
              <a:t>n</a:t>
            </a:r>
            <a:r>
              <a:rPr lang="en"/>
              <a:t> times. What is the probability of getting exactly </a:t>
            </a:r>
            <a:r>
              <a:rPr i="1" lang="en"/>
              <a:t>k</a:t>
            </a:r>
            <a:r>
              <a:rPr lang="en"/>
              <a:t> heads? </a:t>
            </a:r>
            <a:endParaRPr/>
          </a:p>
          <a:p>
            <a:pPr indent="0" lvl="0" marL="0" rtl="0" algn="l">
              <a:lnSpc>
                <a:spcPct val="115000"/>
              </a:lnSpc>
              <a:spcBef>
                <a:spcPts val="0"/>
              </a:spcBef>
              <a:spcAft>
                <a:spcPts val="0"/>
              </a:spcAft>
              <a:buNone/>
            </a:pPr>
            <a:br>
              <a:rPr lang="en" sz="1400"/>
            </a:br>
            <a:endParaRPr/>
          </a:p>
          <a:p>
            <a:pPr indent="0" lvl="0" marL="457200" rtl="0" algn="l">
              <a:lnSpc>
                <a:spcPct val="115000"/>
              </a:lnSpc>
              <a:spcBef>
                <a:spcPts val="0"/>
              </a:spcBef>
              <a:spcAft>
                <a:spcPts val="0"/>
              </a:spcAft>
              <a:buSzPts val="1800"/>
              <a:buNone/>
            </a:pPr>
            <a:r>
              <a:t/>
            </a:r>
            <a:endParaRPr/>
          </a:p>
          <a:p>
            <a:pPr indent="0" lvl="0" marL="4572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154" name="Google Shape;154;p10"/>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Question 2</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1"/>
          <p:cNvSpPr txBox="1"/>
          <p:nvPr>
            <p:ph idx="1" type="body"/>
          </p:nvPr>
        </p:nvSpPr>
        <p:spPr>
          <a:xfrm>
            <a:off x="0" y="1301275"/>
            <a:ext cx="9144000" cy="3722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arenR"/>
            </a:pPr>
            <a:r>
              <a:rPr lang="en" sz="1600" u="sng"/>
              <a:t>Sample Space Ω:</a:t>
            </a:r>
            <a:r>
              <a:rPr lang="en" sz="1600"/>
              <a:t> Let the sample space be an 10 letter string of H and T, encoding the value of each coin flip. It is uniform since each flip is uniformly random and independent of the others. Thus, Pr[E] = |E|/|Ω| in this space. Every time we toss a coin there are 2 possible outcomes. Hence, there are a total of |Ω| = 2</a:t>
            </a:r>
            <a:r>
              <a:rPr baseline="30000" lang="en" sz="1600"/>
              <a:t>10 </a:t>
            </a:r>
            <a:r>
              <a:rPr lang="en" sz="1600"/>
              <a:t> = 1024 possible outcomes. </a:t>
            </a:r>
            <a:br>
              <a:rPr lang="en" sz="1600"/>
            </a:br>
            <a:r>
              <a:rPr lang="en" sz="1600"/>
              <a:t>	a. </a:t>
            </a:r>
            <a:r>
              <a:rPr lang="en" sz="1600" u="sng"/>
              <a:t>Event  E</a:t>
            </a:r>
            <a:r>
              <a:rPr baseline="-25000" lang="en" sz="1600"/>
              <a:t>1</a:t>
            </a:r>
            <a:r>
              <a:rPr lang="en" sz="1600" u="sng"/>
              <a:t> = “get exactly 1 head”:</a:t>
            </a:r>
            <a:r>
              <a:rPr lang="en" sz="1600"/>
              <a:t> We have that 1 toss should yield heads, and the </a:t>
            </a:r>
            <a:br>
              <a:rPr lang="en" sz="1600"/>
            </a:br>
            <a:r>
              <a:rPr lang="en" sz="1600"/>
              <a:t>	    other 9 should yield tails. </a:t>
            </a:r>
            <a:br>
              <a:rPr lang="en" sz="1600"/>
            </a:br>
            <a:r>
              <a:rPr lang="en" sz="1600"/>
              <a:t>	    Hence, |E</a:t>
            </a:r>
            <a:r>
              <a:rPr baseline="-25000" lang="en" sz="1600"/>
              <a:t>1</a:t>
            </a:r>
            <a:r>
              <a:rPr lang="en" sz="1600"/>
              <a:t>| = (10 choose 1) = 10</a:t>
            </a:r>
            <a:br>
              <a:rPr lang="en" sz="1600"/>
            </a:br>
            <a:r>
              <a:rPr lang="en" sz="1600"/>
              <a:t>	    Thus, Pr[E</a:t>
            </a:r>
            <a:r>
              <a:rPr baseline="-25000" lang="en" sz="1600"/>
              <a:t>1</a:t>
            </a:r>
            <a:r>
              <a:rPr lang="en" sz="1600"/>
              <a:t>] = |E</a:t>
            </a:r>
            <a:r>
              <a:rPr baseline="-25000" lang="en" sz="1600"/>
              <a:t>1</a:t>
            </a:r>
            <a:r>
              <a:rPr lang="en" sz="1600"/>
              <a:t>| / |Ω| = 10 / 1024 = </a:t>
            </a:r>
            <a:r>
              <a:rPr b="1" lang="en" sz="1600"/>
              <a:t>5 / 512</a:t>
            </a:r>
            <a:endParaRPr b="1" sz="1600"/>
          </a:p>
          <a:p>
            <a:pPr indent="0" lvl="0" marL="457200" rtl="0" algn="l">
              <a:lnSpc>
                <a:spcPct val="115000"/>
              </a:lnSpc>
              <a:spcBef>
                <a:spcPts val="1600"/>
              </a:spcBef>
              <a:spcAft>
                <a:spcPts val="0"/>
              </a:spcAft>
              <a:buSzPts val="1800"/>
              <a:buNone/>
            </a:pPr>
            <a:r>
              <a:rPr lang="en" sz="1600"/>
              <a:t>	b. </a:t>
            </a:r>
            <a:r>
              <a:rPr lang="en" sz="1600" u="sng"/>
              <a:t>Event  E</a:t>
            </a:r>
            <a:r>
              <a:rPr baseline="-25000" lang="en" sz="1600"/>
              <a:t>2</a:t>
            </a:r>
            <a:r>
              <a:rPr lang="en" sz="1600" u="sng"/>
              <a:t> = “get exactly 5 heads”:</a:t>
            </a:r>
            <a:r>
              <a:rPr lang="en" sz="1600"/>
              <a:t> We have that 5 tosses should yield heads, and    </a:t>
            </a:r>
            <a:br>
              <a:rPr lang="en" sz="1600"/>
            </a:br>
            <a:r>
              <a:rPr lang="en" sz="1600"/>
              <a:t>            the other 5 should yield tails. </a:t>
            </a:r>
            <a:br>
              <a:rPr lang="en" sz="1600"/>
            </a:br>
            <a:r>
              <a:rPr lang="en" sz="1600"/>
              <a:t>	    Hence, |E</a:t>
            </a:r>
            <a:r>
              <a:rPr baseline="-25000" lang="en" sz="1600"/>
              <a:t>2</a:t>
            </a:r>
            <a:r>
              <a:rPr lang="en" sz="1600"/>
              <a:t>| = (10 choose 5) </a:t>
            </a:r>
            <a:r>
              <a:rPr baseline="30000" lang="en" sz="1600"/>
              <a:t> </a:t>
            </a:r>
            <a:r>
              <a:rPr lang="en" sz="1600"/>
              <a:t>= (10 choose 5) = 252</a:t>
            </a:r>
            <a:br>
              <a:rPr lang="en" sz="1600"/>
            </a:br>
            <a:r>
              <a:rPr lang="en" sz="1600"/>
              <a:t>	    Thus, Pr[E</a:t>
            </a:r>
            <a:r>
              <a:rPr baseline="-25000" lang="en" sz="1600"/>
              <a:t>2</a:t>
            </a:r>
            <a:r>
              <a:rPr lang="en" sz="1600"/>
              <a:t>] = |E</a:t>
            </a:r>
            <a:r>
              <a:rPr baseline="-25000" lang="en" sz="1600"/>
              <a:t>2</a:t>
            </a:r>
            <a:r>
              <a:rPr lang="en" sz="1600"/>
              <a:t>| / |Ω| = 252 / 1024 = </a:t>
            </a:r>
            <a:r>
              <a:rPr b="1" lang="en" sz="1600"/>
              <a:t>63 / 256</a:t>
            </a:r>
            <a:endParaRPr b="1" sz="1600"/>
          </a:p>
          <a:p>
            <a:pPr indent="0" lvl="0" marL="457200" rtl="0" algn="l">
              <a:lnSpc>
                <a:spcPct val="115000"/>
              </a:lnSpc>
              <a:spcBef>
                <a:spcPts val="1600"/>
              </a:spcBef>
              <a:spcAft>
                <a:spcPts val="0"/>
              </a:spcAft>
              <a:buSzPts val="1800"/>
              <a:buNone/>
            </a:pPr>
            <a:r>
              <a:t/>
            </a:r>
            <a:endParaRPr sz="1600"/>
          </a:p>
          <a:p>
            <a:pPr indent="0" lvl="0" marL="914400" marR="0" rtl="0" algn="l">
              <a:lnSpc>
                <a:spcPct val="115000"/>
              </a:lnSpc>
              <a:spcBef>
                <a:spcPts val="1600"/>
              </a:spcBef>
              <a:spcAft>
                <a:spcPts val="0"/>
              </a:spcAft>
              <a:buSzPts val="1800"/>
              <a:buNone/>
            </a:pPr>
            <a:r>
              <a:t/>
            </a:r>
            <a:endParaRPr/>
          </a:p>
          <a:p>
            <a:pPr indent="0" lvl="0" marL="457200" marR="0" rtl="0" algn="l">
              <a:lnSpc>
                <a:spcPct val="115000"/>
              </a:lnSpc>
              <a:spcBef>
                <a:spcPts val="1600"/>
              </a:spcBef>
              <a:spcAft>
                <a:spcPts val="0"/>
              </a:spcAft>
              <a:buSzPts val="1800"/>
              <a:buNone/>
            </a:pPr>
            <a:r>
              <a:rPr lang="en"/>
              <a:t>  </a:t>
            </a:r>
            <a:endParaRPr/>
          </a:p>
          <a:p>
            <a:pPr indent="0" lvl="0" marL="457200" marR="0" rtl="0" algn="l">
              <a:lnSpc>
                <a:spcPct val="115000"/>
              </a:lnSpc>
              <a:spcBef>
                <a:spcPts val="1600"/>
              </a:spcBef>
              <a:spcAft>
                <a:spcPts val="1600"/>
              </a:spcAft>
              <a:buSzPts val="1800"/>
              <a:buNone/>
            </a:pPr>
            <a:r>
              <a:t/>
            </a:r>
            <a:endParaRPr/>
          </a:p>
        </p:txBody>
      </p:sp>
      <p:sp>
        <p:nvSpPr>
          <p:cNvPr id="160" name="Google Shape;160;p11"/>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Answer to Question 2</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3"/>
          <p:cNvSpPr txBox="1"/>
          <p:nvPr>
            <p:ph idx="1" type="body"/>
          </p:nvPr>
        </p:nvSpPr>
        <p:spPr>
          <a:xfrm>
            <a:off x="0" y="1301275"/>
            <a:ext cx="9144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2) 	</a:t>
            </a:r>
            <a:r>
              <a:rPr lang="en" sz="1600" u="sng"/>
              <a:t>Sample Space Ω:</a:t>
            </a:r>
            <a:r>
              <a:rPr lang="en" sz="1600"/>
              <a:t> Every time we toss a coin there are 2 possible outcomes. Hence, there  </a:t>
            </a:r>
            <a:br>
              <a:rPr lang="en" sz="1600"/>
            </a:br>
            <a:r>
              <a:rPr lang="en" sz="1600"/>
              <a:t>        are a total of |Ω| = 2</a:t>
            </a:r>
            <a:r>
              <a:rPr baseline="30000" lang="en" sz="1600"/>
              <a:t>n </a:t>
            </a:r>
            <a:r>
              <a:rPr lang="en" sz="1600"/>
              <a:t> possible outcomes when we toss a coin </a:t>
            </a:r>
            <a:r>
              <a:rPr i="1" lang="en" sz="1600"/>
              <a:t>n times.</a:t>
            </a:r>
            <a:endParaRPr i="1" sz="1600"/>
          </a:p>
          <a:p>
            <a:pPr indent="0" lvl="0" marL="0" rtl="0" algn="l">
              <a:lnSpc>
                <a:spcPct val="115000"/>
              </a:lnSpc>
              <a:spcBef>
                <a:spcPts val="1600"/>
              </a:spcBef>
              <a:spcAft>
                <a:spcPts val="0"/>
              </a:spcAft>
              <a:buSzPts val="1800"/>
              <a:buNone/>
            </a:pPr>
            <a:r>
              <a:rPr i="1" lang="en" sz="1600"/>
              <a:t>      </a:t>
            </a:r>
            <a:r>
              <a:rPr lang="en" sz="1600"/>
              <a:t>  </a:t>
            </a:r>
            <a:r>
              <a:rPr lang="en" sz="1600" u="sng"/>
              <a:t>Event  E = “get exactly </a:t>
            </a:r>
            <a:r>
              <a:rPr i="1" lang="en" sz="1600" u="sng"/>
              <a:t>k</a:t>
            </a:r>
            <a:r>
              <a:rPr lang="en" sz="1600" u="sng"/>
              <a:t> heads”:</a:t>
            </a:r>
            <a:r>
              <a:rPr lang="en" sz="1600"/>
              <a:t> We have that </a:t>
            </a:r>
            <a:r>
              <a:rPr i="1" lang="en" sz="1600"/>
              <a:t>k </a:t>
            </a:r>
            <a:r>
              <a:rPr lang="en" sz="1600"/>
              <a:t>of the tosses will have to yield heads </a:t>
            </a:r>
            <a:br>
              <a:rPr lang="en" sz="1600"/>
            </a:br>
            <a:r>
              <a:rPr lang="en" sz="1600"/>
              <a:t>        (and the rest </a:t>
            </a:r>
            <a:r>
              <a:rPr i="1" lang="en" sz="1600"/>
              <a:t>n - k</a:t>
            </a:r>
            <a:r>
              <a:rPr lang="en" sz="1600"/>
              <a:t> will have to yield tails.)</a:t>
            </a:r>
            <a:endParaRPr sz="1600"/>
          </a:p>
          <a:p>
            <a:pPr indent="0" lvl="0" marL="0" rtl="0" algn="l">
              <a:lnSpc>
                <a:spcPct val="115000"/>
              </a:lnSpc>
              <a:spcBef>
                <a:spcPts val="1600"/>
              </a:spcBef>
              <a:spcAft>
                <a:spcPts val="0"/>
              </a:spcAft>
              <a:buSzPts val="1800"/>
              <a:buNone/>
            </a:pPr>
            <a:r>
              <a:rPr lang="en" sz="1600"/>
              <a:t>	Hence |E| = (</a:t>
            </a:r>
            <a:r>
              <a:rPr i="1" lang="en" sz="1600"/>
              <a:t>n</a:t>
            </a:r>
            <a:r>
              <a:rPr lang="en" sz="1600"/>
              <a:t> choose </a:t>
            </a:r>
            <a:r>
              <a:rPr i="1" lang="en" sz="1600"/>
              <a:t>k</a:t>
            </a:r>
            <a:r>
              <a:rPr lang="en" sz="1600"/>
              <a:t>)  </a:t>
            </a:r>
            <a:endParaRPr sz="1600"/>
          </a:p>
          <a:p>
            <a:pPr indent="0" lvl="0" marL="0" rtl="0" algn="l">
              <a:lnSpc>
                <a:spcPct val="115000"/>
              </a:lnSpc>
              <a:spcBef>
                <a:spcPts val="1600"/>
              </a:spcBef>
              <a:spcAft>
                <a:spcPts val="0"/>
              </a:spcAft>
              <a:buSzPts val="1800"/>
              <a:buNone/>
            </a:pPr>
            <a:r>
              <a:rPr lang="en" sz="1600"/>
              <a:t>	Thus Pr[E] = |E| / |Ω| = </a:t>
            </a:r>
            <a:r>
              <a:rPr b="1" lang="en" sz="1600"/>
              <a:t>(</a:t>
            </a:r>
            <a:r>
              <a:rPr b="1" i="1" lang="en" sz="1600"/>
              <a:t>n </a:t>
            </a:r>
            <a:r>
              <a:rPr b="1" lang="en" sz="1600"/>
              <a:t>choose </a:t>
            </a:r>
            <a:r>
              <a:rPr b="1" i="1" lang="en" sz="1600"/>
              <a:t>k</a:t>
            </a:r>
            <a:r>
              <a:rPr b="1" lang="en" sz="1600"/>
              <a:t>)  /  2</a:t>
            </a:r>
            <a:r>
              <a:rPr b="1" baseline="30000" lang="en" sz="1600"/>
              <a:t>n</a:t>
            </a:r>
            <a:br>
              <a:rPr b="1" baseline="30000" lang="en" sz="1600"/>
            </a:br>
            <a:endParaRPr sz="1600"/>
          </a:p>
          <a:p>
            <a:pPr indent="-457200" lvl="0" marL="457200" rtl="0" algn="l">
              <a:lnSpc>
                <a:spcPct val="115000"/>
              </a:lnSpc>
              <a:spcBef>
                <a:spcPts val="1600"/>
              </a:spcBef>
              <a:spcAft>
                <a:spcPts val="1600"/>
              </a:spcAft>
              <a:buSzPts val="1800"/>
              <a:buNone/>
            </a:pPr>
            <a:r>
              <a:rPr i="1" lang="en" sz="1600"/>
              <a:t>Note: This is a classic example of a Binomial Distribution, where the probability of success = 1/2. Look it up if you’re interested!</a:t>
            </a:r>
            <a:endParaRPr b="1" baseline="30000" i="1" sz="1600"/>
          </a:p>
        </p:txBody>
      </p:sp>
      <p:sp>
        <p:nvSpPr>
          <p:cNvPr id="166" name="Google Shape;166;p13"/>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Answer to Question 2 (continued) </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4"/>
          <p:cNvSpPr txBox="1"/>
          <p:nvPr>
            <p:ph idx="1" type="body"/>
          </p:nvPr>
        </p:nvSpPr>
        <p:spPr>
          <a:xfrm>
            <a:off x="444675" y="13012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Consider a </a:t>
            </a:r>
            <a:r>
              <a:rPr b="1" lang="en"/>
              <a:t>uniform probability space </a:t>
            </a:r>
            <a:r>
              <a:rPr lang="en"/>
              <a:t>where the outcomes consist of all n-bit binary strings of length </a:t>
            </a:r>
            <a:r>
              <a:rPr i="1" lang="en"/>
              <a:t>n</a:t>
            </a:r>
            <a:r>
              <a:rPr lang="en"/>
              <a:t> where </a:t>
            </a:r>
            <a:r>
              <a:rPr i="1" lang="en"/>
              <a:t>n &gt; r.</a:t>
            </a:r>
            <a:endParaRPr i="1"/>
          </a:p>
          <a:p>
            <a:pPr indent="-342900" lvl="0" marL="457200" rtl="0" algn="l">
              <a:lnSpc>
                <a:spcPct val="115000"/>
              </a:lnSpc>
              <a:spcBef>
                <a:spcPts val="1600"/>
              </a:spcBef>
              <a:spcAft>
                <a:spcPts val="0"/>
              </a:spcAft>
              <a:buSzPts val="1800"/>
              <a:buAutoNum type="arabicPeriod"/>
            </a:pPr>
            <a:r>
              <a:rPr lang="en"/>
              <a:t>What is the probability that there are exactly </a:t>
            </a:r>
            <a:r>
              <a:rPr i="1" lang="en"/>
              <a:t>r</a:t>
            </a:r>
            <a:r>
              <a:rPr lang="en"/>
              <a:t> 1s ?</a:t>
            </a:r>
            <a:endParaRPr/>
          </a:p>
          <a:p>
            <a:pPr indent="-342900" lvl="0" marL="457200" rtl="0" algn="l">
              <a:lnSpc>
                <a:spcPct val="115000"/>
              </a:lnSpc>
              <a:spcBef>
                <a:spcPts val="0"/>
              </a:spcBef>
              <a:spcAft>
                <a:spcPts val="0"/>
              </a:spcAft>
              <a:buSzPts val="1800"/>
              <a:buAutoNum type="arabicPeriod"/>
            </a:pPr>
            <a:r>
              <a:rPr lang="en"/>
              <a:t>What is the probability that the string ends in (r - 4) 1’s followed by 4 0’s</a:t>
            </a:r>
            <a:r>
              <a:rPr baseline="30000" lang="en"/>
              <a:t> </a:t>
            </a:r>
            <a:r>
              <a:rPr lang="en"/>
              <a:t>? (assume r &gt;= 4)</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lnSpc>
                <a:spcPct val="115000"/>
              </a:lnSpc>
              <a:spcBef>
                <a:spcPts val="1600"/>
              </a:spcBef>
              <a:spcAft>
                <a:spcPts val="1600"/>
              </a:spcAft>
              <a:buSzPts val="1800"/>
              <a:buNone/>
            </a:pPr>
            <a:r>
              <a:t/>
            </a:r>
            <a:endParaRPr/>
          </a:p>
        </p:txBody>
      </p:sp>
      <p:sp>
        <p:nvSpPr>
          <p:cNvPr id="172" name="Google Shape;172;p14"/>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Question 3</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5"/>
          <p:cNvSpPr txBox="1"/>
          <p:nvPr>
            <p:ph idx="1" type="body"/>
          </p:nvPr>
        </p:nvSpPr>
        <p:spPr>
          <a:xfrm>
            <a:off x="444675" y="1301275"/>
            <a:ext cx="85206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AutoNum type="arabicPeriod"/>
            </a:pPr>
            <a:r>
              <a:rPr lang="en" sz="1400"/>
              <a:t>Since the problem is concerned with a </a:t>
            </a:r>
            <a:r>
              <a:rPr i="1" lang="en" sz="1400"/>
              <a:t>uniform probability space</a:t>
            </a:r>
            <a:r>
              <a:rPr lang="en" sz="1400"/>
              <a:t>, it means that every outcome is equally possible, i.e. if Ω is the sample space, then each outcome has probability 1/ |Ω|. </a:t>
            </a:r>
            <a:br>
              <a:rPr lang="en" sz="1400"/>
            </a:br>
            <a:br>
              <a:rPr lang="en" sz="1400"/>
            </a:br>
            <a:r>
              <a:rPr lang="en" sz="1400"/>
              <a:t>More specifically, in the context of this problem, we have that the sample space is all possible binary strings of length </a:t>
            </a:r>
            <a:r>
              <a:rPr i="1" lang="en" sz="1400"/>
              <a:t>n. </a:t>
            </a:r>
            <a:r>
              <a:rPr lang="en" sz="1400"/>
              <a:t>There are 2</a:t>
            </a:r>
            <a:r>
              <a:rPr baseline="30000" lang="en" sz="1400"/>
              <a:t>n</a:t>
            </a:r>
            <a:r>
              <a:rPr baseline="30000" lang="en" sz="1600"/>
              <a:t> </a:t>
            </a:r>
            <a:r>
              <a:rPr lang="en" sz="1400"/>
              <a:t>such strings, thus the probability of each string is 1/ 2</a:t>
            </a:r>
            <a:r>
              <a:rPr baseline="30000" lang="en" sz="1400"/>
              <a:t>n </a:t>
            </a:r>
            <a:r>
              <a:rPr lang="en" sz="1400"/>
              <a:t>.</a:t>
            </a:r>
            <a:endParaRPr sz="1400"/>
          </a:p>
          <a:p>
            <a:pPr indent="0" lvl="0" marL="0" marR="0" rtl="0" algn="l">
              <a:lnSpc>
                <a:spcPct val="115000"/>
              </a:lnSpc>
              <a:spcBef>
                <a:spcPts val="1600"/>
              </a:spcBef>
              <a:spcAft>
                <a:spcPts val="0"/>
              </a:spcAft>
              <a:buSzPts val="1800"/>
              <a:buNone/>
            </a:pPr>
            <a:r>
              <a:rPr lang="en" sz="1400"/>
              <a:t>Let event E</a:t>
            </a:r>
            <a:r>
              <a:rPr baseline="-25000" lang="en" sz="1400"/>
              <a:t>1</a:t>
            </a:r>
            <a:r>
              <a:rPr lang="en" sz="1400"/>
              <a:t> = “there are exactly</a:t>
            </a:r>
            <a:r>
              <a:rPr i="1" lang="en" sz="1400"/>
              <a:t> r</a:t>
            </a:r>
            <a:r>
              <a:rPr lang="en" sz="1400"/>
              <a:t> 1s”. This means that </a:t>
            </a:r>
            <a:r>
              <a:rPr i="1" lang="en" sz="1400"/>
              <a:t>r </a:t>
            </a:r>
            <a:r>
              <a:rPr lang="en" sz="1400"/>
              <a:t>out of the </a:t>
            </a:r>
            <a:r>
              <a:rPr i="1" lang="en" sz="1400"/>
              <a:t>n</a:t>
            </a:r>
            <a:r>
              <a:rPr lang="en" sz="1400"/>
              <a:t> bits are equal to 1. Hence, </a:t>
            </a:r>
            <a:br>
              <a:rPr lang="en" sz="1400"/>
            </a:br>
            <a:r>
              <a:rPr lang="en" sz="1400"/>
              <a:t>|E</a:t>
            </a:r>
            <a:r>
              <a:rPr baseline="-25000" lang="en" sz="1400"/>
              <a:t>1</a:t>
            </a:r>
            <a:r>
              <a:rPr lang="en" sz="1400"/>
              <a:t>| = (</a:t>
            </a:r>
            <a:r>
              <a:rPr i="1" lang="en" sz="1400"/>
              <a:t>n </a:t>
            </a:r>
            <a:r>
              <a:rPr lang="en" sz="1400"/>
              <a:t>choose </a:t>
            </a:r>
            <a:r>
              <a:rPr i="1" lang="en" sz="1400"/>
              <a:t>r</a:t>
            </a:r>
            <a:r>
              <a:rPr lang="en" sz="1400"/>
              <a:t>). That is, you choose </a:t>
            </a:r>
            <a:r>
              <a:rPr i="1" lang="en" sz="1400"/>
              <a:t>r</a:t>
            </a:r>
            <a:r>
              <a:rPr lang="en" sz="1400"/>
              <a:t> of the digits to be 1. </a:t>
            </a:r>
            <a:br>
              <a:rPr lang="en" sz="1400"/>
            </a:br>
            <a:br>
              <a:rPr lang="en" sz="1400"/>
            </a:br>
            <a:r>
              <a:rPr lang="en" sz="1400"/>
              <a:t>It follows that Pr[E</a:t>
            </a:r>
            <a:r>
              <a:rPr baseline="-25000" lang="en" sz="1400"/>
              <a:t>1</a:t>
            </a:r>
            <a:r>
              <a:rPr lang="en" sz="1400"/>
              <a:t>] =  |E</a:t>
            </a:r>
            <a:r>
              <a:rPr baseline="-25000" lang="en" sz="1400"/>
              <a:t>1</a:t>
            </a:r>
            <a:r>
              <a:rPr lang="en" sz="1400"/>
              <a:t>| / |Ω| = </a:t>
            </a:r>
            <a:r>
              <a:rPr b="1" lang="en" sz="1400"/>
              <a:t> (</a:t>
            </a:r>
            <a:r>
              <a:rPr b="1" i="1" lang="en" sz="1400"/>
              <a:t>n </a:t>
            </a:r>
            <a:r>
              <a:rPr b="1" lang="en" sz="1400"/>
              <a:t>choose </a:t>
            </a:r>
            <a:r>
              <a:rPr b="1" i="1" lang="en" sz="1400"/>
              <a:t>r</a:t>
            </a:r>
            <a:r>
              <a:rPr b="1" lang="en" sz="1400"/>
              <a:t>) / 2</a:t>
            </a:r>
            <a:r>
              <a:rPr b="1" baseline="30000" lang="en" sz="1400"/>
              <a:t>n</a:t>
            </a:r>
            <a:endParaRPr sz="1400"/>
          </a:p>
          <a:p>
            <a:pPr indent="-457200" lvl="0" marL="457200" rtl="0" algn="l">
              <a:lnSpc>
                <a:spcPct val="115000"/>
              </a:lnSpc>
              <a:spcBef>
                <a:spcPts val="1600"/>
              </a:spcBef>
              <a:spcAft>
                <a:spcPts val="1600"/>
              </a:spcAft>
              <a:buSzPts val="1800"/>
              <a:buNone/>
            </a:pPr>
            <a:r>
              <a:rPr i="1" lang="en" sz="1600"/>
              <a:t>Formula seem familiar? This is once again a classic example of a Binomial Distribution, where the probability of success = 1/2. </a:t>
            </a:r>
            <a:endParaRPr sz="1400"/>
          </a:p>
        </p:txBody>
      </p:sp>
      <p:sp>
        <p:nvSpPr>
          <p:cNvPr id="178" name="Google Shape;178;p15"/>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Answer to Question 3</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6"/>
          <p:cNvSpPr txBox="1"/>
          <p:nvPr>
            <p:ph idx="1" type="body"/>
          </p:nvPr>
        </p:nvSpPr>
        <p:spPr>
          <a:xfrm>
            <a:off x="385000" y="11938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400"/>
              <a:t>2.</a:t>
            </a:r>
            <a:r>
              <a:rPr lang="en" sz="1200"/>
              <a:t> 	</a:t>
            </a:r>
            <a:r>
              <a:rPr lang="en" sz="1400"/>
              <a:t>Let event E</a:t>
            </a:r>
            <a:r>
              <a:rPr baseline="-25000" lang="en" sz="1400"/>
              <a:t>2</a:t>
            </a:r>
            <a:r>
              <a:rPr lang="en" sz="1400"/>
              <a:t> = “the string ends in (r-4) 1’s followed by 4 0’s”. This means that the first </a:t>
            </a:r>
            <a:r>
              <a:rPr i="1" lang="en" sz="1400"/>
              <a:t>n - r </a:t>
            </a:r>
            <a:r>
              <a:rPr lang="en" sz="1400"/>
              <a:t>bits can </a:t>
            </a:r>
            <a:endParaRPr sz="1400"/>
          </a:p>
          <a:p>
            <a:pPr indent="457200" lvl="0" marL="0" marR="0" rtl="0" algn="l">
              <a:lnSpc>
                <a:spcPct val="115000"/>
              </a:lnSpc>
              <a:spcBef>
                <a:spcPts val="0"/>
              </a:spcBef>
              <a:spcAft>
                <a:spcPts val="0"/>
              </a:spcAft>
              <a:buSzPts val="1800"/>
              <a:buNone/>
            </a:pPr>
            <a:r>
              <a:rPr lang="en" sz="1400"/>
              <a:t>take any of the two values 0 or 1 and the last r bits are specified. </a:t>
            </a:r>
            <a:endParaRPr sz="1400"/>
          </a:p>
          <a:p>
            <a:pPr indent="457200" lvl="0" marL="0" marR="0" rtl="0" algn="l">
              <a:lnSpc>
                <a:spcPct val="115000"/>
              </a:lnSpc>
              <a:spcBef>
                <a:spcPts val="1600"/>
              </a:spcBef>
              <a:spcAft>
                <a:spcPts val="0"/>
              </a:spcAft>
              <a:buSzPts val="1800"/>
              <a:buNone/>
            </a:pPr>
            <a:r>
              <a:rPr lang="en" sz="1400"/>
              <a:t>Hence,  |E</a:t>
            </a:r>
            <a:r>
              <a:rPr baseline="-25000" lang="en" sz="1400"/>
              <a:t>2</a:t>
            </a:r>
            <a:r>
              <a:rPr lang="en" sz="1400"/>
              <a:t>| = 2</a:t>
            </a:r>
            <a:r>
              <a:rPr baseline="30000" lang="en" sz="1400"/>
              <a:t>n-r</a:t>
            </a:r>
            <a:endParaRPr sz="1400"/>
          </a:p>
          <a:p>
            <a:pPr indent="457200" lvl="0" marL="0" marR="0" rtl="0" algn="l">
              <a:lnSpc>
                <a:spcPct val="115000"/>
              </a:lnSpc>
              <a:spcBef>
                <a:spcPts val="1600"/>
              </a:spcBef>
              <a:spcAft>
                <a:spcPts val="0"/>
              </a:spcAft>
              <a:buSzPts val="1800"/>
              <a:buNone/>
            </a:pPr>
            <a:r>
              <a:rPr lang="en" sz="1400"/>
              <a:t>Thus Pr[E</a:t>
            </a:r>
            <a:r>
              <a:rPr baseline="-25000" lang="en" sz="1400"/>
              <a:t>2</a:t>
            </a:r>
            <a:r>
              <a:rPr lang="en" sz="1400"/>
              <a:t>] =  |E</a:t>
            </a:r>
            <a:r>
              <a:rPr baseline="-25000" lang="en" sz="1400"/>
              <a:t>2</a:t>
            </a:r>
            <a:r>
              <a:rPr lang="en" sz="1400"/>
              <a:t>|  / |Ω| = 2</a:t>
            </a:r>
            <a:r>
              <a:rPr baseline="30000" lang="en" sz="1400"/>
              <a:t>n-r</a:t>
            </a:r>
            <a:r>
              <a:rPr lang="en" sz="1400"/>
              <a:t> / 2</a:t>
            </a:r>
            <a:r>
              <a:rPr baseline="30000" lang="en" sz="1400"/>
              <a:t>n  </a:t>
            </a:r>
            <a:r>
              <a:rPr lang="en" sz="1400"/>
              <a:t>= 2</a:t>
            </a:r>
            <a:r>
              <a:rPr baseline="30000" lang="en" sz="1400"/>
              <a:t>n-r-n </a:t>
            </a:r>
            <a:r>
              <a:rPr lang="en" sz="1400"/>
              <a:t>= 2</a:t>
            </a:r>
            <a:r>
              <a:rPr baseline="30000" lang="en" sz="1400"/>
              <a:t>-r</a:t>
            </a:r>
            <a:r>
              <a:rPr lang="en" sz="1400"/>
              <a:t> = </a:t>
            </a:r>
            <a:r>
              <a:rPr b="1" lang="en" sz="1400"/>
              <a:t>1 / 2</a:t>
            </a:r>
            <a:r>
              <a:rPr b="1" baseline="30000" lang="en" sz="1400"/>
              <a:t>r</a:t>
            </a:r>
            <a:endParaRPr b="1" baseline="30000" sz="1400"/>
          </a:p>
          <a:p>
            <a:pPr indent="457200" lvl="0" marL="0" marR="0" rtl="0" algn="l">
              <a:lnSpc>
                <a:spcPct val="115000"/>
              </a:lnSpc>
              <a:spcBef>
                <a:spcPts val="1600"/>
              </a:spcBef>
              <a:spcAft>
                <a:spcPts val="0"/>
              </a:spcAft>
              <a:buSzPts val="1800"/>
              <a:buNone/>
            </a:pPr>
            <a:r>
              <a:t/>
            </a:r>
            <a:endParaRPr baseline="30000" sz="1400"/>
          </a:p>
          <a:p>
            <a:pPr indent="457200" lvl="0" marL="0" marR="0" rtl="0" algn="l">
              <a:lnSpc>
                <a:spcPct val="115000"/>
              </a:lnSpc>
              <a:spcBef>
                <a:spcPts val="1600"/>
              </a:spcBef>
              <a:spcAft>
                <a:spcPts val="0"/>
              </a:spcAft>
              <a:buSzPts val="1800"/>
              <a:buNone/>
            </a:pPr>
            <a:r>
              <a:t/>
            </a:r>
            <a:endParaRPr baseline="30000" sz="1400"/>
          </a:p>
          <a:p>
            <a:pPr indent="457200" lvl="0" marL="0" marR="0" rtl="0" algn="l">
              <a:lnSpc>
                <a:spcPct val="115000"/>
              </a:lnSpc>
              <a:spcBef>
                <a:spcPts val="1600"/>
              </a:spcBef>
              <a:spcAft>
                <a:spcPts val="0"/>
              </a:spcAft>
              <a:buSzPts val="1800"/>
              <a:buNone/>
            </a:pPr>
            <a:r>
              <a:t/>
            </a:r>
            <a:endParaRPr sz="1400"/>
          </a:p>
          <a:p>
            <a:pPr indent="0" lvl="0" marL="457200" marR="0" rtl="0" algn="l">
              <a:lnSpc>
                <a:spcPct val="115000"/>
              </a:lnSpc>
              <a:spcBef>
                <a:spcPts val="1600"/>
              </a:spcBef>
              <a:spcAft>
                <a:spcPts val="1600"/>
              </a:spcAft>
              <a:buSzPts val="1800"/>
              <a:buNone/>
            </a:pPr>
            <a:r>
              <a:t/>
            </a:r>
            <a:endParaRPr sz="1200"/>
          </a:p>
        </p:txBody>
      </p:sp>
      <p:sp>
        <p:nvSpPr>
          <p:cNvPr id="184" name="Google Shape;184;p16"/>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Answer to Question 3 (continued)</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8945aa7e40_0_1"/>
          <p:cNvSpPr txBox="1"/>
          <p:nvPr>
            <p:ph idx="1" type="body"/>
          </p:nvPr>
        </p:nvSpPr>
        <p:spPr>
          <a:xfrm>
            <a:off x="444675" y="13012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 biased coin has a probability ¾ of showing heads. We flip this coin three times.</a:t>
            </a:r>
            <a:endParaRPr i="1"/>
          </a:p>
          <a:p>
            <a:pPr indent="-342900" lvl="0" marL="457200" rtl="0" algn="l">
              <a:lnSpc>
                <a:spcPct val="115000"/>
              </a:lnSpc>
              <a:spcBef>
                <a:spcPts val="1600"/>
              </a:spcBef>
              <a:spcAft>
                <a:spcPts val="0"/>
              </a:spcAft>
              <a:buSzPts val="1800"/>
              <a:buAutoNum type="arabicPeriod"/>
            </a:pPr>
            <a:r>
              <a:rPr lang="en"/>
              <a:t>What is the probability that we get tails at least once?</a:t>
            </a:r>
            <a:endParaRPr/>
          </a:p>
          <a:p>
            <a:pPr indent="-342900" lvl="0" marL="457200" rtl="0" algn="l">
              <a:lnSpc>
                <a:spcPct val="115000"/>
              </a:lnSpc>
              <a:spcBef>
                <a:spcPts val="0"/>
              </a:spcBef>
              <a:spcAft>
                <a:spcPts val="0"/>
              </a:spcAft>
              <a:buSzPts val="1800"/>
              <a:buAutoNum type="arabicPeriod"/>
            </a:pPr>
            <a:r>
              <a:rPr lang="en"/>
              <a:t>What is the probability that that we get heads on each of the first two flips and tails on the third flip?</a:t>
            </a:r>
            <a:endParaRPr/>
          </a:p>
          <a:p>
            <a:pPr indent="0" lvl="0" marL="457200" rtl="0" algn="l">
              <a:lnSpc>
                <a:spcPct val="115000"/>
              </a:lnSpc>
              <a:spcBef>
                <a:spcPts val="1600"/>
              </a:spcBef>
              <a:spcAft>
                <a:spcPts val="1600"/>
              </a:spcAft>
              <a:buSzPts val="1800"/>
              <a:buNone/>
            </a:pPr>
            <a:r>
              <a:t/>
            </a:r>
            <a:endParaRPr/>
          </a:p>
        </p:txBody>
      </p:sp>
      <p:sp>
        <p:nvSpPr>
          <p:cNvPr id="190" name="Google Shape;190;g8945aa7e40_0_1"/>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Question 4</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g8945aa7e40_0_6"/>
          <p:cNvSpPr txBox="1"/>
          <p:nvPr>
            <p:ph idx="1" type="body"/>
          </p:nvPr>
        </p:nvSpPr>
        <p:spPr>
          <a:xfrm>
            <a:off x="444675" y="13012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600"/>
              </a:spcBef>
              <a:spcAft>
                <a:spcPts val="0"/>
              </a:spcAft>
              <a:buSzPts val="1400"/>
              <a:buAutoNum type="arabicPeriod"/>
            </a:pPr>
            <a:r>
              <a:rPr lang="en" sz="1400"/>
              <a:t>Using our probability property Pr[E] = 1 - Pr[E], we know that the probability of at least one tails is 1 minus the probability of all heads. We can represent the biased coin using an urn with 4 marbles labeled H1, H2, H3, and T; now we have a uniform probability space. With 4 possible outcomes for each of the three flips, there are a total of 4</a:t>
            </a:r>
            <a:r>
              <a:rPr baseline="30000" lang="en" sz="1400"/>
              <a:t>3</a:t>
            </a:r>
            <a:r>
              <a:rPr lang="en" sz="1400"/>
              <a:t> = 64 outcomes by the multiplication rule. And with 3 possible outcomes of heads for each of the three flips, there are 3</a:t>
            </a:r>
            <a:r>
              <a:rPr baseline="30000" lang="en" sz="1400"/>
              <a:t>3</a:t>
            </a:r>
            <a:r>
              <a:rPr lang="en" sz="1400"/>
              <a:t>=27 outcomes in which all three flips land on heads. Since the probability space is uniform, all outcomes are equally likely, so there is a 27/64 probability of getting heads on all three flips, which means there is a 37/64 probability of getting at least one tails.</a:t>
            </a:r>
            <a:endParaRPr sz="1400"/>
          </a:p>
          <a:p>
            <a:pPr indent="-317500" lvl="0" marL="457200" rtl="0" algn="l">
              <a:lnSpc>
                <a:spcPct val="115000"/>
              </a:lnSpc>
              <a:spcBef>
                <a:spcPts val="0"/>
              </a:spcBef>
              <a:spcAft>
                <a:spcPts val="0"/>
              </a:spcAft>
              <a:buSzPts val="1400"/>
              <a:buAutoNum type="arabicPeriod"/>
            </a:pPr>
            <a:r>
              <a:rPr lang="en" sz="1400"/>
              <a:t>There are 3 ways to get heads on each of the first two flips and 1 way to get tails on the third flip; by the multiplication rule, there are 3x3x1 = 9 outcomes in which the first two flips are heads and the third is tails. We still have 64 total outcomes, all equally likely, so the probability is 9/64.</a:t>
            </a:r>
            <a:endParaRPr sz="1400"/>
          </a:p>
        </p:txBody>
      </p:sp>
      <p:sp>
        <p:nvSpPr>
          <p:cNvPr id="196" name="Google Shape;196;g8945aa7e40_0_6"/>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Answer to Question 4</a:t>
            </a:r>
            <a:endParaRPr>
              <a:solidFill>
                <a:srgbClr val="FFFFFF"/>
              </a:solidFill>
            </a:endParaRPr>
          </a:p>
        </p:txBody>
      </p:sp>
      <p:cxnSp>
        <p:nvCxnSpPr>
          <p:cNvPr id="197" name="Google Shape;197;g8945aa7e40_0_6"/>
          <p:cNvCxnSpPr/>
          <p:nvPr/>
        </p:nvCxnSpPr>
        <p:spPr>
          <a:xfrm>
            <a:off x="4408800" y="1579175"/>
            <a:ext cx="1683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7"/>
          <p:cNvSpPr txBox="1"/>
          <p:nvPr>
            <p:ph idx="1" type="body"/>
          </p:nvPr>
        </p:nvSpPr>
        <p:spPr>
          <a:xfrm>
            <a:off x="444675" y="1301275"/>
            <a:ext cx="8520600" cy="34164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SzPts val="1800"/>
              <a:buAutoNum type="arabicPeriod"/>
            </a:pPr>
            <a:r>
              <a:rPr lang="en"/>
              <a:t>Probability spaces and events</a:t>
            </a:r>
            <a:endParaRPr/>
          </a:p>
          <a:p>
            <a:pPr indent="-342900" lvl="0" marL="914400" rtl="0" algn="l">
              <a:lnSpc>
                <a:spcPct val="115000"/>
              </a:lnSpc>
              <a:spcBef>
                <a:spcPts val="0"/>
              </a:spcBef>
              <a:spcAft>
                <a:spcPts val="0"/>
              </a:spcAft>
              <a:buSzPts val="1800"/>
              <a:buAutoNum type="arabicPeriod"/>
            </a:pPr>
            <a:r>
              <a:rPr lang="en"/>
              <a:t>Uniform versus non-uniform probability spaces</a:t>
            </a:r>
            <a:endParaRPr/>
          </a:p>
          <a:p>
            <a:pPr indent="-342900" lvl="0" marL="914400" rtl="0" algn="l">
              <a:lnSpc>
                <a:spcPct val="115000"/>
              </a:lnSpc>
              <a:spcBef>
                <a:spcPts val="0"/>
              </a:spcBef>
              <a:spcAft>
                <a:spcPts val="0"/>
              </a:spcAft>
              <a:buSzPts val="1800"/>
              <a:buAutoNum type="arabicPeriod"/>
            </a:pPr>
            <a:r>
              <a:rPr lang="en"/>
              <a:t>Bernoulli Trials</a:t>
            </a:r>
            <a:endParaRPr/>
          </a:p>
          <a:p>
            <a:pPr indent="-342900" lvl="0" marL="914400" rtl="0" algn="l">
              <a:lnSpc>
                <a:spcPct val="115000"/>
              </a:lnSpc>
              <a:spcBef>
                <a:spcPts val="0"/>
              </a:spcBef>
              <a:spcAft>
                <a:spcPts val="0"/>
              </a:spcAft>
              <a:buSzPts val="1800"/>
              <a:buAutoNum type="arabicPeriod"/>
            </a:pPr>
            <a:r>
              <a:rPr lang="en"/>
              <a:t>Random Permutations</a:t>
            </a:r>
            <a:endParaRPr/>
          </a:p>
          <a:p>
            <a:pPr indent="-342900" lvl="0" marL="914400" rtl="0" algn="l">
              <a:lnSpc>
                <a:spcPct val="115000"/>
              </a:lnSpc>
              <a:spcBef>
                <a:spcPts val="0"/>
              </a:spcBef>
              <a:spcAft>
                <a:spcPts val="0"/>
              </a:spcAft>
              <a:buSzPts val="1800"/>
              <a:buAutoNum type="arabicPeriod"/>
            </a:pPr>
            <a:r>
              <a:rPr lang="en"/>
              <a:t>Probability properties</a:t>
            </a:r>
            <a:endParaRPr/>
          </a:p>
          <a:p>
            <a:pPr indent="-342900" lvl="0" marL="914400" rtl="0" algn="l">
              <a:lnSpc>
                <a:spcPct val="115000"/>
              </a:lnSpc>
              <a:spcBef>
                <a:spcPts val="0"/>
              </a:spcBef>
              <a:spcAft>
                <a:spcPts val="0"/>
              </a:spcAft>
              <a:buSzPts val="1800"/>
              <a:buAutoNum type="arabicPeriod"/>
            </a:pPr>
            <a:r>
              <a:rPr lang="en"/>
              <a:t>Birthday “paradox”</a:t>
            </a:r>
            <a:endParaRPr/>
          </a:p>
        </p:txBody>
      </p:sp>
      <p:sp>
        <p:nvSpPr>
          <p:cNvPr id="203" name="Google Shape;203;p17"/>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Basic terms/definitions to know!!</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8"/>
          <p:cNvSpPr txBox="1"/>
          <p:nvPr>
            <p:ph idx="1" type="body"/>
          </p:nvPr>
        </p:nvSpPr>
        <p:spPr>
          <a:xfrm>
            <a:off x="232650" y="1301275"/>
            <a:ext cx="87327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a:t>Do you have any general questions about this week’s assignment? We can’t go into minute details about any specific questions, but this is the time to ask any general clarifying/confusing questions!</a:t>
            </a:r>
            <a:endParaRPr/>
          </a:p>
          <a:p>
            <a:pPr indent="0" lvl="0" marL="0" marR="0" rtl="0" algn="l">
              <a:lnSpc>
                <a:spcPct val="115000"/>
              </a:lnSpc>
              <a:spcBef>
                <a:spcPts val="1600"/>
              </a:spcBef>
              <a:spcAft>
                <a:spcPts val="0"/>
              </a:spcAft>
              <a:buSzPts val="1800"/>
              <a:buNone/>
            </a:pPr>
            <a:r>
              <a:t/>
            </a:r>
            <a:endParaRPr/>
          </a:p>
          <a:p>
            <a:pPr indent="0" lvl="0" marL="0" marR="0" rtl="0" algn="l">
              <a:lnSpc>
                <a:spcPct val="115000"/>
              </a:lnSpc>
              <a:spcBef>
                <a:spcPts val="1600"/>
              </a:spcBef>
              <a:spcAft>
                <a:spcPts val="1600"/>
              </a:spcAft>
              <a:buSzPts val="1800"/>
              <a:buNone/>
            </a:pPr>
            <a:r>
              <a:rPr lang="en"/>
              <a:t>As always, if you can’t talk to us during recitation or office hours, post any questions/anything course related on the forums or email </a:t>
            </a:r>
            <a:r>
              <a:rPr lang="en" u="sng">
                <a:solidFill>
                  <a:schemeClr val="hlink"/>
                </a:solidFill>
                <a:hlinkClick r:id="rId3"/>
              </a:rPr>
              <a:t>mcitonline@seas.upenn.edu</a:t>
            </a:r>
            <a:r>
              <a:rPr lang="en"/>
              <a:t>. Ask questions that might be beneficial to other students on the forums, while emailing about more personal questions (regrade requests, etc).</a:t>
            </a:r>
            <a:endParaRPr/>
          </a:p>
        </p:txBody>
      </p:sp>
      <p:sp>
        <p:nvSpPr>
          <p:cNvPr id="209" name="Google Shape;209;p18"/>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Before you go...</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
          <p:cNvSpPr txBox="1"/>
          <p:nvPr>
            <p:ph idx="1" type="body"/>
          </p:nvPr>
        </p:nvSpPr>
        <p:spPr>
          <a:xfrm>
            <a:off x="465850" y="13577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400">
                <a:solidFill>
                  <a:schemeClr val="accent5"/>
                </a:solidFill>
              </a:rPr>
              <a:t>Welcome to Week 7 Recitation!</a:t>
            </a:r>
            <a:endParaRPr b="1" sz="2400">
              <a:solidFill>
                <a:schemeClr val="accent5"/>
              </a:solidFill>
            </a:endParaRPr>
          </a:p>
          <a:p>
            <a:pPr indent="0" lvl="0" marL="0" rtl="0" algn="l">
              <a:lnSpc>
                <a:spcPct val="115000"/>
              </a:lnSpc>
              <a:spcBef>
                <a:spcPts val="0"/>
              </a:spcBef>
              <a:spcAft>
                <a:spcPts val="0"/>
              </a:spcAft>
              <a:buSzPts val="1800"/>
              <a:buNone/>
            </a:pPr>
            <a:r>
              <a:t/>
            </a:r>
            <a:endParaRPr sz="2400"/>
          </a:p>
          <a:p>
            <a:pPr indent="0" lvl="0" marL="0" rtl="0" algn="l">
              <a:lnSpc>
                <a:spcPct val="115000"/>
              </a:lnSpc>
              <a:spcBef>
                <a:spcPts val="0"/>
              </a:spcBef>
              <a:spcAft>
                <a:spcPts val="0"/>
              </a:spcAft>
              <a:buSzPts val="1800"/>
              <a:buNone/>
            </a:pPr>
            <a:r>
              <a:rPr lang="en" sz="2400"/>
              <a:t>Focus on Probability Today</a:t>
            </a:r>
            <a:endParaRPr sz="2400"/>
          </a:p>
        </p:txBody>
      </p:sp>
      <p:sp>
        <p:nvSpPr>
          <p:cNvPr id="106" name="Google Shape;106;p2"/>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Overview</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3"/>
          <p:cNvSpPr txBox="1"/>
          <p:nvPr>
            <p:ph idx="1" type="body"/>
          </p:nvPr>
        </p:nvSpPr>
        <p:spPr>
          <a:xfrm>
            <a:off x="465850" y="1357750"/>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Probability Space (Ω,Pr)</a:t>
            </a:r>
            <a:endParaRPr sz="2400"/>
          </a:p>
          <a:p>
            <a:pPr indent="-381000" lvl="1" marL="914400" rtl="0" algn="l">
              <a:lnSpc>
                <a:spcPct val="115000"/>
              </a:lnSpc>
              <a:spcBef>
                <a:spcPts val="0"/>
              </a:spcBef>
              <a:spcAft>
                <a:spcPts val="0"/>
              </a:spcAft>
              <a:buSzPts val="2400"/>
              <a:buChar char="○"/>
            </a:pPr>
            <a:r>
              <a:rPr lang="en" sz="2400"/>
              <a:t>Ω: set of outcomes </a:t>
            </a:r>
            <a:endParaRPr sz="2400"/>
          </a:p>
          <a:p>
            <a:pPr indent="-381000" lvl="1" marL="914400" rtl="0" algn="l">
              <a:lnSpc>
                <a:spcPct val="115000"/>
              </a:lnSpc>
              <a:spcBef>
                <a:spcPts val="0"/>
              </a:spcBef>
              <a:spcAft>
                <a:spcPts val="0"/>
              </a:spcAft>
              <a:buSzPts val="2400"/>
              <a:buChar char="○"/>
            </a:pPr>
            <a:r>
              <a:rPr lang="en" sz="2400"/>
              <a:t>Pr: assigns probability to each outcome</a:t>
            </a:r>
            <a:endParaRPr sz="2400"/>
          </a:p>
          <a:p>
            <a:pPr indent="-381000" lvl="1" marL="914400" rtl="0" algn="l">
              <a:lnSpc>
                <a:spcPct val="115000"/>
              </a:lnSpc>
              <a:spcBef>
                <a:spcPts val="0"/>
              </a:spcBef>
              <a:spcAft>
                <a:spcPts val="0"/>
              </a:spcAft>
              <a:buSzPts val="2400"/>
              <a:buChar char="○"/>
            </a:pPr>
            <a:r>
              <a:rPr lang="en" sz="2400"/>
              <a:t>Uniform Probability Space</a:t>
            </a:r>
            <a:endParaRPr sz="2400"/>
          </a:p>
          <a:p>
            <a:pPr indent="-381000" lvl="0" marL="457200" rtl="0" algn="l">
              <a:lnSpc>
                <a:spcPct val="115000"/>
              </a:lnSpc>
              <a:spcBef>
                <a:spcPts val="0"/>
              </a:spcBef>
              <a:spcAft>
                <a:spcPts val="0"/>
              </a:spcAft>
              <a:buSzPts val="2400"/>
              <a:buChar char="●"/>
            </a:pPr>
            <a:r>
              <a:rPr lang="en" sz="2400"/>
              <a:t>Bernoulli Trial: </a:t>
            </a:r>
            <a:endParaRPr sz="2400"/>
          </a:p>
          <a:p>
            <a:pPr indent="-381000" lvl="1" marL="914400" rtl="0" algn="l">
              <a:lnSpc>
                <a:spcPct val="115000"/>
              </a:lnSpc>
              <a:spcBef>
                <a:spcPts val="0"/>
              </a:spcBef>
              <a:spcAft>
                <a:spcPts val="0"/>
              </a:spcAft>
              <a:buSzPts val="2400"/>
              <a:buChar char="○"/>
            </a:pPr>
            <a:r>
              <a:rPr lang="en" sz="2400"/>
              <a:t>Two outcomes</a:t>
            </a:r>
            <a:endParaRPr sz="2400"/>
          </a:p>
          <a:p>
            <a:pPr indent="-381000" lvl="1" marL="914400" rtl="0" algn="l">
              <a:lnSpc>
                <a:spcPct val="115000"/>
              </a:lnSpc>
              <a:spcBef>
                <a:spcPts val="0"/>
              </a:spcBef>
              <a:spcAft>
                <a:spcPts val="0"/>
              </a:spcAft>
              <a:buSzPts val="2400"/>
              <a:buChar char="○"/>
            </a:pPr>
            <a:r>
              <a:rPr lang="en" sz="2400"/>
              <a:t>One with Probability ‘p’, other with ‘1-p’</a:t>
            </a:r>
            <a:endParaRPr sz="2400"/>
          </a:p>
          <a:p>
            <a:pPr indent="-381000" lvl="0" marL="457200" rtl="0" algn="l">
              <a:lnSpc>
                <a:spcPct val="115000"/>
              </a:lnSpc>
              <a:spcBef>
                <a:spcPts val="0"/>
              </a:spcBef>
              <a:spcAft>
                <a:spcPts val="0"/>
              </a:spcAft>
              <a:buSzPts val="2400"/>
              <a:buChar char="●"/>
            </a:pPr>
            <a:r>
              <a:rPr lang="en" sz="2400"/>
              <a:t>Random Permutation</a:t>
            </a:r>
            <a:endParaRPr sz="2400"/>
          </a:p>
        </p:txBody>
      </p:sp>
      <p:sp>
        <p:nvSpPr>
          <p:cNvPr id="112" name="Google Shape;112;p3"/>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Concept Review</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4"/>
          <p:cNvSpPr txBox="1"/>
          <p:nvPr>
            <p:ph idx="1" type="body"/>
          </p:nvPr>
        </p:nvSpPr>
        <p:spPr>
          <a:xfrm>
            <a:off x="465850" y="13577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100"/>
              <a:t>Properties:</a:t>
            </a:r>
            <a:endParaRPr sz="2100"/>
          </a:p>
          <a:p>
            <a:pPr indent="-361950" lvl="0" marL="457200" rtl="0" algn="l">
              <a:lnSpc>
                <a:spcPct val="115000"/>
              </a:lnSpc>
              <a:spcBef>
                <a:spcPts val="0"/>
              </a:spcBef>
              <a:spcAft>
                <a:spcPts val="0"/>
              </a:spcAft>
              <a:buSzPts val="2100"/>
              <a:buChar char="●"/>
            </a:pPr>
            <a:r>
              <a:rPr lang="en" sz="2100"/>
              <a:t>Pr[E]  ≥  0</a:t>
            </a:r>
            <a:endParaRPr sz="2100"/>
          </a:p>
          <a:p>
            <a:pPr indent="-361950" lvl="0" marL="457200" rtl="0" algn="l">
              <a:lnSpc>
                <a:spcPct val="115000"/>
              </a:lnSpc>
              <a:spcBef>
                <a:spcPts val="0"/>
              </a:spcBef>
              <a:spcAft>
                <a:spcPts val="0"/>
              </a:spcAft>
              <a:buSzPts val="2100"/>
              <a:buChar char="●"/>
            </a:pPr>
            <a:r>
              <a:rPr lang="en" sz="2100"/>
              <a:t>Pr[Ω]  =  1</a:t>
            </a:r>
            <a:endParaRPr sz="2100"/>
          </a:p>
          <a:p>
            <a:pPr indent="-361950" lvl="0" marL="457200" rtl="0" algn="l">
              <a:lnSpc>
                <a:spcPct val="115000"/>
              </a:lnSpc>
              <a:spcBef>
                <a:spcPts val="0"/>
              </a:spcBef>
              <a:spcAft>
                <a:spcPts val="0"/>
              </a:spcAft>
              <a:buSzPts val="2100"/>
              <a:buChar char="●"/>
            </a:pPr>
            <a:r>
              <a:rPr lang="en" sz="2100"/>
              <a:t>If A,B are disjoint then Pr[A∪B]  = Pr[A]  + Pr[B]</a:t>
            </a:r>
            <a:endParaRPr sz="2100"/>
          </a:p>
          <a:p>
            <a:pPr indent="-361950" lvl="0" marL="457200" rtl="0" algn="l">
              <a:lnSpc>
                <a:spcPct val="115000"/>
              </a:lnSpc>
              <a:spcBef>
                <a:spcPts val="0"/>
              </a:spcBef>
              <a:spcAft>
                <a:spcPts val="0"/>
              </a:spcAft>
              <a:buSzPts val="2100"/>
              <a:buChar char="●"/>
            </a:pPr>
            <a:r>
              <a:rPr lang="en" sz="2100"/>
              <a:t>If A ⊆ B then Pr[A] ≤ Pr[B]</a:t>
            </a:r>
            <a:endParaRPr sz="2100"/>
          </a:p>
          <a:p>
            <a:pPr indent="-361950" lvl="0" marL="457200" rtl="0" algn="l">
              <a:lnSpc>
                <a:spcPct val="115000"/>
              </a:lnSpc>
              <a:spcBef>
                <a:spcPts val="0"/>
              </a:spcBef>
              <a:spcAft>
                <a:spcPts val="0"/>
              </a:spcAft>
              <a:buSzPts val="2100"/>
              <a:buChar char="●"/>
            </a:pPr>
            <a:r>
              <a:rPr lang="en" sz="2100"/>
              <a:t>Pr[E]  =  1 − Pr[E]</a:t>
            </a:r>
            <a:endParaRPr sz="2100"/>
          </a:p>
          <a:p>
            <a:pPr indent="-361950" lvl="0" marL="457200" rtl="0" algn="l">
              <a:lnSpc>
                <a:spcPct val="115000"/>
              </a:lnSpc>
              <a:spcBef>
                <a:spcPts val="0"/>
              </a:spcBef>
              <a:spcAft>
                <a:spcPts val="0"/>
              </a:spcAft>
              <a:buSzPts val="2100"/>
              <a:buChar char="●"/>
            </a:pPr>
            <a:r>
              <a:rPr lang="en" sz="2100"/>
              <a:t>Pr[∅] = 0</a:t>
            </a:r>
            <a:endParaRPr sz="2100"/>
          </a:p>
          <a:p>
            <a:pPr indent="-361950" lvl="0" marL="457200" rtl="0" algn="l">
              <a:lnSpc>
                <a:spcPct val="115000"/>
              </a:lnSpc>
              <a:spcBef>
                <a:spcPts val="0"/>
              </a:spcBef>
              <a:spcAft>
                <a:spcPts val="0"/>
              </a:spcAft>
              <a:buSzPts val="2100"/>
              <a:buChar char="●"/>
            </a:pPr>
            <a:r>
              <a:rPr lang="en" sz="2100"/>
              <a:t>Pr[A ⋃ B] = Pr[A] + Pr[B] - Pr[A ∩ B]</a:t>
            </a:r>
            <a:endParaRPr sz="2100"/>
          </a:p>
          <a:p>
            <a:pPr indent="-361950" lvl="0" marL="457200" rtl="0" algn="l">
              <a:lnSpc>
                <a:spcPct val="115000"/>
              </a:lnSpc>
              <a:spcBef>
                <a:spcPts val="0"/>
              </a:spcBef>
              <a:spcAft>
                <a:spcPts val="0"/>
              </a:spcAft>
              <a:buSzPts val="2100"/>
              <a:buChar char="●"/>
            </a:pPr>
            <a:r>
              <a:rPr lang="en" sz="2100"/>
              <a:t>Pr[A ⋃ B] ≤ Pr[A] + Pr[B]</a:t>
            </a:r>
            <a:endParaRPr sz="2100"/>
          </a:p>
        </p:txBody>
      </p:sp>
      <p:sp>
        <p:nvSpPr>
          <p:cNvPr id="118" name="Google Shape;118;p4"/>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Concept Review</a:t>
            </a:r>
            <a:endParaRPr>
              <a:solidFill>
                <a:srgbClr val="FFFFFF"/>
              </a:solidFill>
            </a:endParaRPr>
          </a:p>
        </p:txBody>
      </p:sp>
      <p:cxnSp>
        <p:nvCxnSpPr>
          <p:cNvPr id="119" name="Google Shape;119;p4"/>
          <p:cNvCxnSpPr/>
          <p:nvPr/>
        </p:nvCxnSpPr>
        <p:spPr>
          <a:xfrm>
            <a:off x="2856125" y="3311600"/>
            <a:ext cx="1683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5"/>
          <p:cNvSpPr txBox="1"/>
          <p:nvPr>
            <p:ph idx="1" type="body"/>
          </p:nvPr>
        </p:nvSpPr>
        <p:spPr>
          <a:xfrm>
            <a:off x="465850" y="1357750"/>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lang="en" sz="2400"/>
              <a:t>Explicitly Define Sample Space (𝛀) and Cardinality</a:t>
            </a:r>
            <a:endParaRPr sz="2400"/>
          </a:p>
          <a:p>
            <a:pPr indent="-381000" lvl="0" marL="457200" rtl="0" algn="l">
              <a:lnSpc>
                <a:spcPct val="115000"/>
              </a:lnSpc>
              <a:spcBef>
                <a:spcPts val="0"/>
              </a:spcBef>
              <a:spcAft>
                <a:spcPts val="0"/>
              </a:spcAft>
              <a:buSzPts val="2400"/>
              <a:buAutoNum type="arabicPeriod"/>
            </a:pPr>
            <a:r>
              <a:rPr lang="en" sz="2400"/>
              <a:t>Define Events of Interest</a:t>
            </a:r>
            <a:endParaRPr sz="2400"/>
          </a:p>
          <a:p>
            <a:pPr indent="-342900" lvl="0" marL="457200" rtl="0" algn="l">
              <a:lnSpc>
                <a:spcPct val="115000"/>
              </a:lnSpc>
              <a:spcBef>
                <a:spcPts val="0"/>
              </a:spcBef>
              <a:spcAft>
                <a:spcPts val="0"/>
              </a:spcAft>
              <a:buSzPts val="1800"/>
              <a:buAutoNum type="arabicPeriod"/>
            </a:pPr>
            <a:r>
              <a:rPr lang="en" sz="2400"/>
              <a:t>Calculate the Cardinality of the events of interest</a:t>
            </a:r>
            <a:br>
              <a:rPr lang="en"/>
            </a:br>
            <a:endParaRPr/>
          </a:p>
          <a:p>
            <a:pPr indent="-342900" lvl="0" marL="457200" rtl="0" algn="l">
              <a:lnSpc>
                <a:spcPct val="115000"/>
              </a:lnSpc>
              <a:spcBef>
                <a:spcPts val="0"/>
              </a:spcBef>
              <a:spcAft>
                <a:spcPts val="0"/>
              </a:spcAft>
              <a:buSzPts val="1800"/>
              <a:buChar char="●"/>
            </a:pPr>
            <a:r>
              <a:rPr lang="en"/>
              <a:t>Failing to do so will result in point deductions. </a:t>
            </a:r>
            <a:endParaRPr/>
          </a:p>
        </p:txBody>
      </p:sp>
      <p:sp>
        <p:nvSpPr>
          <p:cNvPr id="125" name="Google Shape;125;p5"/>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Note for probability problems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6"/>
          <p:cNvSpPr txBox="1"/>
          <p:nvPr>
            <p:ph idx="4294967295" type="ctrTitle"/>
          </p:nvPr>
        </p:nvSpPr>
        <p:spPr>
          <a:xfrm>
            <a:off x="311700" y="1884425"/>
            <a:ext cx="8520600" cy="70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rgbClr val="FFFFFF"/>
                </a:solidFill>
                <a:latin typeface="Arial"/>
                <a:ea typeface="Arial"/>
                <a:cs typeface="Arial"/>
                <a:sym typeface="Arial"/>
              </a:rPr>
              <a:t>Problems</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7"/>
          <p:cNvSpPr txBox="1"/>
          <p:nvPr>
            <p:ph idx="1" type="body"/>
          </p:nvPr>
        </p:nvSpPr>
        <p:spPr>
          <a:xfrm>
            <a:off x="401650" y="135045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a:t>Roll a fair die three times. What is the probability of the event that </a:t>
            </a:r>
            <a:endParaRPr/>
          </a:p>
          <a:p>
            <a:pPr indent="0" lvl="0" marL="0" marR="0" rtl="0" algn="l">
              <a:lnSpc>
                <a:spcPct val="115000"/>
              </a:lnSpc>
              <a:spcBef>
                <a:spcPts val="1600"/>
              </a:spcBef>
              <a:spcAft>
                <a:spcPts val="0"/>
              </a:spcAft>
              <a:buClr>
                <a:schemeClr val="dk1"/>
              </a:buClr>
              <a:buSzPts val="1100"/>
              <a:buFont typeface="Arial"/>
              <a:buNone/>
            </a:pPr>
            <a:r>
              <a:rPr lang="en"/>
              <a:t>“the first number &lt; the second number &lt; the third number” ? </a:t>
            </a:r>
            <a:endParaRPr/>
          </a:p>
          <a:p>
            <a:pPr indent="0" lvl="0" marL="0" marR="0" rtl="0" algn="l">
              <a:lnSpc>
                <a:spcPct val="115000"/>
              </a:lnSpc>
              <a:spcBef>
                <a:spcPts val="1600"/>
              </a:spcBef>
              <a:spcAft>
                <a:spcPts val="1600"/>
              </a:spcAft>
              <a:buSzPts val="1800"/>
              <a:buNone/>
            </a:pPr>
            <a:r>
              <a:t/>
            </a:r>
            <a:endParaRPr/>
          </a:p>
        </p:txBody>
      </p:sp>
      <p:sp>
        <p:nvSpPr>
          <p:cNvPr id="136" name="Google Shape;136;p7"/>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Question 1</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8"/>
          <p:cNvSpPr txBox="1"/>
          <p:nvPr>
            <p:ph idx="1" type="body"/>
          </p:nvPr>
        </p:nvSpPr>
        <p:spPr>
          <a:xfrm>
            <a:off x="444675" y="1301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600" u="sng"/>
              <a:t>Sample Space Ω:</a:t>
            </a:r>
            <a:r>
              <a:rPr lang="en" sz="1600"/>
              <a:t> Define the same space as an ordered tuple of 3 numbers corresponding to the die rolls. {(1, 1, 1), (1, 1, 2), (1, 1, 3), … (6, 6, 6)}. </a:t>
            </a:r>
            <a:r>
              <a:rPr i="1" lang="en" sz="1600"/>
              <a:t>Note that the sample space is uniform, because the dice are uniformly random and the rolls are independent. Thus, the probability of an event is just the cardinality of said event divided by the cardinality of the sample space</a:t>
            </a:r>
            <a:r>
              <a:rPr lang="en" sz="1600"/>
              <a:t>. </a:t>
            </a:r>
            <a:endParaRPr sz="1600"/>
          </a:p>
          <a:p>
            <a:pPr indent="0" lvl="0" marL="0" rtl="0" algn="l">
              <a:lnSpc>
                <a:spcPct val="115000"/>
              </a:lnSpc>
              <a:spcBef>
                <a:spcPts val="1600"/>
              </a:spcBef>
              <a:spcAft>
                <a:spcPts val="0"/>
              </a:spcAft>
              <a:buClr>
                <a:schemeClr val="dk1"/>
              </a:buClr>
              <a:buSzPts val="1100"/>
              <a:buFont typeface="Arial"/>
              <a:buNone/>
            </a:pPr>
            <a:r>
              <a:rPr lang="en" sz="1600" u="sng"/>
              <a:t>Event  E = “the first number &lt; the second number &lt; the third number”</a:t>
            </a:r>
            <a:endParaRPr sz="1600"/>
          </a:p>
          <a:p>
            <a:pPr indent="0" lvl="0" marL="0" marR="0" rtl="0" algn="l">
              <a:lnSpc>
                <a:spcPct val="115000"/>
              </a:lnSpc>
              <a:spcBef>
                <a:spcPts val="1600"/>
              </a:spcBef>
              <a:spcAft>
                <a:spcPts val="0"/>
              </a:spcAft>
              <a:buSzPts val="1800"/>
              <a:buNone/>
            </a:pPr>
            <a:r>
              <a:rPr lang="en" sz="1600"/>
              <a:t>That is, Pr[E] = |E|/|Ω|</a:t>
            </a:r>
            <a:endParaRPr sz="1600"/>
          </a:p>
          <a:p>
            <a:pPr indent="0" lvl="0" marL="0" marR="0" rtl="0" algn="l">
              <a:lnSpc>
                <a:spcPct val="115000"/>
              </a:lnSpc>
              <a:spcBef>
                <a:spcPts val="1600"/>
              </a:spcBef>
              <a:spcAft>
                <a:spcPts val="0"/>
              </a:spcAft>
              <a:buSzPts val="1800"/>
              <a:buNone/>
            </a:pPr>
            <a:r>
              <a:rPr lang="en" sz="1600"/>
              <a:t>Every time we roll the die there are 6 possible outcomes. Hence, there are a total of |Ω| = 6</a:t>
            </a:r>
            <a:r>
              <a:rPr baseline="30000" lang="en" sz="1600"/>
              <a:t>3 </a:t>
            </a:r>
            <a:r>
              <a:rPr lang="en" sz="1600"/>
              <a:t>= 216 possible outcomes. </a:t>
            </a:r>
            <a:endParaRPr sz="1600"/>
          </a:p>
          <a:p>
            <a:pPr indent="0" lvl="0" marL="0" marR="0" rtl="0" algn="l">
              <a:lnSpc>
                <a:spcPct val="115000"/>
              </a:lnSpc>
              <a:spcBef>
                <a:spcPts val="1600"/>
              </a:spcBef>
              <a:spcAft>
                <a:spcPts val="1600"/>
              </a:spcAft>
              <a:buSzPts val="1800"/>
              <a:buNone/>
            </a:pPr>
            <a:r>
              <a:t/>
            </a:r>
            <a:endParaRPr sz="1600"/>
          </a:p>
        </p:txBody>
      </p:sp>
      <p:sp>
        <p:nvSpPr>
          <p:cNvPr id="142" name="Google Shape;142;p8"/>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Answer to Question 1</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9"/>
          <p:cNvSpPr txBox="1"/>
          <p:nvPr>
            <p:ph idx="1" type="body"/>
          </p:nvPr>
        </p:nvSpPr>
        <p:spPr>
          <a:xfrm>
            <a:off x="432400" y="11722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As for |E|, note that all you need to do is choose 3 numbers from {1, 2, 3, 4, 5, 6}. </a:t>
            </a:r>
            <a:endParaRPr sz="1600"/>
          </a:p>
          <a:p>
            <a:pPr indent="0" lvl="0" marL="0" rtl="0" algn="l">
              <a:lnSpc>
                <a:spcPct val="115000"/>
              </a:lnSpc>
              <a:spcBef>
                <a:spcPts val="1600"/>
              </a:spcBef>
              <a:spcAft>
                <a:spcPts val="0"/>
              </a:spcAft>
              <a:buSzPts val="1800"/>
              <a:buNone/>
            </a:pPr>
            <a:r>
              <a:rPr lang="en" sz="1600"/>
              <a:t>This is because once you choose 3 numbers for the value of the dice rolls, there is exactly one order that satisfies E: increasing. </a:t>
            </a:r>
            <a:endParaRPr sz="1600"/>
          </a:p>
          <a:p>
            <a:pPr indent="0" lvl="0" marL="0" rtl="0" algn="l">
              <a:lnSpc>
                <a:spcPct val="115000"/>
              </a:lnSpc>
              <a:spcBef>
                <a:spcPts val="1600"/>
              </a:spcBef>
              <a:spcAft>
                <a:spcPts val="0"/>
              </a:spcAft>
              <a:buSzPts val="1800"/>
              <a:buNone/>
            </a:pPr>
            <a:r>
              <a:rPr lang="en" sz="1600"/>
              <a:t>Thus, |E| = 6C3 = 20. </a:t>
            </a:r>
            <a:endParaRPr sz="1600"/>
          </a:p>
          <a:p>
            <a:pPr indent="0" lvl="0" marL="0" rtl="0" algn="l">
              <a:lnSpc>
                <a:spcPct val="115000"/>
              </a:lnSpc>
              <a:spcBef>
                <a:spcPts val="1600"/>
              </a:spcBef>
              <a:spcAft>
                <a:spcPts val="1600"/>
              </a:spcAft>
              <a:buSzPts val="1800"/>
              <a:buNone/>
            </a:pPr>
            <a:r>
              <a:rPr lang="en" sz="1600"/>
              <a:t>It follows that Pr[E] =  |E| / |Ω| = 20/ 216 = </a:t>
            </a:r>
            <a:r>
              <a:rPr b="1" lang="en" sz="1600"/>
              <a:t>5 / 54</a:t>
            </a:r>
            <a:endParaRPr i="1" sz="1600"/>
          </a:p>
        </p:txBody>
      </p:sp>
      <p:sp>
        <p:nvSpPr>
          <p:cNvPr id="148" name="Google Shape;148;p9"/>
          <p:cNvSpPr txBox="1"/>
          <p:nvPr>
            <p:ph idx="4294967295" type="title"/>
          </p:nvPr>
        </p:nvSpPr>
        <p:spPr>
          <a:xfrm>
            <a:off x="232638" y="28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FFFFF"/>
                </a:solidFill>
              </a:rPr>
              <a:t>Answer to Question 1 (Continued)</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