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Dosis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Dosis-bold.fntdata"/><Relationship Id="rId9" Type="http://schemas.openxmlformats.org/officeDocument/2006/relationships/font" Target="fonts/Dosi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af4892834_2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13af4892834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af4892834_7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13af4892834_7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Judul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Konten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Bagian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 Konten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bandinga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Saja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song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en dengan Keteranga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mbar dengan Keteranga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Teks Vertikal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Vertikal dan Teks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29" name="Google Shape;129;p25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6838426" y="2408653"/>
            <a:ext cx="2281770" cy="25657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25"/>
          <p:cNvGrpSpPr/>
          <p:nvPr/>
        </p:nvGrpSpPr>
        <p:grpSpPr>
          <a:xfrm>
            <a:off x="443888" y="-246395"/>
            <a:ext cx="1039945" cy="1195547"/>
            <a:chOff x="726653" y="-517614"/>
            <a:chExt cx="2170621" cy="2495400"/>
          </a:xfrm>
        </p:grpSpPr>
        <p:sp>
          <p:nvSpPr>
            <p:cNvPr id="131" name="Google Shape;131;p25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fmla="val 8585" name="adj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close up of a logo&#10;&#10;Description automatically generated" id="132" name="Google Shape;132;p25"/>
            <p:cNvPicPr preferRelativeResize="0"/>
            <p:nvPr/>
          </p:nvPicPr>
          <p:blipFill rotWithShape="1">
            <a:blip r:embed="rId5">
              <a:alphaModFix/>
            </a:blip>
            <a:srcRect b="32683" l="2416" r="76119" t="34766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" name="Google Shape;133;p25"/>
          <p:cNvSpPr txBox="1"/>
          <p:nvPr/>
        </p:nvSpPr>
        <p:spPr>
          <a:xfrm>
            <a:off x="1517250" y="57433"/>
            <a:ext cx="7455375" cy="9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Kelompok: 7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Fiqry Revadiansyah</a:t>
            </a:r>
            <a:endParaRPr b="1" i="0" sz="1400" u="none" cap="none" strike="noStrike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Pukul/ Tanggal: 19.00/01 Juli 2022</a:t>
            </a:r>
            <a:endParaRPr b="1" i="0" sz="1400" u="none" cap="none" strike="noStrike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34" name="Google Shape;134;p25"/>
          <p:cNvSpPr/>
          <p:nvPr/>
        </p:nvSpPr>
        <p:spPr>
          <a:xfrm>
            <a:off x="171450" y="1038956"/>
            <a:ext cx="8826300" cy="1618519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196650" y="1092208"/>
            <a:ext cx="8801100" cy="13836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n" sz="9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 tugas di stage 0: Pengerjaan dilakukan secara berdiskusi dan bersama-sama</a:t>
            </a:r>
            <a:endParaRPr b="1" i="0" sz="9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n" sz="9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 tugas di stage 1:</a:t>
            </a:r>
            <a:endParaRPr b="1" i="0" sz="9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Fiori Rainal D |  Descriptive statistics</a:t>
            </a:r>
            <a:endParaRPr b="0" i="0" sz="9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Hilman Prayudi | Univariate Analysis</a:t>
            </a:r>
            <a:endParaRPr b="0" i="0" sz="9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Dinda Kanya A P | Univariate Analysis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Julio Chandra S | Multivariate Analysis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Maggie Teresa D | Business Insight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Safeil Umam | Business Insight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6" name="Google Shape;136;p25"/>
          <p:cNvSpPr/>
          <p:nvPr/>
        </p:nvSpPr>
        <p:spPr>
          <a:xfrm>
            <a:off x="171450" y="2790722"/>
            <a:ext cx="8826300" cy="2183684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196650" y="2826178"/>
            <a:ext cx="8801100" cy="225988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n" sz="9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 pembahasan:</a:t>
            </a:r>
            <a:endParaRPr b="1" i="0" sz="9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17780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AutoNum type="arabicPeriod"/>
            </a:pPr>
            <a:r>
              <a:rPr b="1" i="0" lang="en" sz="9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Konsensus dan kesepakatan selama mentoring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17780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AutoNum type="arabicPeriod"/>
            </a:pPr>
            <a:r>
              <a:rPr b="1" i="0" lang="en" sz="9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Stage 0</a:t>
            </a:r>
            <a:endParaRPr sz="1100"/>
          </a:p>
          <a:p>
            <a:pPr indent="-127000" lvl="0" marL="12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b="0" i="0" lang="en" sz="9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Latar belakang dan perumusan problem statement</a:t>
            </a:r>
            <a:endParaRPr sz="1100"/>
          </a:p>
          <a:p>
            <a:pPr indent="-127000" lvl="0" marL="12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b="0" i="0" lang="en" sz="9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Penentuan goals</a:t>
            </a:r>
            <a:endParaRPr sz="1100"/>
          </a:p>
          <a:p>
            <a:pPr indent="-127000" lvl="0" marL="12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b="0" i="0" lang="en" sz="9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Penentuan objective</a:t>
            </a:r>
            <a:endParaRPr sz="1100"/>
          </a:p>
          <a:p>
            <a:pPr indent="-127000" lvl="0" marL="12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b="0" i="0" lang="en" sz="9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Pemilihan business metrics</a:t>
            </a:r>
            <a:endParaRPr sz="1100"/>
          </a:p>
          <a:p>
            <a:pPr indent="-76200" lvl="0" marL="12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3.   Stage 1</a:t>
            </a:r>
            <a:endParaRPr sz="1100"/>
          </a:p>
          <a:p>
            <a:pPr indent="-127000" lvl="0" marL="12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b="0" i="0" lang="en" sz="9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Penulisan laporan</a:t>
            </a:r>
            <a:endParaRPr b="0" i="0" sz="9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127000" lvl="0" marL="12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b="0" i="0" lang="en" sz="9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Ketentuan waktu pengumpulan laporan</a:t>
            </a:r>
            <a:endParaRPr b="0" i="0" sz="9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76200" lvl="0" marL="12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42" name="Google Shape;142;p26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6838425" y="2408653"/>
            <a:ext cx="2281771" cy="25657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26"/>
          <p:cNvGrpSpPr/>
          <p:nvPr/>
        </p:nvGrpSpPr>
        <p:grpSpPr>
          <a:xfrm>
            <a:off x="443887" y="-246395"/>
            <a:ext cx="1039945" cy="1195546"/>
            <a:chOff x="726653" y="-517614"/>
            <a:chExt cx="2170621" cy="2495400"/>
          </a:xfrm>
        </p:grpSpPr>
        <p:sp>
          <p:nvSpPr>
            <p:cNvPr id="144" name="Google Shape;144;p2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fmla="val 8585" name="adj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close up of a logo&#10;&#10;Description automatically generated" id="145" name="Google Shape;145;p26"/>
            <p:cNvPicPr preferRelativeResize="0"/>
            <p:nvPr/>
          </p:nvPicPr>
          <p:blipFill rotWithShape="1">
            <a:blip r:embed="rId5">
              <a:alphaModFix/>
            </a:blip>
            <a:srcRect b="32684" l="2416" r="76117" t="34764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6" name="Google Shape;146;p26"/>
          <p:cNvSpPr txBox="1"/>
          <p:nvPr/>
        </p:nvSpPr>
        <p:spPr>
          <a:xfrm>
            <a:off x="1517250" y="57433"/>
            <a:ext cx="74553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Kelompok: 7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Fiqry Revadiansyah</a:t>
            </a:r>
            <a:endParaRPr b="1" i="0" sz="1400" u="none" cap="none" strike="noStrike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Pukul/ Tanggal: 19.00/01 Juli 2022</a:t>
            </a:r>
            <a:endParaRPr b="1" i="0" sz="1400" u="none" cap="none" strike="noStrike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47" name="Google Shape;147;p26"/>
          <p:cNvGrpSpPr/>
          <p:nvPr/>
        </p:nvGrpSpPr>
        <p:grpSpPr>
          <a:xfrm>
            <a:off x="158850" y="1219498"/>
            <a:ext cx="8826300" cy="1815455"/>
            <a:chOff x="228600" y="4170425"/>
            <a:chExt cx="11768400" cy="1266008"/>
          </a:xfrm>
        </p:grpSpPr>
        <p:sp>
          <p:nvSpPr>
            <p:cNvPr id="148" name="Google Shape;148;p26"/>
            <p:cNvSpPr/>
            <p:nvPr/>
          </p:nvSpPr>
          <p:spPr>
            <a:xfrm>
              <a:off x="228600" y="4170433"/>
              <a:ext cx="11768400" cy="1266000"/>
            </a:xfrm>
            <a:prstGeom prst="roundRect">
              <a:avLst>
                <a:gd fmla="val 3694" name="adj"/>
              </a:avLst>
            </a:prstGeom>
            <a:solidFill>
              <a:srgbClr val="F2F2F2"/>
            </a:solidFill>
            <a:ln cap="flat" cmpd="sng" w="38100">
              <a:solidFill>
                <a:srgbClr val="01AAB7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016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6"/>
            <p:cNvSpPr txBox="1"/>
            <p:nvPr/>
          </p:nvSpPr>
          <p:spPr>
            <a:xfrm>
              <a:off x="245400" y="4170425"/>
              <a:ext cx="11734800" cy="126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1" i="0" lang="en" sz="900" u="none" cap="none" strike="noStrik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rPr>
                <a:t>Hasil Diskusi:</a:t>
              </a:r>
              <a:endParaRPr b="1" i="0" sz="9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endParaRPr>
            </a:p>
            <a:p>
              <a:pPr indent="-177800" lvl="0" marL="1778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AutoNum type="arabicPeriod"/>
              </a:pPr>
              <a:r>
                <a:rPr b="1" i="0" lang="en" sz="900" u="none" cap="none" strike="noStrik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rPr>
                <a:t>Stage 0</a:t>
              </a:r>
              <a:endParaRPr sz="1100"/>
            </a:p>
            <a:p>
              <a:pPr indent="-127000" lvl="0" marL="1270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Char char="•"/>
              </a:pPr>
              <a:r>
                <a:rPr b="0" i="0" lang="en" sz="900" u="none" cap="none" strike="noStrik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rPr>
                <a:t>Problem statement kurang divalidasi berdasarkan data yang ada, average dari profit yang sudah ada serta seberapa signifikan profit yang ingin ditingkatkan harus dinyatakan dalam bentuk kuantitatif.</a:t>
              </a:r>
              <a:endParaRPr sz="1100"/>
            </a:p>
            <a:p>
              <a:pPr indent="-127000" lvl="0" marL="1270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Char char="•"/>
              </a:pPr>
              <a:r>
                <a:rPr b="0" i="0" lang="en" sz="900" u="none" cap="none" strike="noStrik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rPr>
                <a:t>Goals yang ingin dicapai bukan dengan melakukan prediksi melainkan menarik lebih banyak customer, menghasilkan lebih banyak revenue, serta hal lain yang dapat menjawab problem statements.</a:t>
              </a:r>
              <a:endParaRPr sz="1100"/>
            </a:p>
            <a:p>
              <a:pPr indent="-127000" lvl="0" marL="1270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Char char="•"/>
              </a:pPr>
              <a:r>
                <a:rPr b="0" i="0" lang="en" sz="900" u="none" cap="none" strike="noStrik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rPr>
                <a:t>Perumusan objective masih kurang detail, dapat ditambahkan dengan mendefine angka atau jumlah yang ingin dicapai.</a:t>
              </a:r>
              <a:endParaRPr sz="1100"/>
            </a:p>
            <a:p>
              <a:pPr indent="-127000" lvl="0" marL="1270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Char char="•"/>
              </a:pPr>
              <a:r>
                <a:rPr b="0" i="0" lang="en" sz="900" u="none" cap="none" strike="noStrik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rPr>
                <a:t>Disarankan untuk memilih 1 business metrics yang akan dikerjakan.</a:t>
              </a:r>
              <a:endParaRPr sz="1100"/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9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endParaRPr>
            </a:p>
            <a:p>
              <a:pPr indent="-177800" lvl="0" marL="1778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AutoNum type="arabicPeriod" startAt="2"/>
              </a:pPr>
              <a:r>
                <a:rPr b="1" i="0" lang="en" sz="900" u="none" cap="none" strike="noStrik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rPr>
                <a:t>Stage 1</a:t>
              </a:r>
              <a:endParaRPr sz="1100"/>
            </a:p>
            <a:p>
              <a:pPr indent="-127000" lvl="0" marL="1270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Char char="•"/>
              </a:pPr>
              <a:r>
                <a:rPr b="0" i="0" lang="en" sz="900" u="none" cap="none" strike="noStrik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rPr>
                <a:t>Laporan harus memuat semua poin yang ada di soal.</a:t>
              </a:r>
              <a:endParaRPr sz="1100"/>
            </a:p>
            <a:p>
              <a:pPr indent="-127000" lvl="0" marL="1270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Char char="•"/>
              </a:pPr>
              <a:r>
                <a:rPr b="0" i="0" lang="en" sz="900" u="none" cap="none" strike="noStrik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rPr>
                <a:t>Waktu pengumpulan laporan mengikuti guidance dari rakamin. Sebelum upload di LMS, laporan diupload ke google drive terlebih dahulu.</a:t>
              </a:r>
              <a:endParaRPr sz="1100"/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9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grpSp>
        <p:nvGrpSpPr>
          <p:cNvPr id="150" name="Google Shape;150;p26"/>
          <p:cNvGrpSpPr/>
          <p:nvPr/>
        </p:nvGrpSpPr>
        <p:grpSpPr>
          <a:xfrm>
            <a:off x="158850" y="3107986"/>
            <a:ext cx="8826300" cy="1879883"/>
            <a:chOff x="194900" y="5514004"/>
            <a:chExt cx="11768400" cy="1266000"/>
          </a:xfrm>
        </p:grpSpPr>
        <p:sp>
          <p:nvSpPr>
            <p:cNvPr id="151" name="Google Shape;151;p26"/>
            <p:cNvSpPr/>
            <p:nvPr/>
          </p:nvSpPr>
          <p:spPr>
            <a:xfrm>
              <a:off x="194900" y="5514004"/>
              <a:ext cx="11768400" cy="1266000"/>
            </a:xfrm>
            <a:prstGeom prst="roundRect">
              <a:avLst>
                <a:gd fmla="val 3694" name="adj"/>
              </a:avLst>
            </a:prstGeom>
            <a:solidFill>
              <a:srgbClr val="F2F2F2"/>
            </a:solidFill>
            <a:ln cap="flat" cmpd="sng" w="38100">
              <a:solidFill>
                <a:srgbClr val="01AAB7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016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6"/>
            <p:cNvSpPr txBox="1"/>
            <p:nvPr/>
          </p:nvSpPr>
          <p:spPr>
            <a:xfrm>
              <a:off x="211700" y="5562999"/>
              <a:ext cx="11734800" cy="107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1" i="0" lang="en" sz="900" u="none" cap="none" strike="noStrik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rPr>
                <a:t>Tindak Lanjut:</a:t>
              </a:r>
              <a:endParaRPr b="1" i="0" sz="9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endParaRPr>
            </a:p>
            <a:p>
              <a:pPr indent="-177800" lvl="0" marL="1778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AutoNum type="arabicPeriod"/>
              </a:pPr>
              <a:r>
                <a:rPr b="1" i="0" lang="en" sz="900" u="none" cap="none" strike="noStrik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rPr>
                <a:t>Stage 0</a:t>
              </a:r>
              <a:endParaRPr sz="1100"/>
            </a:p>
            <a:p>
              <a:pPr indent="-127000" lvl="0" marL="1270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Char char="•"/>
              </a:pPr>
              <a:r>
                <a:rPr b="0" i="0" lang="en" sz="900" u="none" cap="none" strike="noStrik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rPr>
                <a:t>Revisi problem statement sesuai hasil diskusi.</a:t>
              </a:r>
              <a:endParaRPr sz="1100"/>
            </a:p>
            <a:p>
              <a:pPr indent="-127000" lvl="0" marL="1270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Char char="•"/>
              </a:pPr>
              <a:r>
                <a:rPr b="0" i="0" lang="en" sz="900" u="none" cap="none" strike="noStrik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rPr>
                <a:t>Revisi goals dan objective sesuai hasil diskusi.</a:t>
              </a:r>
              <a:endParaRPr sz="1100"/>
            </a:p>
            <a:p>
              <a:pPr indent="-127000" lvl="0" marL="1270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Char char="•"/>
              </a:pPr>
              <a:r>
                <a:rPr b="0" i="0" lang="en" sz="900" u="none" cap="none" strike="noStrik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rPr>
                <a:t>Revisi pemilihan business metrics.</a:t>
              </a:r>
              <a:endParaRPr sz="1100"/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9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endParaRPr>
            </a:p>
            <a:p>
              <a:pPr indent="-177800" lvl="0" marL="1778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AutoNum type="arabicPeriod" startAt="2"/>
              </a:pPr>
              <a:r>
                <a:rPr b="1" i="0" lang="en" sz="900" u="none" cap="none" strike="noStrik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rPr>
                <a:t>Stage 1</a:t>
              </a:r>
              <a:endParaRPr sz="1100"/>
            </a:p>
            <a:p>
              <a:pPr indent="-127000" lvl="0" marL="1270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Char char="•"/>
              </a:pPr>
              <a:r>
                <a:rPr b="0" i="0" lang="en" sz="900" u="none" cap="none" strike="noStrik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rPr>
                <a:t>Pengerjaan laporan sesuai poin di soal.</a:t>
              </a:r>
              <a:endParaRPr sz="1100"/>
            </a:p>
            <a:p>
              <a:pPr indent="-127000" lvl="0" marL="1270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Char char="•"/>
              </a:pPr>
              <a:r>
                <a:rPr b="0" i="0" lang="en" sz="900" u="none" cap="none" strike="noStrik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rPr>
                <a:t>Pengumpulan laporan sesuai deadline.</a:t>
              </a:r>
              <a:endParaRPr b="0" i="0" sz="9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