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</p:sldIdLst>
  <p:sldSz cx="9144000" cy="6858000" type="screen4x3"/>
  <p:notesSz cx="6858000" cy="9144000"/>
  <p:defaultTextStyle>
    <a:defPPr>
      <a:defRPr lang="es-EC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696"/>
  </p:normalViewPr>
  <p:slideViewPr>
    <p:cSldViewPr>
      <p:cViewPr>
        <p:scale>
          <a:sx n="82" d="100"/>
          <a:sy n="82" d="100"/>
        </p:scale>
        <p:origin x="121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05A0C0-8D80-478B-95F8-5F042C78FC4F}" type="datetimeFigureOut">
              <a:rPr lang="es-ES"/>
              <a:pPr>
                <a:defRPr/>
              </a:pPr>
              <a:t>16/08/2022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A3D7743-3E91-4CA1-9737-E462D9E354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506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CC84D-C48E-49AD-9852-B66F69C781F9}" type="datetimeFigureOut">
              <a:rPr lang="es-EC"/>
              <a:pPr>
                <a:defRPr/>
              </a:pPr>
              <a:t>16/8/2022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8B85C-3C03-46E3-B25D-6C625EDE326F}" type="slidenum">
              <a:rPr lang="es-EC"/>
              <a:pPr>
                <a:defRPr/>
              </a:pPr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589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BF650-7476-45C4-BD00-C8F07DDA2167}" type="datetimeFigureOut">
              <a:rPr lang="es-EC"/>
              <a:pPr>
                <a:defRPr/>
              </a:pPr>
              <a:t>16/8/2022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3EAFC-9499-448B-AD84-2ECBD605D14E}" type="slidenum">
              <a:rPr lang="es-EC"/>
              <a:pPr>
                <a:defRPr/>
              </a:pPr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2921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F85A5-B416-44BC-B088-73E2284B6A34}" type="datetimeFigureOut">
              <a:rPr lang="es-EC"/>
              <a:pPr>
                <a:defRPr/>
              </a:pPr>
              <a:t>16/8/2022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3CF78-9618-4269-A49A-435D251ADC4D}" type="slidenum">
              <a:rPr lang="es-EC"/>
              <a:pPr>
                <a:defRPr/>
              </a:pPr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4354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B6EB7-E446-49BD-9969-6C227A726BB6}" type="datetimeFigureOut">
              <a:rPr lang="es-EC"/>
              <a:pPr>
                <a:defRPr/>
              </a:pPr>
              <a:t>16/8/2022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BC36A-2E32-4551-807C-0438F2BF634D}" type="slidenum">
              <a:rPr lang="es-EC"/>
              <a:pPr>
                <a:defRPr/>
              </a:pPr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32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E934E-ECE9-4C02-A61B-F314EE2E9207}" type="datetimeFigureOut">
              <a:rPr lang="es-EC"/>
              <a:pPr>
                <a:defRPr/>
              </a:pPr>
              <a:t>16/8/2022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96C22-8A1F-40CA-9120-EBA77D4E40B8}" type="slidenum">
              <a:rPr lang="es-EC"/>
              <a:pPr>
                <a:defRPr/>
              </a:pPr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9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C132F-3C82-428C-BA23-505110080323}" type="datetimeFigureOut">
              <a:rPr lang="es-EC"/>
              <a:pPr>
                <a:defRPr/>
              </a:pPr>
              <a:t>16/8/2022</a:t>
            </a:fld>
            <a:endParaRPr lang="es-EC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BD470-C497-4D7A-B1D6-47DA8E1E7C4E}" type="slidenum">
              <a:rPr lang="es-EC"/>
              <a:pPr>
                <a:defRPr/>
              </a:pPr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655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6327A-CF72-48FE-A9C2-20FC016AB004}" type="datetimeFigureOut">
              <a:rPr lang="es-EC"/>
              <a:pPr>
                <a:defRPr/>
              </a:pPr>
              <a:t>16/8/2022</a:t>
            </a:fld>
            <a:endParaRPr lang="es-EC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6DEFC-7686-43D6-A8A0-BAA504712769}" type="slidenum">
              <a:rPr lang="es-EC"/>
              <a:pPr>
                <a:defRPr/>
              </a:pPr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949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639DE-EE11-45C6-BB16-211395A8C30F}" type="datetimeFigureOut">
              <a:rPr lang="es-EC"/>
              <a:pPr>
                <a:defRPr/>
              </a:pPr>
              <a:t>16/8/2022</a:t>
            </a:fld>
            <a:endParaRPr lang="es-EC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48917-A087-4620-A2D3-5D171B9CD7B3}" type="slidenum">
              <a:rPr lang="es-EC"/>
              <a:pPr>
                <a:defRPr/>
              </a:pPr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70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A0B4F-B1E4-495D-A0F9-91359D0DC01C}" type="datetimeFigureOut">
              <a:rPr lang="es-EC"/>
              <a:pPr>
                <a:defRPr/>
              </a:pPr>
              <a:t>16/8/2022</a:t>
            </a:fld>
            <a:endParaRPr lang="es-EC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81494-5EB7-4764-A2EE-BF25F9A52D5A}" type="slidenum">
              <a:rPr lang="es-EC"/>
              <a:pPr>
                <a:defRPr/>
              </a:pPr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26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637EE-910F-49B3-BEED-D3954DF53F04}" type="datetimeFigureOut">
              <a:rPr lang="es-EC"/>
              <a:pPr>
                <a:defRPr/>
              </a:pPr>
              <a:t>16/8/2022</a:t>
            </a:fld>
            <a:endParaRPr lang="es-EC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22E4E-1667-41AA-AC4D-2A4C8F55F48D}" type="slidenum">
              <a:rPr lang="es-EC"/>
              <a:pPr>
                <a:defRPr/>
              </a:pPr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7130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BC7A5-2AE9-439A-9F5A-1605ED177502}" type="datetimeFigureOut">
              <a:rPr lang="es-EC"/>
              <a:pPr>
                <a:defRPr/>
              </a:pPr>
              <a:t>16/8/2022</a:t>
            </a:fld>
            <a:endParaRPr lang="es-EC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31658-7F77-42C5-8A18-EE7B455B39C9}" type="slidenum">
              <a:rPr lang="es-EC"/>
              <a:pPr>
                <a:defRPr/>
              </a:pPr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603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  <a:endParaRPr lang="es-EC" altLang="es-ES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s-EC" alt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E0D49B-08DC-5845-A0BF-94333AF692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413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19362" y="1124744"/>
            <a:ext cx="49727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rgbClr val="0070C0"/>
                </a:solidFill>
              </a:rPr>
              <a:t>CARRERA: DESARROLLO DE SOTFWARE</a:t>
            </a:r>
          </a:p>
          <a:p>
            <a:pPr algn="ctr"/>
            <a:r>
              <a:rPr lang="es-MX" sz="2000" b="1" dirty="0">
                <a:solidFill>
                  <a:srgbClr val="0070C0"/>
                </a:solidFill>
              </a:rPr>
              <a:t>NOMBRE: GURUMENDI ALVARADO FIORELLA</a:t>
            </a:r>
          </a:p>
          <a:p>
            <a:pPr algn="ctr"/>
            <a:r>
              <a:rPr lang="es-MX" sz="2000" b="1" dirty="0">
                <a:solidFill>
                  <a:srgbClr val="0070C0"/>
                </a:solidFill>
              </a:rPr>
              <a:t>CURSO: 3/E</a:t>
            </a:r>
          </a:p>
          <a:p>
            <a:pPr algn="ctr"/>
            <a:r>
              <a:rPr lang="es-MX" sz="2000" b="1" dirty="0">
                <a:solidFill>
                  <a:srgbClr val="0070C0"/>
                </a:solidFill>
              </a:rPr>
              <a:t>PROFESOR: CARLOS PAZMIÑO</a:t>
            </a:r>
            <a:r>
              <a:rPr lang="es-MX" dirty="0"/>
              <a:t> </a:t>
            </a:r>
            <a:endParaRPr lang="es-EC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A72C820-3EB7-4E42-9CAA-46AC7F89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27" y="2564904"/>
            <a:ext cx="401584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8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1520" y="908720"/>
            <a:ext cx="8740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b="1" dirty="0">
                <a:solidFill>
                  <a:srgbClr val="0070C0"/>
                </a:solidFill>
              </a:rPr>
              <a:t>Ejecutar el proyecto y el mensaje de felicitaciones.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5654" t="4009"/>
          <a:stretch/>
        </p:blipFill>
        <p:spPr>
          <a:xfrm>
            <a:off x="251520" y="1808820"/>
            <a:ext cx="3508780" cy="32403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1BC918-2159-4558-821F-706B45764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052444"/>
            <a:ext cx="4575996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0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27784" y="908720"/>
            <a:ext cx="3655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3200" b="1" dirty="0">
                <a:solidFill>
                  <a:srgbClr val="0070C0"/>
                </a:solidFill>
              </a:rPr>
              <a:t>Crear una Apps </a:t>
            </a:r>
            <a:r>
              <a:rPr lang="es-EC" sz="3200" b="1" dirty="0" err="1">
                <a:solidFill>
                  <a:srgbClr val="0070C0"/>
                </a:solidFill>
              </a:rPr>
              <a:t>Core</a:t>
            </a:r>
            <a:endParaRPr lang="es-EC" sz="3200" b="1" dirty="0">
              <a:solidFill>
                <a:srgbClr val="0070C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83568" y="1622420"/>
            <a:ext cx="7821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Creamos una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core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usando el comando “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python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manage.py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startapp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core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endParaRPr lang="es-EC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0687BD-B33D-4185-B9D6-3E4A4E4E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77" y="2420888"/>
            <a:ext cx="5858693" cy="3048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B1FA3AC-9043-4336-A4F6-723AAD89D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623" y="2875338"/>
            <a:ext cx="1991003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6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55776" y="908720"/>
            <a:ext cx="4408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800" b="1" dirty="0">
                <a:solidFill>
                  <a:srgbClr val="0070C0"/>
                </a:solidFill>
              </a:rPr>
              <a:t>Qué es la Carpeta </a:t>
            </a:r>
            <a:r>
              <a:rPr lang="es-EC" sz="2800" b="1" dirty="0" err="1">
                <a:solidFill>
                  <a:srgbClr val="0070C0"/>
                </a:solidFill>
              </a:rPr>
              <a:t>Templates</a:t>
            </a:r>
            <a:endParaRPr lang="es-EC" sz="2800" b="1" dirty="0">
              <a:solidFill>
                <a:srgbClr val="0070C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55576" y="1716538"/>
            <a:ext cx="7328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bg2">
                    <a:lumMod val="10000"/>
                  </a:schemeClr>
                </a:solidFill>
              </a:rPr>
              <a:t>En la carpeta </a:t>
            </a:r>
            <a:r>
              <a:rPr lang="es-EC" dirty="0" err="1">
                <a:solidFill>
                  <a:schemeClr val="bg2">
                    <a:lumMod val="10000"/>
                  </a:schemeClr>
                </a:solidFill>
              </a:rPr>
              <a:t>Templates</a:t>
            </a:r>
            <a:r>
              <a:rPr lang="es-EC" dirty="0">
                <a:solidFill>
                  <a:schemeClr val="bg2">
                    <a:lumMod val="10000"/>
                  </a:schemeClr>
                </a:solidFill>
              </a:rPr>
              <a:t>, </a:t>
            </a:r>
            <a:r>
              <a:rPr lang="es-EC" b="1" dirty="0">
                <a:solidFill>
                  <a:schemeClr val="bg2">
                    <a:lumMod val="10000"/>
                  </a:schemeClr>
                </a:solidFill>
              </a:rPr>
              <a:t>las subcarpetas contienen las plantillas que se muestran en el cuadro de diálogo Crear nuevo archivo</a:t>
            </a:r>
            <a:r>
              <a:rPr lang="es-EC" dirty="0">
                <a:solidFill>
                  <a:schemeClr val="bg2">
                    <a:lumMod val="10000"/>
                  </a:schemeClr>
                </a:solidFill>
              </a:rPr>
              <a:t>. Puede crear y guardar plantillas personalizadas en la carpeta </a:t>
            </a:r>
            <a:r>
              <a:rPr lang="es-EC" dirty="0" err="1">
                <a:solidFill>
                  <a:schemeClr val="bg2">
                    <a:lumMod val="10000"/>
                  </a:schemeClr>
                </a:solidFill>
              </a:rPr>
              <a:t>Templates</a:t>
            </a:r>
            <a:r>
              <a:rPr lang="es-EC" dirty="0">
                <a:solidFill>
                  <a:schemeClr val="bg2">
                    <a:lumMod val="10000"/>
                  </a:schemeClr>
                </a:solidFill>
              </a:rPr>
              <a:t>. Contiene plantillas para la creación de archivos. Se puede guardar el archivo activo como una plantilla.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258" y="3356992"/>
            <a:ext cx="4408771" cy="19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0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23728" y="1772816"/>
            <a:ext cx="5220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200" b="1" dirty="0">
                <a:solidFill>
                  <a:srgbClr val="0070C0"/>
                </a:solidFill>
              </a:rPr>
              <a:t>¿Qué es la Carpeta </a:t>
            </a:r>
            <a:r>
              <a:rPr lang="es-EC" sz="3200" b="1" dirty="0" err="1">
                <a:solidFill>
                  <a:srgbClr val="0070C0"/>
                </a:solidFill>
              </a:rPr>
              <a:t>Stactic</a:t>
            </a:r>
            <a:r>
              <a:rPr lang="es-EC" sz="3200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673424" y="2924944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/>
              <a:t>Esta carpeta </a:t>
            </a:r>
            <a:r>
              <a:rPr lang="es-EC" sz="2000" b="1" dirty="0"/>
              <a:t>contiene todo los archivos de estilos: </a:t>
            </a:r>
            <a:r>
              <a:rPr lang="es-EC" sz="2000" b="1" dirty="0" err="1"/>
              <a:t>css</a:t>
            </a:r>
            <a:r>
              <a:rPr lang="es-EC" sz="2000" b="1" dirty="0"/>
              <a:t> y </a:t>
            </a:r>
            <a:r>
              <a:rPr lang="es-EC" sz="2000" b="1" dirty="0" err="1"/>
              <a:t>scss</a:t>
            </a:r>
            <a:r>
              <a:rPr lang="es-EC" sz="2000" b="1" dirty="0"/>
              <a:t>, archivos de comportamientos , imágenes 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65570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79712" y="980728"/>
            <a:ext cx="5637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400" b="1" dirty="0">
                <a:solidFill>
                  <a:srgbClr val="0070C0"/>
                </a:solidFill>
              </a:rPr>
              <a:t>Crear un archivo base </a:t>
            </a:r>
            <a:r>
              <a:rPr lang="es-EC" sz="2400" b="1" dirty="0" err="1">
                <a:solidFill>
                  <a:srgbClr val="0070C0"/>
                </a:solidFill>
              </a:rPr>
              <a:t>html</a:t>
            </a:r>
            <a:r>
              <a:rPr lang="es-EC" sz="2400" b="1" dirty="0">
                <a:solidFill>
                  <a:srgbClr val="0070C0"/>
                </a:solidFill>
              </a:rPr>
              <a:t> en la APPS </a:t>
            </a:r>
            <a:r>
              <a:rPr lang="es-EC" sz="2400" b="1" dirty="0" err="1">
                <a:solidFill>
                  <a:srgbClr val="0070C0"/>
                </a:solidFill>
              </a:rPr>
              <a:t>core</a:t>
            </a:r>
            <a:endParaRPr lang="es-EC" sz="2400" b="1" dirty="0">
              <a:solidFill>
                <a:srgbClr val="0070C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04056" y="1608475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Creamos dentro de la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core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una carpeta llamada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templates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dentro de esa carpeta creamos el HTML llamado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Core</a:t>
            </a:r>
            <a:endParaRPr lang="es-EC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F34244D-1CF1-4385-9747-8EAA2DFE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8" y="2564904"/>
            <a:ext cx="6300192" cy="27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1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73944" y="1772816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400" b="1" dirty="0">
                <a:solidFill>
                  <a:srgbClr val="0070C0"/>
                </a:solidFill>
              </a:rPr>
              <a:t>Como se llaman a los CSS desde el archivo base </a:t>
            </a:r>
            <a:r>
              <a:rPr lang="es-EC" sz="2400" b="1" dirty="0" err="1">
                <a:solidFill>
                  <a:srgbClr val="0070C0"/>
                </a:solidFill>
              </a:rPr>
              <a:t>html</a:t>
            </a:r>
            <a:endParaRPr lang="es-EC" sz="2400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181350"/>
            <a:ext cx="52292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8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5536" y="908720"/>
            <a:ext cx="8600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b="1" dirty="0">
                <a:solidFill>
                  <a:srgbClr val="0070C0"/>
                </a:solidFill>
              </a:rPr>
              <a:t>Como consume un archivo hijo </a:t>
            </a:r>
            <a:r>
              <a:rPr lang="es-EC" sz="2000" b="1" dirty="0" err="1">
                <a:solidFill>
                  <a:srgbClr val="0070C0"/>
                </a:solidFill>
              </a:rPr>
              <a:t>html</a:t>
            </a:r>
            <a:r>
              <a:rPr lang="es-EC" sz="2000" b="1" dirty="0">
                <a:solidFill>
                  <a:srgbClr val="0070C0"/>
                </a:solidFill>
              </a:rPr>
              <a:t> al utilizar la herencia del archivo base </a:t>
            </a:r>
            <a:r>
              <a:rPr lang="es-EC" sz="2000" b="1" dirty="0" err="1">
                <a:solidFill>
                  <a:srgbClr val="0070C0"/>
                </a:solidFill>
              </a:rPr>
              <a:t>html</a:t>
            </a:r>
            <a:endParaRPr lang="es-EC" sz="2000" b="1" dirty="0">
              <a:solidFill>
                <a:srgbClr val="0070C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46619" y="1711841"/>
            <a:ext cx="877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poder utilizar la información de la herencia padre usamos la codificación en el HTML hijo “llamado Quienes somos ”</a:t>
            </a:r>
            <a:endParaRPr lang="es-EC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0459" y="2549515"/>
            <a:ext cx="751573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Usamos el código---- &gt; {% </a:t>
            </a:r>
            <a:r>
              <a:rPr kumimoji="0" lang="es-EC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extends</a:t>
            </a:r>
            <a:r>
              <a:rPr kumimoji="0" lang="es-EC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'herencias/computadora.html' </a:t>
            </a:r>
            <a:r>
              <a:rPr kumimoji="0" lang="es-EC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%}</a:t>
            </a:r>
            <a:endParaRPr kumimoji="0" lang="es-EC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140968"/>
            <a:ext cx="4314825" cy="20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5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19672" y="944434"/>
            <a:ext cx="6326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b="1" dirty="0">
                <a:solidFill>
                  <a:srgbClr val="0070C0"/>
                </a:solidFill>
              </a:rPr>
              <a:t>Crear un </a:t>
            </a:r>
            <a:r>
              <a:rPr lang="es-EC" sz="3200" b="1" dirty="0" err="1">
                <a:solidFill>
                  <a:srgbClr val="0070C0"/>
                </a:solidFill>
              </a:rPr>
              <a:t>view</a:t>
            </a:r>
            <a:r>
              <a:rPr lang="es-EC" sz="3200" b="1" dirty="0">
                <a:solidFill>
                  <a:srgbClr val="0070C0"/>
                </a:solidFill>
              </a:rPr>
              <a:t> que llame al </a:t>
            </a:r>
            <a:r>
              <a:rPr lang="es-EC" sz="3200" b="1" dirty="0" err="1">
                <a:solidFill>
                  <a:srgbClr val="0070C0"/>
                </a:solidFill>
              </a:rPr>
              <a:t>html</a:t>
            </a:r>
            <a:r>
              <a:rPr lang="es-EC" sz="3200" b="1" dirty="0">
                <a:solidFill>
                  <a:srgbClr val="0070C0"/>
                </a:solidFill>
              </a:rPr>
              <a:t> hijo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55576" y="1772816"/>
            <a:ext cx="4723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1-Vamos a </a:t>
            </a:r>
            <a:r>
              <a:rPr lang="es-MX" sz="2000" dirty="0" err="1"/>
              <a:t>caperta</a:t>
            </a:r>
            <a:r>
              <a:rPr lang="es-MX" sz="2000" dirty="0"/>
              <a:t> </a:t>
            </a:r>
            <a:r>
              <a:rPr lang="es-MX" sz="2000" dirty="0" err="1"/>
              <a:t>core</a:t>
            </a:r>
            <a:r>
              <a:rPr lang="es-MX" sz="2000" dirty="0"/>
              <a:t> y a de ahí al “View”</a:t>
            </a:r>
          </a:p>
          <a:p>
            <a:r>
              <a:rPr lang="es-MX" sz="2000" dirty="0"/>
              <a:t>2-Ingresmos el siguiente código.</a:t>
            </a:r>
            <a:endParaRPr lang="es-EC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9981" y="2570420"/>
            <a:ext cx="6436377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</a:t>
            </a:r>
            <a:r>
              <a:rPr kumimoji="0" lang="es-EC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s-EC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quienes_somos</a:t>
            </a:r>
            <a:r>
              <a:rPr kumimoji="0" lang="es-EC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s-EC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request</a:t>
            </a:r>
            <a:r>
              <a:rPr kumimoji="0" lang="es-EC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s-EC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s-EC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s-EC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es-EC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s-EC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render</a:t>
            </a:r>
            <a:r>
              <a:rPr kumimoji="0" lang="es-EC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s-EC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request</a:t>
            </a:r>
            <a:r>
              <a:rPr kumimoji="0" lang="es-EC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s-EC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'herencias/quienes_somos.html'</a:t>
            </a:r>
            <a:r>
              <a:rPr kumimoji="0" lang="es-EC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s-EC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81" y="3645024"/>
            <a:ext cx="59817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62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30317" y="881004"/>
            <a:ext cx="479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800" b="1" dirty="0">
                <a:solidFill>
                  <a:srgbClr val="0070C0"/>
                </a:solidFill>
              </a:rPr>
              <a:t>Crear la </a:t>
            </a:r>
            <a:r>
              <a:rPr lang="es-EC" sz="2800" b="1" dirty="0" err="1">
                <a:solidFill>
                  <a:srgbClr val="0070C0"/>
                </a:solidFill>
              </a:rPr>
              <a:t>urls</a:t>
            </a:r>
            <a:r>
              <a:rPr lang="es-EC" sz="2800" b="1" dirty="0">
                <a:solidFill>
                  <a:srgbClr val="0070C0"/>
                </a:solidFill>
              </a:rPr>
              <a:t> que llame al </a:t>
            </a:r>
            <a:r>
              <a:rPr lang="es-EC" sz="2800" b="1" dirty="0" err="1">
                <a:solidFill>
                  <a:srgbClr val="0070C0"/>
                </a:solidFill>
              </a:rPr>
              <a:t>views</a:t>
            </a:r>
            <a:endParaRPr lang="es-EC" sz="2800" b="1" dirty="0">
              <a:solidFill>
                <a:srgbClr val="0070C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7584" y="2780928"/>
            <a:ext cx="285526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</a:t>
            </a:r>
            <a:r>
              <a:rPr kumimoji="0" lang="es-EC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s-EC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django.urls</a:t>
            </a:r>
            <a:r>
              <a:rPr kumimoji="0" lang="es-EC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EC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</a:t>
            </a:r>
            <a:r>
              <a:rPr kumimoji="0" lang="es-EC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s-EC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br>
              <a:rPr kumimoji="0" lang="es-EC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s-EC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</a:t>
            </a:r>
            <a:r>
              <a:rPr kumimoji="0" lang="es-EC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s-EC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 </a:t>
            </a:r>
            <a:r>
              <a:rPr kumimoji="0" lang="es-EC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</a:t>
            </a:r>
            <a:r>
              <a:rPr kumimoji="0" lang="es-EC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s-EC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views</a:t>
            </a:r>
            <a:endParaRPr kumimoji="0" lang="es-EC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27584" y="1839147"/>
            <a:ext cx="762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Vamos a la carpeta  </a:t>
            </a:r>
            <a:r>
              <a:rPr lang="es-MX" b="1" dirty="0" err="1"/>
              <a:t>Urls</a:t>
            </a:r>
            <a:r>
              <a:rPr lang="es-MX" dirty="0"/>
              <a:t> que va a llamar al</a:t>
            </a:r>
            <a:r>
              <a:rPr lang="es-MX" b="1" dirty="0"/>
              <a:t> </a:t>
            </a:r>
            <a:r>
              <a:rPr lang="es-MX" b="1" dirty="0" err="1"/>
              <a:t>Views</a:t>
            </a:r>
            <a:r>
              <a:rPr lang="es-MX" b="1" dirty="0"/>
              <a:t> </a:t>
            </a:r>
            <a:r>
              <a:rPr lang="es-MX" dirty="0"/>
              <a:t>ingresando el siguiente código</a:t>
            </a:r>
            <a:endParaRPr lang="es-EC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20194" y="3613488"/>
            <a:ext cx="12633465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es-EC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s-EC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'quienes_somos'</a:t>
            </a:r>
            <a:r>
              <a:rPr kumimoji="0" lang="es-EC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s-EC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views.quienes_somos,</a:t>
            </a:r>
            <a:r>
              <a:rPr kumimoji="0" lang="es-EC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name</a:t>
            </a:r>
            <a:r>
              <a:rPr kumimoji="0" lang="es-EC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s-EC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'</a:t>
            </a:r>
            <a:r>
              <a:rPr kumimoji="0" lang="es-EC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quienes_somos</a:t>
            </a:r>
            <a:r>
              <a:rPr kumimoji="0" lang="es-EC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'</a:t>
            </a:r>
            <a:r>
              <a:rPr kumimoji="0" lang="es-EC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</a:t>
            </a:r>
            <a:endParaRPr kumimoji="0" lang="es-EC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5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55576" y="908720"/>
            <a:ext cx="800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b="1" u="sng" dirty="0">
                <a:solidFill>
                  <a:srgbClr val="0070C0"/>
                </a:solidFill>
              </a:rPr>
              <a:t>Integrar la aplicación APPS </a:t>
            </a:r>
            <a:r>
              <a:rPr lang="es-EC" sz="2800" b="1" u="sng" dirty="0" err="1">
                <a:solidFill>
                  <a:srgbClr val="0070C0"/>
                </a:solidFill>
              </a:rPr>
              <a:t>core</a:t>
            </a:r>
            <a:r>
              <a:rPr lang="es-EC" sz="2800" b="1" u="sng" dirty="0">
                <a:solidFill>
                  <a:srgbClr val="0070C0"/>
                </a:solidFill>
              </a:rPr>
              <a:t> al proyecto principal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5922615" cy="345546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00503" y="1885764"/>
            <a:ext cx="743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Vamos a la carpeta </a:t>
            </a:r>
            <a:r>
              <a:rPr lang="es-MX" b="1" dirty="0" err="1"/>
              <a:t>Settings</a:t>
            </a:r>
            <a:r>
              <a:rPr lang="es-MX" dirty="0"/>
              <a:t> del proyecto principal y ingresamos al APP </a:t>
            </a:r>
            <a:r>
              <a:rPr lang="es-MX" b="1" dirty="0"/>
              <a:t>“</a:t>
            </a:r>
            <a:r>
              <a:rPr lang="es-MX" b="1" dirty="0" err="1"/>
              <a:t>core</a:t>
            </a:r>
            <a:r>
              <a:rPr lang="es-MX" b="1" dirty="0"/>
              <a:t>”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206700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43608" y="1988840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1) ¿Qué es Django?...............................................................................PAG-4              </a:t>
            </a:r>
          </a:p>
          <a:p>
            <a:r>
              <a:rPr lang="es-EC" dirty="0"/>
              <a:t>2) ¿Qué es la máquina virtual en Django…………………………………………..PAG-5</a:t>
            </a:r>
          </a:p>
          <a:p>
            <a:r>
              <a:rPr lang="es-EC" dirty="0"/>
              <a:t>3) ¿Qué es MVT en Django. ?................................................................PAG-6</a:t>
            </a:r>
          </a:p>
          <a:p>
            <a:r>
              <a:rPr lang="es-EC" dirty="0"/>
              <a:t>4) Crear un proyecto con la máquina virtual……………………………………..PAG-7</a:t>
            </a:r>
          </a:p>
          <a:p>
            <a:r>
              <a:rPr lang="es-EC" dirty="0"/>
              <a:t>5) Descargar los instaladores de Django al proyecto………………………….PAG-8</a:t>
            </a:r>
          </a:p>
          <a:p>
            <a:r>
              <a:rPr lang="es-EC" dirty="0"/>
              <a:t>6) Crear un proyecto para programar en Django……………………………….PAG-9</a:t>
            </a:r>
          </a:p>
          <a:p>
            <a:r>
              <a:rPr lang="es-EC" dirty="0"/>
              <a:t>7) Ejecutar el proyecto y el mensaje de felicitaciones……………………….PAG-10</a:t>
            </a:r>
          </a:p>
          <a:p>
            <a:r>
              <a:rPr lang="es-EC" dirty="0"/>
              <a:t>8) Crear una Apps </a:t>
            </a:r>
            <a:r>
              <a:rPr lang="es-EC" dirty="0" err="1"/>
              <a:t>core</a:t>
            </a:r>
            <a:r>
              <a:rPr lang="es-EC" dirty="0"/>
              <a:t>……………………………………………………………………..PAG-11</a:t>
            </a:r>
          </a:p>
          <a:p>
            <a:r>
              <a:rPr lang="es-EC" dirty="0"/>
              <a:t>9) ¿Qué es la Carpeta </a:t>
            </a:r>
            <a:r>
              <a:rPr lang="es-EC" dirty="0" err="1"/>
              <a:t>Templates</a:t>
            </a:r>
            <a:r>
              <a:rPr lang="es-EC" dirty="0"/>
              <a:t>?........................................................PAG.12</a:t>
            </a:r>
          </a:p>
          <a:p>
            <a:r>
              <a:rPr lang="es-EC" dirty="0"/>
              <a:t>10) ¿Qué es la Carpeta </a:t>
            </a:r>
            <a:r>
              <a:rPr lang="es-EC" dirty="0" err="1"/>
              <a:t>stactic</a:t>
            </a:r>
            <a:r>
              <a:rPr lang="es-EC" dirty="0"/>
              <a:t>?............................................................PAG.13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563888" y="1052736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u="sng" dirty="0">
                <a:solidFill>
                  <a:srgbClr val="0070C0"/>
                </a:solidFill>
              </a:rPr>
              <a:t>MANUAL:</a:t>
            </a:r>
            <a:endParaRPr lang="es-EC" sz="28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11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5616" y="721174"/>
            <a:ext cx="6829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u="sng" dirty="0">
                <a:solidFill>
                  <a:srgbClr val="0070C0"/>
                </a:solidFill>
              </a:rPr>
              <a:t>Crear las tablas del sistema de usuarios para utilizar el panel de administración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88052" y="1686285"/>
            <a:ext cx="3788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Creamos la tablas en la base:</a:t>
            </a:r>
            <a:endParaRPr lang="es-EC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88051" y="2222619"/>
            <a:ext cx="669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Usamos el comando </a:t>
            </a:r>
            <a:r>
              <a:rPr lang="es-MX" sz="2400" dirty="0">
                <a:solidFill>
                  <a:srgbClr val="FF0000"/>
                </a:solidFill>
              </a:rPr>
              <a:t>“</a:t>
            </a:r>
            <a:r>
              <a:rPr lang="es-MX" sz="2400" dirty="0" err="1">
                <a:solidFill>
                  <a:srgbClr val="FF0000"/>
                </a:solidFill>
              </a:rPr>
              <a:t>python</a:t>
            </a:r>
            <a:r>
              <a:rPr lang="es-MX" sz="2400" dirty="0">
                <a:solidFill>
                  <a:srgbClr val="FF0000"/>
                </a:solidFill>
              </a:rPr>
              <a:t> manage.py </a:t>
            </a:r>
            <a:r>
              <a:rPr lang="es-MX" sz="2400" dirty="0" err="1">
                <a:solidFill>
                  <a:srgbClr val="FF0000"/>
                </a:solidFill>
              </a:rPr>
              <a:t>migrate</a:t>
            </a:r>
            <a:r>
              <a:rPr lang="es-MX" sz="2400" dirty="0">
                <a:solidFill>
                  <a:srgbClr val="FF0000"/>
                </a:solidFill>
              </a:rPr>
              <a:t> ”</a:t>
            </a:r>
            <a:endParaRPr lang="es-EC" sz="2400" dirty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24944"/>
            <a:ext cx="6349156" cy="28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8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31640" y="764704"/>
            <a:ext cx="6120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800" b="1" u="sng" dirty="0">
                <a:solidFill>
                  <a:srgbClr val="0070C0"/>
                </a:solidFill>
              </a:rPr>
              <a:t>Crear un usuario para poder ingresar al Panel de Administración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39552" y="198884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poder crear un usuario para el panel administración usamos el comando, </a:t>
            </a:r>
            <a:r>
              <a:rPr lang="es-MX" b="1" dirty="0" err="1"/>
              <a:t>python</a:t>
            </a:r>
            <a:r>
              <a:rPr lang="es-MX" b="1" dirty="0"/>
              <a:t> manage.py </a:t>
            </a:r>
            <a:r>
              <a:rPr lang="es-MX" b="1" dirty="0" err="1"/>
              <a:t>createsuperuser</a:t>
            </a:r>
            <a:endParaRPr lang="es-EC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276969-4C8B-47B4-AF47-5DC38B4B2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108" y="2896816"/>
            <a:ext cx="334374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27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31636" y="1268760"/>
            <a:ext cx="5877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600" b="1" dirty="0">
                <a:solidFill>
                  <a:srgbClr val="0070C0"/>
                </a:solidFill>
              </a:rPr>
              <a:t>Que es un </a:t>
            </a:r>
            <a:r>
              <a:rPr lang="es-EC" sz="4000" b="1" dirty="0">
                <a:solidFill>
                  <a:srgbClr val="0070C0"/>
                </a:solidFill>
              </a:rPr>
              <a:t>modelo</a:t>
            </a:r>
            <a:r>
              <a:rPr lang="es-EC" sz="3600" b="1" dirty="0">
                <a:solidFill>
                  <a:srgbClr val="0070C0"/>
                </a:solidFill>
              </a:rPr>
              <a:t> en Django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11092" y="2924944"/>
            <a:ext cx="851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Los modelos están definidos, normalmente, en el archivo models.py de la aplicación. Son</a:t>
            </a:r>
          </a:p>
          <a:p>
            <a:r>
              <a:rPr lang="es-EC" dirty="0"/>
              <a:t>implementados como subclases de </a:t>
            </a:r>
            <a:r>
              <a:rPr lang="es-EC" dirty="0" err="1"/>
              <a:t>django.db.models.Model</a:t>
            </a:r>
            <a:r>
              <a:rPr lang="es-EC" dirty="0"/>
              <a:t>, y pueden incluir campos,</a:t>
            </a:r>
          </a:p>
          <a:p>
            <a:r>
              <a:rPr lang="es-EC" dirty="0"/>
              <a:t>métodos y </a:t>
            </a:r>
            <a:r>
              <a:rPr lang="es-EC" dirty="0" err="1"/>
              <a:t>metadata</a:t>
            </a:r>
            <a:r>
              <a:rPr lang="es-EC" dirty="0"/>
              <a:t>. El fragmento de código más abajo muestra un modelo "típico"</a:t>
            </a:r>
          </a:p>
        </p:txBody>
      </p:sp>
    </p:spTree>
    <p:extLst>
      <p:ext uri="{BB962C8B-B14F-4D97-AF65-F5344CB8AC3E}">
        <p14:creationId xmlns:p14="http://schemas.microsoft.com/office/powerpoint/2010/main" val="3654917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5616" y="980728"/>
            <a:ext cx="6000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4000" b="1" dirty="0">
                <a:solidFill>
                  <a:srgbClr val="0070C0"/>
                </a:solidFill>
              </a:rPr>
              <a:t>Crear un modelo en Django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07435" y="1942093"/>
            <a:ext cx="278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Paso #1 crear el modelo </a:t>
            </a:r>
            <a:endParaRPr lang="es-EC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6" y="2601434"/>
            <a:ext cx="7601669" cy="33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29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63688" y="767606"/>
            <a:ext cx="547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>
                <a:solidFill>
                  <a:srgbClr val="0070C0"/>
                </a:solidFill>
              </a:rPr>
              <a:t>Migrar el Modelo a la base del Panel de Administración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27584" y="1844824"/>
            <a:ext cx="324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Paso #2 migramos el modelo.</a:t>
            </a:r>
            <a:endParaRPr lang="es-EC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62237" y="2288486"/>
            <a:ext cx="395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err="1"/>
              <a:t>python</a:t>
            </a:r>
            <a:r>
              <a:rPr lang="es-EC" dirty="0"/>
              <a:t> manage.py </a:t>
            </a:r>
            <a:r>
              <a:rPr lang="es-EC" dirty="0" err="1"/>
              <a:t>makemigrations</a:t>
            </a:r>
            <a:r>
              <a:rPr lang="es-EC" dirty="0"/>
              <a:t> blog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27584" y="2750119"/>
            <a:ext cx="25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Observamos que se creo.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329333"/>
            <a:ext cx="5010150" cy="18192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58" y="3543705"/>
            <a:ext cx="28098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45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71600" y="836712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>
                <a:solidFill>
                  <a:srgbClr val="0070C0"/>
                </a:solidFill>
              </a:rPr>
              <a:t>Ingresar información al modelo por el Panel de Administración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39552" y="2125063"/>
            <a:ext cx="520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Ingresamos la información al panel de Administración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E5BA8A-D85E-4C16-ADC8-9CEC96F2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32" y="2852936"/>
            <a:ext cx="5687535" cy="25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75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55576" y="836712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>
                <a:solidFill>
                  <a:srgbClr val="0070C0"/>
                </a:solidFill>
              </a:rPr>
              <a:t>Realizar la consulta de todo lo ingresado en el modelo desde el </a:t>
            </a:r>
            <a:r>
              <a:rPr lang="es-EC" sz="3200" b="1" dirty="0" err="1">
                <a:solidFill>
                  <a:srgbClr val="0070C0"/>
                </a:solidFill>
              </a:rPr>
              <a:t>views</a:t>
            </a:r>
            <a:endParaRPr lang="es-EC" sz="3200" b="1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26435" y="2342783"/>
            <a:ext cx="324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Ingresamos el siguiente condigo.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5" y="2996952"/>
            <a:ext cx="796991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34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1560" y="836712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>
                <a:solidFill>
                  <a:srgbClr val="0070C0"/>
                </a:solidFill>
              </a:rPr>
              <a:t>Mostrar los datos guardados en el modelo al </a:t>
            </a:r>
            <a:r>
              <a:rPr lang="es-EC" sz="3200" b="1" dirty="0" err="1">
                <a:solidFill>
                  <a:srgbClr val="0070C0"/>
                </a:solidFill>
              </a:rPr>
              <a:t>html</a:t>
            </a:r>
            <a:r>
              <a:rPr lang="es-EC" sz="3200" b="1" dirty="0">
                <a:solidFill>
                  <a:srgbClr val="0070C0"/>
                </a:solidFill>
              </a:rPr>
              <a:t> hijo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E0F64D-8C54-425C-B98F-769ECCFD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58" y="2071253"/>
            <a:ext cx="6363099" cy="27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0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3528" y="1412776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dirty="0"/>
              <a:t>11)Crear un archivo base </a:t>
            </a:r>
            <a:r>
              <a:rPr lang="es-EC" sz="1600" dirty="0" err="1"/>
              <a:t>html</a:t>
            </a:r>
            <a:r>
              <a:rPr lang="es-EC" sz="1600" dirty="0"/>
              <a:t> en la APPS </a:t>
            </a:r>
            <a:r>
              <a:rPr lang="es-EC" sz="1600" dirty="0" err="1"/>
              <a:t>core</a:t>
            </a:r>
            <a:r>
              <a:rPr lang="es-EC" sz="1600" dirty="0"/>
              <a:t>……………………………………………………………………(PAG-14)</a:t>
            </a:r>
          </a:p>
          <a:p>
            <a:r>
              <a:rPr lang="es-EC" sz="1600" dirty="0"/>
              <a:t>12)Como se llaman a los CSS desde el archivo base </a:t>
            </a:r>
            <a:r>
              <a:rPr lang="es-EC" sz="1600" dirty="0" err="1"/>
              <a:t>html</a:t>
            </a:r>
            <a:r>
              <a:rPr lang="es-EC" sz="1600" dirty="0"/>
              <a:t>…………………………………………………….(PAG-15)</a:t>
            </a:r>
          </a:p>
          <a:p>
            <a:r>
              <a:rPr lang="es-EC" sz="1600" dirty="0"/>
              <a:t>13)Como consume un archivo hijo </a:t>
            </a:r>
            <a:r>
              <a:rPr lang="es-EC" sz="1600" dirty="0" err="1"/>
              <a:t>html</a:t>
            </a:r>
            <a:r>
              <a:rPr lang="es-EC" sz="1600" dirty="0"/>
              <a:t> al utilizar la herencia del archivo base </a:t>
            </a:r>
            <a:r>
              <a:rPr lang="es-EC" sz="1600" dirty="0" err="1"/>
              <a:t>html</a:t>
            </a:r>
            <a:r>
              <a:rPr lang="es-EC" sz="1600" dirty="0"/>
              <a:t>…………..(PAG-16)</a:t>
            </a:r>
          </a:p>
          <a:p>
            <a:r>
              <a:rPr lang="es-EC" sz="1600" dirty="0"/>
              <a:t>14)Crear un </a:t>
            </a:r>
            <a:r>
              <a:rPr lang="es-EC" sz="1600" dirty="0" err="1"/>
              <a:t>view</a:t>
            </a:r>
            <a:r>
              <a:rPr lang="es-EC" sz="1600" dirty="0"/>
              <a:t> que llame al </a:t>
            </a:r>
            <a:r>
              <a:rPr lang="es-EC" sz="1600" dirty="0" err="1"/>
              <a:t>html</a:t>
            </a:r>
            <a:r>
              <a:rPr lang="es-EC" sz="1600" dirty="0"/>
              <a:t> hijo……………………………………………………………………………….(PAG-17)</a:t>
            </a:r>
          </a:p>
          <a:p>
            <a:r>
              <a:rPr lang="es-EC" sz="1600" dirty="0"/>
              <a:t>15)Crear la </a:t>
            </a:r>
            <a:r>
              <a:rPr lang="es-EC" sz="1600" dirty="0" err="1"/>
              <a:t>urls</a:t>
            </a:r>
            <a:r>
              <a:rPr lang="es-EC" sz="1600" dirty="0"/>
              <a:t> que llame al </a:t>
            </a:r>
            <a:r>
              <a:rPr lang="es-EC" sz="1600" dirty="0" err="1"/>
              <a:t>views</a:t>
            </a:r>
            <a:r>
              <a:rPr lang="es-EC" sz="1600" dirty="0"/>
              <a:t>……………………………………………………………………………………….(PAG-18)</a:t>
            </a:r>
          </a:p>
          <a:p>
            <a:r>
              <a:rPr lang="es-EC" sz="1600" dirty="0"/>
              <a:t>16)Integrar la aplicación APPS </a:t>
            </a:r>
            <a:r>
              <a:rPr lang="es-EC" sz="1600" dirty="0" err="1"/>
              <a:t>core</a:t>
            </a:r>
            <a:r>
              <a:rPr lang="es-EC" sz="1600" dirty="0"/>
              <a:t> al proyecto principal……………………………………………………..(PAG-19)</a:t>
            </a:r>
          </a:p>
          <a:p>
            <a:r>
              <a:rPr lang="es-EC" sz="1600" dirty="0"/>
              <a:t>17)Crear las tablas del sistema de usuarios para utilizar el panel de administración…………….(PAG-20)</a:t>
            </a:r>
          </a:p>
          <a:p>
            <a:r>
              <a:rPr lang="es-EC" sz="1600" dirty="0"/>
              <a:t>18)Crear un usuario para poder ingresar al Panel de Administración……………………………………(PAG-20)</a:t>
            </a:r>
          </a:p>
          <a:p>
            <a:r>
              <a:rPr lang="es-EC" sz="1600" dirty="0"/>
              <a:t>19)Que es un modelo en Django…………………………………………………………………………………….…….(PAG-21)</a:t>
            </a:r>
          </a:p>
          <a:p>
            <a:r>
              <a:rPr lang="es-EC" sz="1600" dirty="0"/>
              <a:t>20)Crear un modelo en Django……………………………………………………………………………………………..(PAG-22)</a:t>
            </a:r>
          </a:p>
          <a:p>
            <a:r>
              <a:rPr lang="es-EC" sz="1600" dirty="0"/>
              <a:t>21)Migrar el Modelo a la base del Panel de Administración………………………………………………….(PAG-23)</a:t>
            </a:r>
          </a:p>
          <a:p>
            <a:r>
              <a:rPr lang="es-EC" sz="1600" dirty="0"/>
              <a:t>22)Integrar el Modelo al Panel de Administración…………………………………………………………………(PAG-24)</a:t>
            </a:r>
          </a:p>
          <a:p>
            <a:r>
              <a:rPr lang="es-EC" sz="1600" dirty="0"/>
              <a:t>23)Ingresar información al modelo por el Panel de Administración……………………………………...(PAG-25)</a:t>
            </a:r>
          </a:p>
          <a:p>
            <a:r>
              <a:rPr lang="es-EC" sz="1600" dirty="0"/>
              <a:t>24)Realizar la consulta de todo lo ingresado en el modelo desde el </a:t>
            </a:r>
            <a:r>
              <a:rPr lang="es-EC" sz="1600" dirty="0" err="1"/>
              <a:t>views</a:t>
            </a:r>
            <a:r>
              <a:rPr lang="es-EC" sz="1600" dirty="0"/>
              <a:t>…………………………….(PAG-26)</a:t>
            </a:r>
          </a:p>
          <a:p>
            <a:r>
              <a:rPr lang="es-EC" sz="1600" dirty="0"/>
              <a:t>25)Mostrar los datos guardados en el modelo al </a:t>
            </a:r>
            <a:r>
              <a:rPr lang="es-EC" sz="1600" dirty="0" err="1"/>
              <a:t>html</a:t>
            </a:r>
            <a:r>
              <a:rPr lang="es-EC" sz="1600" dirty="0"/>
              <a:t> hijo……………………………………………………(PAG-27)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491880" y="916681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u="sng" dirty="0">
                <a:solidFill>
                  <a:srgbClr val="0070C0"/>
                </a:solidFill>
              </a:rPr>
              <a:t>MANUAL:</a:t>
            </a:r>
            <a:endParaRPr lang="es-EC" sz="28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6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05828" y="1772816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¿Qué es Django?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05828" y="26369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Django es un </a:t>
            </a:r>
            <a:r>
              <a:rPr lang="es-EC" sz="2400" dirty="0" err="1"/>
              <a:t>flamework</a:t>
            </a:r>
            <a:r>
              <a:rPr lang="es-EC" sz="2400" dirty="0"/>
              <a:t> web diseñado para realizar</a:t>
            </a:r>
          </a:p>
          <a:p>
            <a:r>
              <a:rPr lang="es-EC" sz="2400" dirty="0"/>
              <a:t>aplicaciones de cualquier complejidad en unos tiempos muy razonables.</a:t>
            </a:r>
          </a:p>
        </p:txBody>
      </p:sp>
    </p:spTree>
    <p:extLst>
      <p:ext uri="{BB962C8B-B14F-4D97-AF65-F5344CB8AC3E}">
        <p14:creationId xmlns:p14="http://schemas.microsoft.com/office/powerpoint/2010/main" val="6701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87624" y="1196752"/>
            <a:ext cx="660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>
                <a:solidFill>
                  <a:srgbClr val="0070C0"/>
                </a:solidFill>
              </a:rPr>
              <a:t>¿Qué es la máquina virtual en Django?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334373" y="2060848"/>
            <a:ext cx="64594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err="1"/>
              <a:t>Pycharm</a:t>
            </a:r>
            <a:r>
              <a:rPr lang="es-EC" sz="2400" dirty="0"/>
              <a:t> hace posible utilizar herramienta virtuales para crear un entorno virtual aislado especifico del proyecto. El objetivo principal de los entorno virtuales es administrar la configuración y las dependencia de un proyecto en particular, independientemente de otro proyecto de Python. La herramienta virtual viene incluida en </a:t>
            </a:r>
            <a:r>
              <a:rPr lang="es-EC" sz="2400" dirty="0" err="1"/>
              <a:t>Pycharm</a:t>
            </a:r>
            <a:r>
              <a:rPr lang="es-EC" sz="2400" dirty="0"/>
              <a:t> por lo que el usuario no necesita instalarla. </a:t>
            </a:r>
          </a:p>
        </p:txBody>
      </p:sp>
    </p:spTree>
    <p:extLst>
      <p:ext uri="{BB962C8B-B14F-4D97-AF65-F5344CB8AC3E}">
        <p14:creationId xmlns:p14="http://schemas.microsoft.com/office/powerpoint/2010/main" val="267389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43608" y="1196752"/>
            <a:ext cx="4644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b="1" dirty="0">
                <a:solidFill>
                  <a:srgbClr val="0070C0"/>
                </a:solidFill>
              </a:rPr>
              <a:t>¿Qué es MVT en Django. ?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43608" y="2420888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Si tenéis experiencia en el mundo de la programación seguro </a:t>
            </a:r>
            <a:r>
              <a:rPr lang="es-EC" sz="2400" b="1" dirty="0"/>
              <a:t>que</a:t>
            </a:r>
            <a:r>
              <a:rPr lang="es-EC" sz="2400" dirty="0"/>
              <a:t> habéis oído hablar del famoso patrón MVC: Modelo-Vista Controlador. </a:t>
            </a:r>
            <a:r>
              <a:rPr lang="es-EC" sz="2400" b="1" dirty="0"/>
              <a:t>Django</a:t>
            </a:r>
            <a:r>
              <a:rPr lang="es-EC" sz="2400" dirty="0"/>
              <a:t> redefine este modelo como </a:t>
            </a:r>
            <a:r>
              <a:rPr lang="es-EC" sz="2400" b="1" dirty="0"/>
              <a:t>MVT</a:t>
            </a:r>
            <a:r>
              <a:rPr lang="es-EC" sz="2400" dirty="0"/>
              <a:t>: Modelo-Vista-</a:t>
            </a:r>
            <a:r>
              <a:rPr lang="es-EC" sz="2400" dirty="0" err="1"/>
              <a:t>Template</a:t>
            </a:r>
            <a:r>
              <a:rPr lang="es-EC" sz="2400" dirty="0"/>
              <a:t>. Hasta ahora lo </a:t>
            </a:r>
            <a:r>
              <a:rPr lang="es-EC" sz="2400" b="1" dirty="0"/>
              <a:t>que</a:t>
            </a:r>
            <a:r>
              <a:rPr lang="es-EC" sz="2400" dirty="0"/>
              <a:t> hemos hecho no requería de interactuar con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69781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27584" y="1196752"/>
            <a:ext cx="7361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>
                <a:solidFill>
                  <a:srgbClr val="0070C0"/>
                </a:solidFill>
              </a:rPr>
              <a:t>¿Crear un proyecto con la máquina virtual?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2840"/>
            <a:ext cx="7130299" cy="33756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509120"/>
            <a:ext cx="5112568" cy="185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3568" y="820752"/>
            <a:ext cx="6480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2800" dirty="0">
                <a:solidFill>
                  <a:srgbClr val="0070C0"/>
                </a:solidFill>
              </a:rPr>
              <a:t>¿Descargar los instaladores de Django al proyecto?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23528" y="1898774"/>
            <a:ext cx="195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*instalar Paquetes 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98813"/>
            <a:ext cx="7488832" cy="33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7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5616" y="908720"/>
            <a:ext cx="7040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dirty="0">
                <a:solidFill>
                  <a:srgbClr val="0070C0"/>
                </a:solidFill>
              </a:rPr>
              <a:t>¿Crear un proyecto para programar en Django?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7" y="2188098"/>
            <a:ext cx="7174979" cy="337426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76477" y="1617681"/>
            <a:ext cx="6081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Creamos un proyecto con el nombre “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</a:rPr>
              <a:t>ProyectoDjango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endParaRPr lang="es-EC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36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1046</Words>
  <Application>Microsoft Office PowerPoint</Application>
  <PresentationFormat>Presentación en pantalla (4:3)</PresentationFormat>
  <Paragraphs>86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JetBrains Mono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II</dc:title>
  <dc:creator>Paquita</dc:creator>
  <cp:lastModifiedBy>fiorella sabrina gurumendi alvarado</cp:lastModifiedBy>
  <cp:revision>175</cp:revision>
  <dcterms:created xsi:type="dcterms:W3CDTF">2017-05-21T15:59:09Z</dcterms:created>
  <dcterms:modified xsi:type="dcterms:W3CDTF">2022-08-17T03:39:43Z</dcterms:modified>
</cp:coreProperties>
</file>