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5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3" r:id="rId13"/>
  </p:sldIdLst>
  <p:sldSz cx="6858000" cy="9906000" type="A4"/>
  <p:notesSz cx="7099300" cy="10234613"/>
  <p:defaultTextStyle>
    <a:defPPr>
      <a:defRPr lang="en-US"/>
    </a:defPPr>
    <a:lvl1pPr marL="0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34207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A27"/>
    <a:srgbClr val="493D55"/>
    <a:srgbClr val="493D50"/>
    <a:srgbClr val="493650"/>
    <a:srgbClr val="433650"/>
    <a:srgbClr val="3D3044"/>
    <a:srgbClr val="5B5973"/>
    <a:srgbClr val="11FFFE"/>
    <a:srgbClr val="36ABFF"/>
    <a:srgbClr val="37AB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4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2448" y="-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237D1-EB3E-42ED-8017-A3E0F540A544}" type="datetimeFigureOut">
              <a:rPr lang="pt-BR" smtClean="0"/>
              <a:pPr/>
              <a:t>17/12/2024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0893A92-22D6-4927-AF67-7D3B866A4A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E8E0544-B9E7-47A8-ABD7-B3CFDECA6595}" type="datetimeFigureOut">
              <a:rPr lang="pt-BR" smtClean="0"/>
              <a:pPr/>
              <a:t>17/12/2024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90A01F6-44E6-448B-9319-3BC869F75E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5"/>
          </a:xfrm>
        </p:spPr>
        <p:txBody>
          <a:bodyPr anchor="b"/>
          <a:lstStyle>
            <a:lvl1pPr algn="ctr">
              <a:defRPr sz="4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900"/>
            </a:lvl1pPr>
            <a:lvl2pPr marL="359181" indent="0" algn="ctr">
              <a:buNone/>
              <a:defRPr sz="1600"/>
            </a:lvl2pPr>
            <a:lvl3pPr marL="718362" indent="0" algn="ctr">
              <a:buNone/>
              <a:defRPr sz="1400"/>
            </a:lvl3pPr>
            <a:lvl4pPr marL="1077543" indent="0" algn="ctr">
              <a:buNone/>
              <a:defRPr sz="1300"/>
            </a:lvl4pPr>
            <a:lvl5pPr marL="1436724" indent="0" algn="ctr">
              <a:buNone/>
              <a:defRPr sz="1300"/>
            </a:lvl5pPr>
            <a:lvl6pPr marL="1795904" indent="0" algn="ctr">
              <a:buNone/>
              <a:defRPr sz="1300"/>
            </a:lvl6pPr>
            <a:lvl7pPr marL="2155085" indent="0" algn="ctr">
              <a:buNone/>
              <a:defRPr sz="1300"/>
            </a:lvl7pPr>
            <a:lvl8pPr marL="2514266" indent="0" algn="ctr">
              <a:buNone/>
              <a:defRPr sz="1300"/>
            </a:lvl8pPr>
            <a:lvl9pPr marL="2873447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3591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83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775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36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7959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1550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142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8734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181" indent="0">
              <a:buNone/>
              <a:defRPr sz="1600" b="1"/>
            </a:lvl2pPr>
            <a:lvl3pPr marL="718362" indent="0">
              <a:buNone/>
              <a:defRPr sz="1400" b="1"/>
            </a:lvl3pPr>
            <a:lvl4pPr marL="1077543" indent="0">
              <a:buNone/>
              <a:defRPr sz="1300" b="1"/>
            </a:lvl4pPr>
            <a:lvl5pPr marL="1436724" indent="0">
              <a:buNone/>
              <a:defRPr sz="1300" b="1"/>
            </a:lvl5pPr>
            <a:lvl6pPr marL="1795904" indent="0">
              <a:buNone/>
              <a:defRPr sz="1300" b="1"/>
            </a:lvl6pPr>
            <a:lvl7pPr marL="2155085" indent="0">
              <a:buNone/>
              <a:defRPr sz="1300" b="1"/>
            </a:lvl7pPr>
            <a:lvl8pPr marL="2514266" indent="0">
              <a:buNone/>
              <a:defRPr sz="1300" b="1"/>
            </a:lvl8pPr>
            <a:lvl9pPr marL="2873447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4" cy="119009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181" indent="0">
              <a:buNone/>
              <a:defRPr sz="1600" b="1"/>
            </a:lvl2pPr>
            <a:lvl3pPr marL="718362" indent="0">
              <a:buNone/>
              <a:defRPr sz="1400" b="1"/>
            </a:lvl3pPr>
            <a:lvl4pPr marL="1077543" indent="0">
              <a:buNone/>
              <a:defRPr sz="1300" b="1"/>
            </a:lvl4pPr>
            <a:lvl5pPr marL="1436724" indent="0">
              <a:buNone/>
              <a:defRPr sz="1300" b="1"/>
            </a:lvl5pPr>
            <a:lvl6pPr marL="1795904" indent="0">
              <a:buNone/>
              <a:defRPr sz="1300" b="1"/>
            </a:lvl6pPr>
            <a:lvl7pPr marL="2155085" indent="0">
              <a:buNone/>
              <a:defRPr sz="1300" b="1"/>
            </a:lvl7pPr>
            <a:lvl8pPr marL="2514266" indent="0">
              <a:buNone/>
              <a:defRPr sz="1300" b="1"/>
            </a:lvl8pPr>
            <a:lvl9pPr marL="2873447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4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300"/>
            </a:lvl1pPr>
            <a:lvl2pPr marL="359181" indent="0">
              <a:buNone/>
              <a:defRPr sz="1100"/>
            </a:lvl2pPr>
            <a:lvl3pPr marL="718362" indent="0">
              <a:buNone/>
              <a:defRPr sz="900"/>
            </a:lvl3pPr>
            <a:lvl4pPr marL="1077543" indent="0">
              <a:buNone/>
              <a:defRPr sz="800"/>
            </a:lvl4pPr>
            <a:lvl5pPr marL="1436724" indent="0">
              <a:buNone/>
              <a:defRPr sz="800"/>
            </a:lvl5pPr>
            <a:lvl6pPr marL="1795904" indent="0">
              <a:buNone/>
              <a:defRPr sz="800"/>
            </a:lvl6pPr>
            <a:lvl7pPr marL="2155085" indent="0">
              <a:buNone/>
              <a:defRPr sz="800"/>
            </a:lvl7pPr>
            <a:lvl8pPr marL="2514266" indent="0">
              <a:buNone/>
              <a:defRPr sz="800"/>
            </a:lvl8pPr>
            <a:lvl9pPr marL="2873447" indent="0">
              <a:buNone/>
              <a:defRPr sz="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0"/>
          </a:xfrm>
        </p:spPr>
        <p:txBody>
          <a:bodyPr anchor="t"/>
          <a:lstStyle>
            <a:lvl1pPr marL="0" indent="0">
              <a:buNone/>
              <a:defRPr sz="2500"/>
            </a:lvl1pPr>
            <a:lvl2pPr marL="359181" indent="0">
              <a:buNone/>
              <a:defRPr sz="2200"/>
            </a:lvl2pPr>
            <a:lvl3pPr marL="718362" indent="0">
              <a:buNone/>
              <a:defRPr sz="1900"/>
            </a:lvl3pPr>
            <a:lvl4pPr marL="1077543" indent="0">
              <a:buNone/>
              <a:defRPr sz="1600"/>
            </a:lvl4pPr>
            <a:lvl5pPr marL="1436724" indent="0">
              <a:buNone/>
              <a:defRPr sz="1600"/>
            </a:lvl5pPr>
            <a:lvl6pPr marL="1795904" indent="0">
              <a:buNone/>
              <a:defRPr sz="1600"/>
            </a:lvl6pPr>
            <a:lvl7pPr marL="2155085" indent="0">
              <a:buNone/>
              <a:defRPr sz="1600"/>
            </a:lvl7pPr>
            <a:lvl8pPr marL="2514266" indent="0">
              <a:buNone/>
              <a:defRPr sz="1600"/>
            </a:lvl8pPr>
            <a:lvl9pPr marL="2873447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300"/>
            </a:lvl1pPr>
            <a:lvl2pPr marL="359181" indent="0">
              <a:buNone/>
              <a:defRPr sz="1100"/>
            </a:lvl2pPr>
            <a:lvl3pPr marL="718362" indent="0">
              <a:buNone/>
              <a:defRPr sz="900"/>
            </a:lvl3pPr>
            <a:lvl4pPr marL="1077543" indent="0">
              <a:buNone/>
              <a:defRPr sz="800"/>
            </a:lvl4pPr>
            <a:lvl5pPr marL="1436724" indent="0">
              <a:buNone/>
              <a:defRPr sz="800"/>
            </a:lvl5pPr>
            <a:lvl6pPr marL="1795904" indent="0">
              <a:buNone/>
              <a:defRPr sz="800"/>
            </a:lvl6pPr>
            <a:lvl7pPr marL="2155085" indent="0">
              <a:buNone/>
              <a:defRPr sz="800"/>
            </a:lvl7pPr>
            <a:lvl8pPr marL="2514266" indent="0">
              <a:buNone/>
              <a:defRPr sz="800"/>
            </a:lvl8pPr>
            <a:lvl9pPr marL="2873447" indent="0">
              <a:buNone/>
              <a:defRPr sz="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68415" tIns="34208" rIns="68415" bIns="34208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68415" tIns="34208" rIns="68415" bIns="34208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pPr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18362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590" indent="-179590" algn="l" defTabSz="718362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771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7952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133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314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5495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676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857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53038" indent="-179590" algn="l" defTabSz="718362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181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8362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543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724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04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5085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266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73447" algn="l" defTabSz="71836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fiorenucci/prompts-recipe-to-create-a-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49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=""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1893482"/>
            <a:ext cx="6858000" cy="643033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1" y="261503"/>
            <a:ext cx="6857999" cy="1084747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PYTHON </a:t>
            </a:r>
            <a:r>
              <a:rPr lang="pt-BR" sz="66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JEDI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=""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1" y="1893481"/>
            <a:ext cx="6858000" cy="54776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Impact" panose="020B0806030902050204" pitchFamily="34" charset="0"/>
              </a:rPr>
              <a:t>QUE A FORÇA DO PYTHON ESTEJA COM VOCÊ</a:t>
            </a:r>
            <a:endParaRPr lang="pt-BR" sz="3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=""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1376896" y="9001464"/>
            <a:ext cx="4113035" cy="643033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=""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1394549" y="9020084"/>
            <a:ext cx="4130687" cy="59540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pt-BR" sz="3300" dirty="0" smtClean="0">
                <a:solidFill>
                  <a:schemeClr val="bg1"/>
                </a:solidFill>
                <a:latin typeface="Impact" panose="020B0806030902050204" pitchFamily="34" charset="0"/>
              </a:rPr>
              <a:t>FIORE NUCCI</a:t>
            </a:r>
            <a:endParaRPr lang="pt-BR" sz="3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subtitulo_componente">
            <a:extLst>
              <a:ext uri="{FF2B5EF4-FFF2-40B4-BE49-F238E27FC236}">
                <a16:creationId xmlns=""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178872" y="7906399"/>
            <a:ext cx="6500257" cy="80774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Aprenda quais são os principais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comandos do </a:t>
            </a:r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python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para iniciantes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m 11" descr="copilot_image_173447137117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50" y="2578909"/>
            <a:ext cx="5044672" cy="5465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45407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Erros acontecem, mas você pode lidar com eles de forma elegante usando </a:t>
            </a:r>
            <a:r>
              <a:rPr lang="pt-BR" sz="1800" dirty="0" err="1" smtClean="0"/>
              <a:t>try</a:t>
            </a:r>
            <a:r>
              <a:rPr lang="pt-BR" sz="1800" dirty="0" smtClean="0"/>
              <a:t> e </a:t>
            </a:r>
            <a:r>
              <a:rPr lang="pt-BR" sz="1800" dirty="0" err="1" smtClean="0"/>
              <a:t>except</a:t>
            </a:r>
            <a:r>
              <a:rPr lang="pt-BR" sz="1800" dirty="0" smtClean="0"/>
              <a:t>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Dividindo dois números sem medo de erros: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99241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9. Lidando com Erros: A Proteção do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try</a:t>
            </a:r>
            <a:r>
              <a:rPr lang="pt-BR" sz="3000" dirty="0" smtClean="0">
                <a:latin typeface="Impact" panose="020B0806030902050204" pitchFamily="34" charset="0"/>
              </a:rPr>
              <a:t> e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except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6724" y="5079650"/>
            <a:ext cx="4863419" cy="213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73107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Bibliotecas são conjuntos de comandos prontos para facilitar sua vida. Por exemplo, a biblioteca </a:t>
            </a:r>
            <a:r>
              <a:rPr lang="pt-BR" sz="1800" dirty="0" err="1" smtClean="0"/>
              <a:t>math</a:t>
            </a:r>
            <a:r>
              <a:rPr lang="pt-BR" sz="1800" dirty="0" smtClean="0"/>
              <a:t> ajuda em cálculos matemáticos.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Calculando a raiz quadrada de um número: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99241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10. Bibliotecas </a:t>
            </a:r>
            <a:r>
              <a:rPr lang="pt-BR" sz="3000" dirty="0" err="1" smtClean="0">
                <a:latin typeface="Impact" panose="020B0806030902050204" pitchFamily="34" charset="0"/>
              </a:rPr>
              <a:t>Python</a:t>
            </a:r>
            <a:r>
              <a:rPr lang="pt-BR" sz="3000" dirty="0" smtClean="0">
                <a:latin typeface="Impact" panose="020B0806030902050204" pitchFamily="34" charset="0"/>
              </a:rPr>
              <a:t>: Utilize Poderes Prontos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8045" y="5412875"/>
            <a:ext cx="4401911" cy="176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630635"/>
            <a:ext cx="5583318" cy="223890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pt-BR" sz="1800" dirty="0"/>
              <a:t>Esse Ebook foi gerado por IA, e diagramado por humano.</a:t>
            </a:r>
            <a:br>
              <a:rPr lang="pt-BR" sz="1800" dirty="0"/>
            </a:br>
            <a:r>
              <a:rPr lang="pt-BR" sz="1800" dirty="0"/>
              <a:t>O passo a passo se encontra no meu </a:t>
            </a:r>
            <a:r>
              <a:rPr lang="pt-BR" sz="1800" dirty="0" err="1"/>
              <a:t>Github</a:t>
            </a:r>
            <a:endParaRPr lang="pt-BR" sz="1800" dirty="0"/>
          </a:p>
          <a:p>
            <a:pPr algn="ctr"/>
            <a:r>
              <a:rPr lang="pt-BR" sz="3300" dirty="0"/>
              <a:t>.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621027" y="601854"/>
            <a:ext cx="5930521" cy="54776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052940" y="751579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4CCAA8B8-6479-A21B-B3AF-4D0014CE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052940" y="7742823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621977" y="6851387"/>
            <a:ext cx="5686008" cy="689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  <a:hlinkClick r:id="rId4"/>
              </a:rPr>
              <a:t>https://github.com/fiorenucci/prompts-recipe-to-create-a-ebook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=""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52" y="5161744"/>
            <a:ext cx="1197550" cy="12973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2008076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O comando </a:t>
            </a:r>
            <a:r>
              <a:rPr lang="pt-BR" sz="1800" dirty="0" err="1" smtClean="0"/>
              <a:t>print</a:t>
            </a:r>
            <a:r>
              <a:rPr lang="pt-BR" sz="1800" dirty="0" smtClean="0"/>
              <a:t>() é o ponto de partida para qualquer programa em </a:t>
            </a:r>
            <a:r>
              <a:rPr lang="pt-BR" sz="1800" dirty="0" err="1" smtClean="0"/>
              <a:t>Python</a:t>
            </a:r>
            <a:r>
              <a:rPr lang="pt-BR" sz="1800" dirty="0" smtClean="0"/>
              <a:t>. Ele serve para mostrar informações na tela.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Imagine que você quer cumprimentar um usuário ou exibir o resultado de um cálculo: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99241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1. O Poder do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print</a:t>
            </a:r>
            <a:r>
              <a:rPr lang="pt-BR" sz="3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()</a:t>
            </a:r>
            <a:r>
              <a:rPr lang="pt-BR" sz="3000" dirty="0" smtClean="0">
                <a:latin typeface="Impact" panose="020B0806030902050204" pitchFamily="34" charset="0"/>
              </a:rPr>
              <a:t>: Exibindo Mensagens no Console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7840" y="5676273"/>
            <a:ext cx="4422321" cy="156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73107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Variáveis guardam informações que podem ser usadas depois. Pense nelas como “caixas” para armazenar valores.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Vamos salvar o nome de um usuário e calcular a idade: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1500410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2. A Força das Variáveis: Armazenando Dados com Simplicidade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477766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8045" y="5211737"/>
            <a:ext cx="4401911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73107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No </a:t>
            </a:r>
            <a:r>
              <a:rPr lang="pt-BR" sz="1800" dirty="0" err="1" smtClean="0"/>
              <a:t>Python</a:t>
            </a:r>
            <a:r>
              <a:rPr lang="pt-BR" sz="1800" dirty="0" smtClean="0"/>
              <a:t>, você pode usar estruturas condicionais para tomar decisões no programa com base em uma condição.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Vamos criar um programa simples que decide se o usuário pode pilotar uma nave: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53074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3. Tome Decisões com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if</a:t>
            </a:r>
            <a:r>
              <a:rPr lang="pt-BR" sz="3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,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elif</a:t>
            </a:r>
            <a:r>
              <a:rPr lang="pt-BR" sz="3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 </a:t>
            </a:r>
            <a:r>
              <a:rPr lang="pt-BR" sz="3000" dirty="0" smtClean="0">
                <a:latin typeface="Impact" panose="020B0806030902050204" pitchFamily="34" charset="0"/>
              </a:rPr>
              <a:t>e</a:t>
            </a:r>
            <a:r>
              <a:rPr lang="pt-BR" sz="3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else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4643" y="5371948"/>
            <a:ext cx="4408714" cy="176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45407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Repetições são essenciais quando você quer executar algo várias vezes sem precisar copiar e colar código.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 com for: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Listando nomes de </a:t>
            </a:r>
            <a:r>
              <a:rPr lang="pt-BR" sz="1800" dirty="0" err="1" smtClean="0"/>
              <a:t>droids</a:t>
            </a:r>
            <a:r>
              <a:rPr lang="pt-BR" sz="1800" dirty="0" smtClean="0"/>
              <a:t>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99241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4. Loops </a:t>
            </a:r>
            <a:r>
              <a:rPr lang="pt-BR" sz="3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for</a:t>
            </a:r>
            <a:r>
              <a:rPr lang="pt-BR" sz="3000" dirty="0" smtClean="0">
                <a:latin typeface="Impact" panose="020B0806030902050204" pitchFamily="34" charset="0"/>
              </a:rPr>
              <a:t> e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while</a:t>
            </a:r>
            <a:r>
              <a:rPr lang="pt-BR" sz="3000" dirty="0" smtClean="0">
                <a:latin typeface="Impact" panose="020B0806030902050204" pitchFamily="34" charset="0"/>
              </a:rPr>
              <a:t>: Dominando Repetições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1242" y="5500158"/>
            <a:ext cx="4415518" cy="13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45407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Funções permitem criar blocos de código reutilizáveis, facilitando sua vida como programador.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Criando uma função para saudar usuários: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99241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5. Use Funções para Evitar Código Repetido: </a:t>
            </a:r>
            <a:r>
              <a:rPr lang="pt-BR" sz="3000" dirty="0" err="1" smtClean="0">
                <a:solidFill>
                  <a:srgbClr val="002060"/>
                </a:solidFill>
                <a:latin typeface="Impact" panose="020B0806030902050204" pitchFamily="34" charset="0"/>
              </a:rPr>
              <a:t>def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4643" y="5278847"/>
            <a:ext cx="4408714" cy="176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45407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Listas guardam vários valores em uma única variável. Elas são muito úteis para organizar informações.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Gerenciando uma frota de naves: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99241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6. Listas: Organize Seus Dados como um Mestre </a:t>
            </a:r>
            <a:r>
              <a:rPr lang="pt-BR" sz="3000" dirty="0" err="1" smtClean="0">
                <a:latin typeface="Impact" panose="020B0806030902050204" pitchFamily="34" charset="0"/>
              </a:rPr>
              <a:t>Jedi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3322" y="5109520"/>
            <a:ext cx="4870224" cy="214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73107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Strings (textos) são muito comuns em qualquer programa. Comandos como .</a:t>
            </a:r>
            <a:r>
              <a:rPr lang="pt-BR" sz="1800" dirty="0" err="1" smtClean="0"/>
              <a:t>lower</a:t>
            </a:r>
            <a:r>
              <a:rPr lang="pt-BR" sz="1800" dirty="0" smtClean="0"/>
              <a:t>(), .</a:t>
            </a:r>
            <a:r>
              <a:rPr lang="pt-BR" sz="1800" dirty="0" err="1" smtClean="0"/>
              <a:t>upper</a:t>
            </a:r>
            <a:r>
              <a:rPr lang="pt-BR" sz="1800" dirty="0" smtClean="0"/>
              <a:t>() e .</a:t>
            </a:r>
            <a:r>
              <a:rPr lang="pt-BR" sz="1800" dirty="0" err="1" smtClean="0"/>
              <a:t>replace</a:t>
            </a:r>
            <a:r>
              <a:rPr lang="pt-BR" sz="1800" dirty="0" smtClean="0"/>
              <a:t>() ajudam a trabalhar com textos.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Padronizando textos de mensagens: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1024090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7. Manipule Texto com Strings: Domine a Arte das Palavras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8045" y="5329083"/>
            <a:ext cx="4401911" cy="211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=""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3152000"/>
            <a:ext cx="5583318" cy="173107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1800" dirty="0" smtClean="0"/>
              <a:t>O comando input() permite capturar dados digitados pelo usuário.</a:t>
            </a:r>
          </a:p>
          <a:p>
            <a:endParaRPr lang="pt-BR" sz="1800" dirty="0" smtClean="0"/>
          </a:p>
          <a:p>
            <a:r>
              <a:rPr lang="pt-BR" sz="1800" b="1" dirty="0" smtClean="0"/>
              <a:t>Exemplo Prático: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Perguntando o nome do usuário e exibindo uma saudação personalizada:</a:t>
            </a:r>
            <a:endParaRPr lang="pt-BR" sz="1800" dirty="0"/>
          </a:p>
        </p:txBody>
      </p:sp>
      <p:sp>
        <p:nvSpPr>
          <p:cNvPr id="3" name="titulo_componente">
            <a:extLst>
              <a:ext uri="{FF2B5EF4-FFF2-40B4-BE49-F238E27FC236}">
                <a16:creationId xmlns=""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274682" y="643884"/>
            <a:ext cx="5583318" cy="99241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pt-BR" sz="3000" dirty="0" smtClean="0">
                <a:latin typeface="Impact" panose="020B0806030902050204" pitchFamily="34" charset="0"/>
              </a:rPr>
              <a:t>8. Entrada de Dados com </a:t>
            </a:r>
            <a:r>
              <a:rPr lang="pt-BR" sz="3000" dirty="0" smtClean="0">
                <a:solidFill>
                  <a:srgbClr val="002060"/>
                </a:solidFill>
                <a:latin typeface="Impact" panose="020B0806030902050204" pitchFamily="34" charset="0"/>
              </a:rPr>
              <a:t>input()</a:t>
            </a:r>
            <a:r>
              <a:rPr lang="pt-BR" sz="3000" dirty="0" smtClean="0">
                <a:latin typeface="Impact" panose="020B0806030902050204" pitchFamily="34" charset="0"/>
              </a:rPr>
              <a:t>: Interagindo com o Usuário</a:t>
            </a:r>
            <a:endParaRPr lang="pt-BR" sz="30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465201" y="-167409"/>
            <a:ext cx="102857" cy="1170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=""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64" y="9181397"/>
            <a:ext cx="2892490" cy="527403"/>
          </a:xfrm>
        </p:spPr>
        <p:txBody>
          <a:bodyPr/>
          <a:lstStyle/>
          <a:p>
            <a:r>
              <a:rPr lang="pt-BR" dirty="0" smtClean="0"/>
              <a:t>COMANDOS PYTHON PARA INICIANTES – FIORE NUCCI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=""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=""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170339" y="1105362"/>
            <a:ext cx="2517321" cy="1894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619137-middle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0899" y="7895007"/>
            <a:ext cx="1189935" cy="134066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34849" y="5822133"/>
            <a:ext cx="4388304" cy="9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6699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5252</TotalTime>
  <Words>456</Words>
  <Application>Microsoft Office PowerPoint</Application>
  <PresentationFormat>Papel A4 (210 x 297 mm)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Fiore Nucci do Amaral</cp:lastModifiedBy>
  <cp:revision>35</cp:revision>
  <dcterms:created xsi:type="dcterms:W3CDTF">2023-06-15T14:34:16Z</dcterms:created>
  <dcterms:modified xsi:type="dcterms:W3CDTF">2024-12-17T21:02:08Z</dcterms:modified>
</cp:coreProperties>
</file>