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Ubuntu Bold" charset="1" panose="020B0804030602030204"/>
      <p:regular r:id="rId18"/>
    </p:embeddedFont>
    <p:embeddedFont>
      <p:font typeface="Open Sans" charset="1" panose="020B0606030504020204"/>
      <p:regular r:id="rId19"/>
    </p:embeddedFont>
    <p:embeddedFont>
      <p:font typeface="Open Sans Bold" charset="1" panose="020B0806030504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31070"/>
            <a:ext cx="9873830" cy="11243492"/>
          </a:xfrm>
          <a:custGeom>
            <a:avLst/>
            <a:gdLst/>
            <a:ahLst/>
            <a:cxnLst/>
            <a:rect r="r" b="b" t="t" l="l"/>
            <a:pathLst>
              <a:path h="11243492" w="9873830">
                <a:moveTo>
                  <a:pt x="0" y="0"/>
                </a:moveTo>
                <a:lnTo>
                  <a:pt x="9873830" y="0"/>
                </a:lnTo>
                <a:lnTo>
                  <a:pt x="9873830" y="11243492"/>
                </a:lnTo>
                <a:lnTo>
                  <a:pt x="0" y="112434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51819" y="3530243"/>
            <a:ext cx="11810788" cy="2452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92"/>
              </a:lnSpc>
            </a:pPr>
            <a:r>
              <a:rPr lang="en-US" sz="8629" b="true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DEEP LEARNING FOR SATELLITE IMAGE</a:t>
            </a:r>
          </a:p>
        </p:txBody>
      </p:sp>
      <p:sp>
        <p:nvSpPr>
          <p:cNvPr name="Freeform 4" id="4"/>
          <p:cNvSpPr/>
          <p:nvPr/>
        </p:nvSpPr>
        <p:spPr>
          <a:xfrm flipH="false" flipV="true" rot="-5400000">
            <a:off x="12349317" y="4969873"/>
            <a:ext cx="6157558" cy="6157558"/>
          </a:xfrm>
          <a:custGeom>
            <a:avLst/>
            <a:gdLst/>
            <a:ahLst/>
            <a:cxnLst/>
            <a:rect r="r" b="b" t="t" l="l"/>
            <a:pathLst>
              <a:path h="6157558" w="6157558">
                <a:moveTo>
                  <a:pt x="0" y="6157558"/>
                </a:moveTo>
                <a:lnTo>
                  <a:pt x="6157558" y="6157558"/>
                </a:lnTo>
                <a:lnTo>
                  <a:pt x="6157558" y="0"/>
                </a:lnTo>
                <a:lnTo>
                  <a:pt x="0" y="0"/>
                </a:lnTo>
                <a:lnTo>
                  <a:pt x="0" y="615755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251819" y="6688490"/>
            <a:ext cx="895866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4294CE"/>
                </a:solidFill>
                <a:latin typeface="Open Sans"/>
                <a:ea typeface="Open Sans"/>
                <a:cs typeface="Open Sans"/>
                <a:sym typeface="Open Sans"/>
              </a:rPr>
              <a:t>Presented By Zhiting (Fiona) Zhang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86084" y="1066800"/>
            <a:ext cx="15315831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b="true" sz="6500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GRADCAM VISUALIZATIONS</a:t>
            </a:r>
          </a:p>
        </p:txBody>
      </p:sp>
      <p:grpSp>
        <p:nvGrpSpPr>
          <p:cNvPr name="Group 3" id="3"/>
          <p:cNvGrpSpPr/>
          <p:nvPr/>
        </p:nvGrpSpPr>
        <p:grpSpPr>
          <a:xfrm rot="-10800000">
            <a:off x="1068822" y="3255503"/>
            <a:ext cx="7833409" cy="6002797"/>
            <a:chOff x="0" y="0"/>
            <a:chExt cx="3295325" cy="252523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95325" cy="2525231"/>
            </a:xfrm>
            <a:custGeom>
              <a:avLst/>
              <a:gdLst/>
              <a:ahLst/>
              <a:cxnLst/>
              <a:rect r="r" b="b" t="t" l="l"/>
              <a:pathLst>
                <a:path h="2525231" w="3295325">
                  <a:moveTo>
                    <a:pt x="0" y="0"/>
                  </a:moveTo>
                  <a:lnTo>
                    <a:pt x="3295325" y="0"/>
                  </a:lnTo>
                  <a:lnTo>
                    <a:pt x="3295325" y="2525231"/>
                  </a:lnTo>
                  <a:lnTo>
                    <a:pt x="0" y="2525231"/>
                  </a:lnTo>
                  <a:close/>
                </a:path>
              </a:pathLst>
            </a:custGeom>
            <a:solidFill>
              <a:srgbClr val="03438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295325" cy="25633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10800000">
            <a:off x="1351526" y="2504657"/>
            <a:ext cx="7293390" cy="6499810"/>
            <a:chOff x="0" y="0"/>
            <a:chExt cx="3068152" cy="273431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68152" cy="2734313"/>
            </a:xfrm>
            <a:custGeom>
              <a:avLst/>
              <a:gdLst/>
              <a:ahLst/>
              <a:cxnLst/>
              <a:rect r="r" b="b" t="t" l="l"/>
              <a:pathLst>
                <a:path h="2734313" w="3068152">
                  <a:moveTo>
                    <a:pt x="0" y="0"/>
                  </a:moveTo>
                  <a:lnTo>
                    <a:pt x="3068152" y="0"/>
                  </a:lnTo>
                  <a:lnTo>
                    <a:pt x="3068152" y="2734313"/>
                  </a:lnTo>
                  <a:lnTo>
                    <a:pt x="0" y="2734313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068152" cy="27724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>
            <a:off x="1786692" y="3608113"/>
            <a:ext cx="6423058" cy="0"/>
          </a:xfrm>
          <a:prstGeom prst="line">
            <a:avLst/>
          </a:prstGeom>
          <a:ln cap="flat" w="38100">
            <a:solidFill>
              <a:srgbClr val="034383"/>
            </a:solidFill>
            <a:prstDash val="solid"/>
            <a:headEnd type="oval" len="lg" w="lg"/>
            <a:tailEnd type="oval" len="lg" w="lg"/>
          </a:ln>
        </p:spPr>
      </p:sp>
      <p:grpSp>
        <p:nvGrpSpPr>
          <p:cNvPr name="Group 10" id="10"/>
          <p:cNvGrpSpPr/>
          <p:nvPr/>
        </p:nvGrpSpPr>
        <p:grpSpPr>
          <a:xfrm rot="-10800000">
            <a:off x="9385769" y="3241449"/>
            <a:ext cx="7833409" cy="6002797"/>
            <a:chOff x="0" y="0"/>
            <a:chExt cx="3295325" cy="252523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295325" cy="2525231"/>
            </a:xfrm>
            <a:custGeom>
              <a:avLst/>
              <a:gdLst/>
              <a:ahLst/>
              <a:cxnLst/>
              <a:rect r="r" b="b" t="t" l="l"/>
              <a:pathLst>
                <a:path h="2525231" w="3295325">
                  <a:moveTo>
                    <a:pt x="0" y="0"/>
                  </a:moveTo>
                  <a:lnTo>
                    <a:pt x="3295325" y="0"/>
                  </a:lnTo>
                  <a:lnTo>
                    <a:pt x="3295325" y="2525231"/>
                  </a:lnTo>
                  <a:lnTo>
                    <a:pt x="0" y="2525231"/>
                  </a:lnTo>
                  <a:close/>
                </a:path>
              </a:pathLst>
            </a:custGeom>
            <a:solidFill>
              <a:srgbClr val="FBC61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3295325" cy="25633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10800000">
            <a:off x="9668472" y="2490604"/>
            <a:ext cx="7293390" cy="6499810"/>
            <a:chOff x="0" y="0"/>
            <a:chExt cx="3068152" cy="273431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68152" cy="2734313"/>
            </a:xfrm>
            <a:custGeom>
              <a:avLst/>
              <a:gdLst/>
              <a:ahLst/>
              <a:cxnLst/>
              <a:rect r="r" b="b" t="t" l="l"/>
              <a:pathLst>
                <a:path h="2734313" w="3068152">
                  <a:moveTo>
                    <a:pt x="0" y="0"/>
                  </a:moveTo>
                  <a:lnTo>
                    <a:pt x="3068152" y="0"/>
                  </a:lnTo>
                  <a:lnTo>
                    <a:pt x="3068152" y="2734313"/>
                  </a:lnTo>
                  <a:lnTo>
                    <a:pt x="0" y="2734313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068152" cy="27724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103638" y="2846431"/>
            <a:ext cx="6410364" cy="57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4"/>
              </a:lnSpc>
            </a:pPr>
            <a:r>
              <a:rPr lang="en-US" b="true" sz="3849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RESNET18</a:t>
            </a:r>
          </a:p>
        </p:txBody>
      </p:sp>
      <p:sp>
        <p:nvSpPr>
          <p:cNvPr name="AutoShape 17" id="17"/>
          <p:cNvSpPr/>
          <p:nvPr/>
        </p:nvSpPr>
        <p:spPr>
          <a:xfrm>
            <a:off x="10103638" y="3626448"/>
            <a:ext cx="6423058" cy="0"/>
          </a:xfrm>
          <a:prstGeom prst="line">
            <a:avLst/>
          </a:prstGeom>
          <a:ln cap="flat" w="38100">
            <a:solidFill>
              <a:srgbClr val="034383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18" id="18"/>
          <p:cNvSpPr/>
          <p:nvPr/>
        </p:nvSpPr>
        <p:spPr>
          <a:xfrm flipH="false" flipV="false" rot="5400000">
            <a:off x="11410522" y="-3276512"/>
            <a:ext cx="6562966" cy="7473357"/>
          </a:xfrm>
          <a:custGeom>
            <a:avLst/>
            <a:gdLst/>
            <a:ahLst/>
            <a:cxnLst/>
            <a:rect r="r" b="b" t="t" l="l"/>
            <a:pathLst>
              <a:path h="7473357" w="6562966">
                <a:moveTo>
                  <a:pt x="0" y="0"/>
                </a:moveTo>
                <a:lnTo>
                  <a:pt x="6562966" y="0"/>
                </a:lnTo>
                <a:lnTo>
                  <a:pt x="6562966" y="7473357"/>
                </a:lnTo>
                <a:lnTo>
                  <a:pt x="0" y="74733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2676832" y="3805288"/>
            <a:ext cx="4642777" cy="4903226"/>
          </a:xfrm>
          <a:custGeom>
            <a:avLst/>
            <a:gdLst/>
            <a:ahLst/>
            <a:cxnLst/>
            <a:rect r="r" b="b" t="t" l="l"/>
            <a:pathLst>
              <a:path h="4903226" w="4642777">
                <a:moveTo>
                  <a:pt x="0" y="0"/>
                </a:moveTo>
                <a:lnTo>
                  <a:pt x="4642777" y="0"/>
                </a:lnTo>
                <a:lnTo>
                  <a:pt x="4642777" y="4903226"/>
                </a:lnTo>
                <a:lnTo>
                  <a:pt x="0" y="49032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0956548" y="3767564"/>
            <a:ext cx="4717238" cy="4978675"/>
          </a:xfrm>
          <a:custGeom>
            <a:avLst/>
            <a:gdLst/>
            <a:ahLst/>
            <a:cxnLst/>
            <a:rect r="r" b="b" t="t" l="l"/>
            <a:pathLst>
              <a:path h="4978675" w="4717238">
                <a:moveTo>
                  <a:pt x="0" y="0"/>
                </a:moveTo>
                <a:lnTo>
                  <a:pt x="4717238" y="0"/>
                </a:lnTo>
                <a:lnTo>
                  <a:pt x="4717238" y="4978675"/>
                </a:lnTo>
                <a:lnTo>
                  <a:pt x="0" y="49786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902884" y="2846431"/>
            <a:ext cx="5867360" cy="57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34"/>
              </a:lnSpc>
              <a:spcBef>
                <a:spcPct val="0"/>
              </a:spcBef>
            </a:pPr>
            <a:r>
              <a:rPr lang="en-US" b="true" sz="3849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FINE-TUNED CNN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395689"/>
            <a:ext cx="15584786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true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TESTING &amp; CONCLUSION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800100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2463543"/>
            <a:ext cx="13173163" cy="1308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The fine-tuned CNN model was tested on the held-out test dataset and achieved a test accuracy of 89.95%. Since the number was close to its validation accuracy, no signs of overfitting or underfitting was observed.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885942"/>
            <a:ext cx="13173163" cy="1308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The ResNet18 model was tested on the held-out test dataset and achieved a test accuracy of 97.16%. Since the number was close to its validation accuracy, no signs of overfitting or underfitting was observed.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308342"/>
            <a:ext cx="13173163" cy="437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Overall, after several steps of tuning, the CNN model was performing very well on the chosen dataset, yet it was not able to beat the pre-trained ResNet18 model which was doing too well on classifying the satellite images, proving that models pre-trained on large, high-quality dataset would help compensate the lack of details of the low-resolution images.</a:t>
            </a:r>
          </a:p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For actionable future improvements, we could either keep tuning the CNN model by building more complex architectures and searching over wider ranges of hyperparameters, or fine tune the ResNet18 model a little bit to make it work even better. Furthermore, we could test some totally different neural network architectures, such as autoencoders, on the dataset.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31070"/>
            <a:ext cx="9873830" cy="11243492"/>
          </a:xfrm>
          <a:custGeom>
            <a:avLst/>
            <a:gdLst/>
            <a:ahLst/>
            <a:cxnLst/>
            <a:rect r="r" b="b" t="t" l="l"/>
            <a:pathLst>
              <a:path h="11243492" w="9873830">
                <a:moveTo>
                  <a:pt x="0" y="0"/>
                </a:moveTo>
                <a:lnTo>
                  <a:pt x="9873830" y="0"/>
                </a:lnTo>
                <a:lnTo>
                  <a:pt x="9873830" y="11243492"/>
                </a:lnTo>
                <a:lnTo>
                  <a:pt x="0" y="112434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8414170" y="0"/>
            <a:ext cx="9873830" cy="11243492"/>
          </a:xfrm>
          <a:custGeom>
            <a:avLst/>
            <a:gdLst/>
            <a:ahLst/>
            <a:cxnLst/>
            <a:rect r="r" b="b" t="t" l="l"/>
            <a:pathLst>
              <a:path h="11243492" w="9873830">
                <a:moveTo>
                  <a:pt x="9873830" y="11243492"/>
                </a:moveTo>
                <a:lnTo>
                  <a:pt x="0" y="11243492"/>
                </a:lnTo>
                <a:lnTo>
                  <a:pt x="0" y="0"/>
                </a:lnTo>
                <a:lnTo>
                  <a:pt x="9873830" y="0"/>
                </a:lnTo>
                <a:lnTo>
                  <a:pt x="9873830" y="1124349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182694" y="4305179"/>
            <a:ext cx="11922611" cy="1752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31"/>
              </a:lnSpc>
            </a:pPr>
            <a:r>
              <a:rPr lang="en-US" b="true" sz="12028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0694" y="-166154"/>
            <a:ext cx="10631517" cy="10631517"/>
          </a:xfrm>
          <a:custGeom>
            <a:avLst/>
            <a:gdLst/>
            <a:ahLst/>
            <a:cxnLst/>
            <a:rect r="r" b="b" t="t" l="l"/>
            <a:pathLst>
              <a:path h="10631517" w="10631517">
                <a:moveTo>
                  <a:pt x="0" y="0"/>
                </a:moveTo>
                <a:lnTo>
                  <a:pt x="10631517" y="0"/>
                </a:lnTo>
                <a:lnTo>
                  <a:pt x="10631517" y="10631517"/>
                </a:lnTo>
                <a:lnTo>
                  <a:pt x="0" y="106315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0800000">
            <a:off x="7897177" y="-178363"/>
            <a:ext cx="10631517" cy="10631517"/>
          </a:xfrm>
          <a:custGeom>
            <a:avLst/>
            <a:gdLst/>
            <a:ahLst/>
            <a:cxnLst/>
            <a:rect r="r" b="b" t="t" l="l"/>
            <a:pathLst>
              <a:path h="10631517" w="10631517">
                <a:moveTo>
                  <a:pt x="0" y="0"/>
                </a:moveTo>
                <a:lnTo>
                  <a:pt x="10631517" y="0"/>
                </a:lnTo>
                <a:lnTo>
                  <a:pt x="10631517" y="10631517"/>
                </a:lnTo>
                <a:lnTo>
                  <a:pt x="0" y="106315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-10800000">
            <a:off x="6938080" y="8246207"/>
            <a:ext cx="6064231" cy="1370341"/>
            <a:chOff x="0" y="0"/>
            <a:chExt cx="1597164" cy="36091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97164" cy="360913"/>
            </a:xfrm>
            <a:custGeom>
              <a:avLst/>
              <a:gdLst/>
              <a:ahLst/>
              <a:cxnLst/>
              <a:rect r="r" b="b" t="t" l="l"/>
              <a:pathLst>
                <a:path h="360913" w="1597164">
                  <a:moveTo>
                    <a:pt x="0" y="0"/>
                  </a:moveTo>
                  <a:lnTo>
                    <a:pt x="1597164" y="0"/>
                  </a:lnTo>
                  <a:lnTo>
                    <a:pt x="1597164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597164" cy="399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10800000">
            <a:off x="-1456230" y="9616548"/>
            <a:ext cx="9626215" cy="1370341"/>
            <a:chOff x="0" y="0"/>
            <a:chExt cx="2535300" cy="36091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35300" cy="360913"/>
            </a:xfrm>
            <a:custGeom>
              <a:avLst/>
              <a:gdLst/>
              <a:ahLst/>
              <a:cxnLst/>
              <a:rect r="r" b="b" t="t" l="l"/>
              <a:pathLst>
                <a:path h="360913" w="2535300">
                  <a:moveTo>
                    <a:pt x="0" y="0"/>
                  </a:moveTo>
                  <a:lnTo>
                    <a:pt x="2535300" y="0"/>
                  </a:lnTo>
                  <a:lnTo>
                    <a:pt x="2535300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03438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535300" cy="399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285690" y="670452"/>
            <a:ext cx="6064231" cy="1370341"/>
            <a:chOff x="0" y="0"/>
            <a:chExt cx="1597164" cy="36091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97164" cy="360913"/>
            </a:xfrm>
            <a:custGeom>
              <a:avLst/>
              <a:gdLst/>
              <a:ahLst/>
              <a:cxnLst/>
              <a:rect r="r" b="b" t="t" l="l"/>
              <a:pathLst>
                <a:path h="360913" w="1597164">
                  <a:moveTo>
                    <a:pt x="0" y="0"/>
                  </a:moveTo>
                  <a:lnTo>
                    <a:pt x="1597164" y="0"/>
                  </a:lnTo>
                  <a:lnTo>
                    <a:pt x="1597164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597164" cy="399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118015" y="-699889"/>
            <a:ext cx="9626215" cy="1370341"/>
            <a:chOff x="0" y="0"/>
            <a:chExt cx="2535300" cy="36091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535300" cy="360913"/>
            </a:xfrm>
            <a:custGeom>
              <a:avLst/>
              <a:gdLst/>
              <a:ahLst/>
              <a:cxnLst/>
              <a:rect r="r" b="b" t="t" l="l"/>
              <a:pathLst>
                <a:path h="360913" w="2535300">
                  <a:moveTo>
                    <a:pt x="0" y="0"/>
                  </a:moveTo>
                  <a:lnTo>
                    <a:pt x="2535300" y="0"/>
                  </a:lnTo>
                  <a:lnTo>
                    <a:pt x="2535300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034383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535300" cy="399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3190926" y="1624623"/>
            <a:ext cx="4189528" cy="7049964"/>
          </a:xfrm>
          <a:custGeom>
            <a:avLst/>
            <a:gdLst/>
            <a:ahLst/>
            <a:cxnLst/>
            <a:rect r="r" b="b" t="t" l="l"/>
            <a:pathLst>
              <a:path h="7049964" w="4189528">
                <a:moveTo>
                  <a:pt x="0" y="0"/>
                </a:moveTo>
                <a:lnTo>
                  <a:pt x="4189528" y="0"/>
                </a:lnTo>
                <a:lnTo>
                  <a:pt x="4189528" y="7049964"/>
                </a:lnTo>
                <a:lnTo>
                  <a:pt x="0" y="70499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9041045" y="2783930"/>
            <a:ext cx="7035864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true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DESCRIPTION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041045" y="4030587"/>
            <a:ext cx="7035864" cy="393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This project was about image classifications on low-resolution satellite images. It aimed to challenge a common real-world problem: extracting valuable features and insights from images that lack details and have special orientations. It held importance in the field of urban planning, environmental monitoring and agriculture.</a:t>
            </a:r>
          </a:p>
          <a:p>
            <a:pPr algn="just">
              <a:lnSpc>
                <a:spcPts val="350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60505" y="1066800"/>
            <a:ext cx="13766990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b="true" sz="6500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DATA PRE-PROCESSING</a:t>
            </a:r>
          </a:p>
        </p:txBody>
      </p:sp>
      <p:grpSp>
        <p:nvGrpSpPr>
          <p:cNvPr name="Group 3" id="3"/>
          <p:cNvGrpSpPr/>
          <p:nvPr/>
        </p:nvGrpSpPr>
        <p:grpSpPr>
          <a:xfrm rot="-10800000">
            <a:off x="711664" y="3285309"/>
            <a:ext cx="5384336" cy="5972991"/>
            <a:chOff x="0" y="0"/>
            <a:chExt cx="2180105" cy="24184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80105" cy="2418450"/>
            </a:xfrm>
            <a:custGeom>
              <a:avLst/>
              <a:gdLst/>
              <a:ahLst/>
              <a:cxnLst/>
              <a:rect r="r" b="b" t="t" l="l"/>
              <a:pathLst>
                <a:path h="2418450" w="2180105">
                  <a:moveTo>
                    <a:pt x="0" y="0"/>
                  </a:moveTo>
                  <a:lnTo>
                    <a:pt x="2180105" y="0"/>
                  </a:lnTo>
                  <a:lnTo>
                    <a:pt x="2180105" y="2418450"/>
                  </a:lnTo>
                  <a:lnTo>
                    <a:pt x="0" y="2418450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180105" cy="2456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10800000">
            <a:off x="1253397" y="2887542"/>
            <a:ext cx="4329029" cy="1217249"/>
            <a:chOff x="0" y="0"/>
            <a:chExt cx="1752814" cy="49286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52814" cy="492861"/>
            </a:xfrm>
            <a:custGeom>
              <a:avLst/>
              <a:gdLst/>
              <a:ahLst/>
              <a:cxnLst/>
              <a:rect r="r" b="b" t="t" l="l"/>
              <a:pathLst>
                <a:path h="492861" w="1752814">
                  <a:moveTo>
                    <a:pt x="0" y="0"/>
                  </a:moveTo>
                  <a:lnTo>
                    <a:pt x="1752814" y="0"/>
                  </a:lnTo>
                  <a:lnTo>
                    <a:pt x="1752814" y="492861"/>
                  </a:lnTo>
                  <a:lnTo>
                    <a:pt x="0" y="492861"/>
                  </a:lnTo>
                  <a:close/>
                </a:path>
              </a:pathLst>
            </a:custGeom>
            <a:solidFill>
              <a:srgbClr val="03438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752814" cy="5309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10800000">
            <a:off x="6451832" y="3285309"/>
            <a:ext cx="5384336" cy="5972991"/>
            <a:chOff x="0" y="0"/>
            <a:chExt cx="2180105" cy="24184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80105" cy="2418450"/>
            </a:xfrm>
            <a:custGeom>
              <a:avLst/>
              <a:gdLst/>
              <a:ahLst/>
              <a:cxnLst/>
              <a:rect r="r" b="b" t="t" l="l"/>
              <a:pathLst>
                <a:path h="2418450" w="2180105">
                  <a:moveTo>
                    <a:pt x="0" y="0"/>
                  </a:moveTo>
                  <a:lnTo>
                    <a:pt x="2180105" y="0"/>
                  </a:lnTo>
                  <a:lnTo>
                    <a:pt x="2180105" y="2418450"/>
                  </a:lnTo>
                  <a:lnTo>
                    <a:pt x="0" y="2418450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180105" cy="2456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10800000">
            <a:off x="6979486" y="2905926"/>
            <a:ext cx="4329029" cy="1217249"/>
            <a:chOff x="0" y="0"/>
            <a:chExt cx="1752814" cy="49286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52814" cy="492861"/>
            </a:xfrm>
            <a:custGeom>
              <a:avLst/>
              <a:gdLst/>
              <a:ahLst/>
              <a:cxnLst/>
              <a:rect r="r" b="b" t="t" l="l"/>
              <a:pathLst>
                <a:path h="492861" w="1752814">
                  <a:moveTo>
                    <a:pt x="0" y="0"/>
                  </a:moveTo>
                  <a:lnTo>
                    <a:pt x="1752814" y="0"/>
                  </a:lnTo>
                  <a:lnTo>
                    <a:pt x="1752814" y="492861"/>
                  </a:lnTo>
                  <a:lnTo>
                    <a:pt x="0" y="492861"/>
                  </a:lnTo>
                  <a:close/>
                </a:path>
              </a:pathLst>
            </a:custGeom>
            <a:solidFill>
              <a:srgbClr val="FBC613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752814" cy="5309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10800000">
            <a:off x="12163840" y="3285309"/>
            <a:ext cx="5384336" cy="5972991"/>
            <a:chOff x="0" y="0"/>
            <a:chExt cx="2180105" cy="241845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180105" cy="2418450"/>
            </a:xfrm>
            <a:custGeom>
              <a:avLst/>
              <a:gdLst/>
              <a:ahLst/>
              <a:cxnLst/>
              <a:rect r="r" b="b" t="t" l="l"/>
              <a:pathLst>
                <a:path h="2418450" w="2180105">
                  <a:moveTo>
                    <a:pt x="0" y="0"/>
                  </a:moveTo>
                  <a:lnTo>
                    <a:pt x="2180105" y="0"/>
                  </a:lnTo>
                  <a:lnTo>
                    <a:pt x="2180105" y="2418450"/>
                  </a:lnTo>
                  <a:lnTo>
                    <a:pt x="0" y="2418450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180105" cy="2456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-10800000">
            <a:off x="12719654" y="2905926"/>
            <a:ext cx="4329029" cy="1217249"/>
            <a:chOff x="0" y="0"/>
            <a:chExt cx="1752814" cy="49286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752814" cy="492861"/>
            </a:xfrm>
            <a:custGeom>
              <a:avLst/>
              <a:gdLst/>
              <a:ahLst/>
              <a:cxnLst/>
              <a:rect r="r" b="b" t="t" l="l"/>
              <a:pathLst>
                <a:path h="492861" w="1752814">
                  <a:moveTo>
                    <a:pt x="0" y="0"/>
                  </a:moveTo>
                  <a:lnTo>
                    <a:pt x="1752814" y="0"/>
                  </a:lnTo>
                  <a:lnTo>
                    <a:pt x="1752814" y="492861"/>
                  </a:lnTo>
                  <a:lnTo>
                    <a:pt x="0" y="492861"/>
                  </a:lnTo>
                  <a:close/>
                </a:path>
              </a:pathLst>
            </a:custGeom>
            <a:solidFill>
              <a:srgbClr val="4294CE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752814" cy="5309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355832" y="3154218"/>
            <a:ext cx="6096000" cy="584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0"/>
              </a:lnSpc>
            </a:pPr>
            <a:r>
              <a:rPr lang="en-US" b="true" sz="4000">
                <a:solidFill>
                  <a:srgbClr val="FFFFFF"/>
                </a:solidFill>
                <a:latin typeface="Ubuntu Bold"/>
                <a:ea typeface="Ubuntu Bold"/>
                <a:cs typeface="Ubuntu Bold"/>
                <a:sym typeface="Ubuntu Bold"/>
              </a:rPr>
              <a:t>SPLITTING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110080" y="3154218"/>
            <a:ext cx="6096000" cy="584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0"/>
              </a:lnSpc>
            </a:pPr>
            <a:r>
              <a:rPr lang="en-US" b="true" sz="4000">
                <a:solidFill>
                  <a:srgbClr val="FFFFFF"/>
                </a:solidFill>
                <a:latin typeface="Ubuntu Bold"/>
                <a:ea typeface="Ubuntu Bold"/>
                <a:cs typeface="Ubuntu Bold"/>
                <a:sym typeface="Ubuntu Bold"/>
              </a:rPr>
              <a:t>AUGMENTATION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836168" y="3154218"/>
            <a:ext cx="6096000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0"/>
              </a:lnSpc>
            </a:pPr>
            <a:r>
              <a:rPr lang="en-US" b="true" sz="3900">
                <a:solidFill>
                  <a:srgbClr val="FFFFFF"/>
                </a:solidFill>
                <a:latin typeface="Ubuntu Bold"/>
                <a:ea typeface="Ubuntu Bold"/>
                <a:cs typeface="Ubuntu Bold"/>
                <a:sym typeface="Ubuntu Bold"/>
              </a:rPr>
              <a:t>NORMALIZATION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169887" y="-1193305"/>
            <a:ext cx="4364942" cy="2386610"/>
            <a:chOff x="0" y="0"/>
            <a:chExt cx="1149614" cy="62857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149614" cy="628572"/>
            </a:xfrm>
            <a:custGeom>
              <a:avLst/>
              <a:gdLst/>
              <a:ahLst/>
              <a:cxnLst/>
              <a:rect r="r" b="b" t="t" l="l"/>
              <a:pathLst>
                <a:path h="628572" w="1149614">
                  <a:moveTo>
                    <a:pt x="574807" y="628572"/>
                  </a:moveTo>
                  <a:lnTo>
                    <a:pt x="1149614" y="0"/>
                  </a:lnTo>
                  <a:lnTo>
                    <a:pt x="0" y="0"/>
                  </a:lnTo>
                  <a:lnTo>
                    <a:pt x="574807" y="628572"/>
                  </a:lnTo>
                  <a:close/>
                </a:path>
              </a:pathLst>
            </a:custGeom>
            <a:solidFill>
              <a:srgbClr val="FBC613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179627" y="6798"/>
              <a:ext cx="790360" cy="3299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true" rot="5400000">
            <a:off x="-1247163" y="-160646"/>
            <a:ext cx="4962244" cy="4962244"/>
          </a:xfrm>
          <a:custGeom>
            <a:avLst/>
            <a:gdLst/>
            <a:ahLst/>
            <a:cxnLst/>
            <a:rect r="r" b="b" t="t" l="l"/>
            <a:pathLst>
              <a:path h="4962244" w="4962244">
                <a:moveTo>
                  <a:pt x="0" y="4962244"/>
                </a:moveTo>
                <a:lnTo>
                  <a:pt x="4962244" y="4962244"/>
                </a:lnTo>
                <a:lnTo>
                  <a:pt x="4962244" y="0"/>
                </a:lnTo>
                <a:lnTo>
                  <a:pt x="0" y="0"/>
                </a:lnTo>
                <a:lnTo>
                  <a:pt x="0" y="4962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28" id="28"/>
          <p:cNvGrpSpPr/>
          <p:nvPr/>
        </p:nvGrpSpPr>
        <p:grpSpPr>
          <a:xfrm rot="0">
            <a:off x="12739092" y="-1291235"/>
            <a:ext cx="4364942" cy="2386610"/>
            <a:chOff x="0" y="0"/>
            <a:chExt cx="1149614" cy="628572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149614" cy="628572"/>
            </a:xfrm>
            <a:custGeom>
              <a:avLst/>
              <a:gdLst/>
              <a:ahLst/>
              <a:cxnLst/>
              <a:rect r="r" b="b" t="t" l="l"/>
              <a:pathLst>
                <a:path h="628572" w="1149614">
                  <a:moveTo>
                    <a:pt x="574807" y="628572"/>
                  </a:moveTo>
                  <a:lnTo>
                    <a:pt x="1149614" y="0"/>
                  </a:lnTo>
                  <a:lnTo>
                    <a:pt x="0" y="0"/>
                  </a:lnTo>
                  <a:lnTo>
                    <a:pt x="574807" y="628572"/>
                  </a:lnTo>
                  <a:close/>
                </a:path>
              </a:pathLst>
            </a:custGeom>
            <a:solidFill>
              <a:srgbClr val="FBC613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179627" y="6798"/>
              <a:ext cx="790360" cy="3299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5400000">
            <a:off x="14572919" y="-160646"/>
            <a:ext cx="4962244" cy="4962244"/>
          </a:xfrm>
          <a:custGeom>
            <a:avLst/>
            <a:gdLst/>
            <a:ahLst/>
            <a:cxnLst/>
            <a:rect r="r" b="b" t="t" l="l"/>
            <a:pathLst>
              <a:path h="4962244" w="4962244">
                <a:moveTo>
                  <a:pt x="0" y="0"/>
                </a:moveTo>
                <a:lnTo>
                  <a:pt x="4962244" y="0"/>
                </a:lnTo>
                <a:lnTo>
                  <a:pt x="4962244" y="4962244"/>
                </a:lnTo>
                <a:lnTo>
                  <a:pt x="0" y="49622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2" id="32"/>
          <p:cNvSpPr txBox="true"/>
          <p:nvPr/>
        </p:nvSpPr>
        <p:spPr>
          <a:xfrm rot="0">
            <a:off x="1253397" y="4744448"/>
            <a:ext cx="4300869" cy="174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Test: 30% of the original</a:t>
            </a:r>
          </a:p>
          <a:p>
            <a:pPr algn="l">
              <a:lnSpc>
                <a:spcPts val="3500"/>
              </a:lnSpc>
            </a:pPr>
          </a:p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Training to Validation: 70:30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007645" y="4744448"/>
            <a:ext cx="4300869" cy="174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Random Resizing and Cropping</a:t>
            </a:r>
          </a:p>
          <a:p>
            <a:pPr algn="l">
              <a:lnSpc>
                <a:spcPts val="3500"/>
              </a:lnSpc>
            </a:pPr>
          </a:p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sz="2500" strike="noStrike" u="non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Random Horizontal Flip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733734" y="4744448"/>
            <a:ext cx="4300869" cy="1308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2500" strike="noStrike" u="non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ll images in the dataset were standardized in a consistent way.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86084" y="1066800"/>
            <a:ext cx="15315831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b="true" sz="6500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MODEL ARCHITECTURE</a:t>
            </a:r>
          </a:p>
        </p:txBody>
      </p:sp>
      <p:grpSp>
        <p:nvGrpSpPr>
          <p:cNvPr name="Group 3" id="3"/>
          <p:cNvGrpSpPr/>
          <p:nvPr/>
        </p:nvGrpSpPr>
        <p:grpSpPr>
          <a:xfrm rot="-10800000">
            <a:off x="1068822" y="3255503"/>
            <a:ext cx="7833409" cy="6002797"/>
            <a:chOff x="0" y="0"/>
            <a:chExt cx="3295325" cy="252523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95325" cy="2525231"/>
            </a:xfrm>
            <a:custGeom>
              <a:avLst/>
              <a:gdLst/>
              <a:ahLst/>
              <a:cxnLst/>
              <a:rect r="r" b="b" t="t" l="l"/>
              <a:pathLst>
                <a:path h="2525231" w="3295325">
                  <a:moveTo>
                    <a:pt x="0" y="0"/>
                  </a:moveTo>
                  <a:lnTo>
                    <a:pt x="3295325" y="0"/>
                  </a:lnTo>
                  <a:lnTo>
                    <a:pt x="3295325" y="2525231"/>
                  </a:lnTo>
                  <a:lnTo>
                    <a:pt x="0" y="2525231"/>
                  </a:lnTo>
                  <a:close/>
                </a:path>
              </a:pathLst>
            </a:custGeom>
            <a:solidFill>
              <a:srgbClr val="03438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295325" cy="25633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10800000">
            <a:off x="1351526" y="2504657"/>
            <a:ext cx="7293390" cy="6499810"/>
            <a:chOff x="0" y="0"/>
            <a:chExt cx="3068152" cy="273431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68152" cy="2734313"/>
            </a:xfrm>
            <a:custGeom>
              <a:avLst/>
              <a:gdLst/>
              <a:ahLst/>
              <a:cxnLst/>
              <a:rect r="r" b="b" t="t" l="l"/>
              <a:pathLst>
                <a:path h="2734313" w="3068152">
                  <a:moveTo>
                    <a:pt x="0" y="0"/>
                  </a:moveTo>
                  <a:lnTo>
                    <a:pt x="3068152" y="0"/>
                  </a:lnTo>
                  <a:lnTo>
                    <a:pt x="3068152" y="2734313"/>
                  </a:lnTo>
                  <a:lnTo>
                    <a:pt x="0" y="2734313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068152" cy="27724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902884" y="2846431"/>
            <a:ext cx="5867360" cy="57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34"/>
              </a:lnSpc>
              <a:spcBef>
                <a:spcPct val="0"/>
              </a:spcBef>
            </a:pPr>
            <a:r>
              <a:rPr lang="en-US" b="true" sz="3849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BLOCK STRUCTURE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73998" y="3976029"/>
            <a:ext cx="6423058" cy="3180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3090" indent="-326545" lvl="1">
              <a:lnSpc>
                <a:spcPts val="4234"/>
              </a:lnSpc>
              <a:buFont typeface="Arial"/>
              <a:buChar char="•"/>
            </a:pPr>
            <a:r>
              <a:rPr lang="en-US" sz="3024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3 convolutional blocks</a:t>
            </a:r>
          </a:p>
          <a:p>
            <a:pPr algn="l">
              <a:lnSpc>
                <a:spcPts val="4234"/>
              </a:lnSpc>
            </a:pPr>
          </a:p>
          <a:p>
            <a:pPr algn="l" marL="653090" indent="-326545" lvl="1">
              <a:lnSpc>
                <a:spcPts val="4234"/>
              </a:lnSpc>
              <a:buFont typeface="Arial"/>
              <a:buChar char="•"/>
            </a:pPr>
            <a:r>
              <a:rPr lang="en-US" sz="3024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1 convolutional layer + 1 max pooling layer for each blocks</a:t>
            </a:r>
          </a:p>
          <a:p>
            <a:pPr algn="l">
              <a:lnSpc>
                <a:spcPts val="4234"/>
              </a:lnSpc>
            </a:pPr>
          </a:p>
          <a:p>
            <a:pPr algn="l" marL="653090" indent="-326545" lvl="1">
              <a:lnSpc>
                <a:spcPts val="4234"/>
              </a:lnSpc>
              <a:buFont typeface="Arial"/>
              <a:buChar char="•"/>
            </a:pPr>
            <a:r>
              <a:rPr lang="en-US" sz="3024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ReLU for activation</a:t>
            </a:r>
          </a:p>
        </p:txBody>
      </p:sp>
      <p:sp>
        <p:nvSpPr>
          <p:cNvPr name="AutoShape 11" id="11"/>
          <p:cNvSpPr/>
          <p:nvPr/>
        </p:nvSpPr>
        <p:spPr>
          <a:xfrm>
            <a:off x="1786692" y="3608113"/>
            <a:ext cx="6423058" cy="0"/>
          </a:xfrm>
          <a:prstGeom prst="line">
            <a:avLst/>
          </a:prstGeom>
          <a:ln cap="flat" w="38100">
            <a:solidFill>
              <a:srgbClr val="034383"/>
            </a:solidFill>
            <a:prstDash val="solid"/>
            <a:headEnd type="oval" len="lg" w="lg"/>
            <a:tailEnd type="oval" len="lg" w="lg"/>
          </a:ln>
        </p:spPr>
      </p:sp>
      <p:grpSp>
        <p:nvGrpSpPr>
          <p:cNvPr name="Group 12" id="12"/>
          <p:cNvGrpSpPr/>
          <p:nvPr/>
        </p:nvGrpSpPr>
        <p:grpSpPr>
          <a:xfrm rot="-10800000">
            <a:off x="9385769" y="3241449"/>
            <a:ext cx="7833409" cy="6002797"/>
            <a:chOff x="0" y="0"/>
            <a:chExt cx="3295325" cy="252523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295325" cy="2525231"/>
            </a:xfrm>
            <a:custGeom>
              <a:avLst/>
              <a:gdLst/>
              <a:ahLst/>
              <a:cxnLst/>
              <a:rect r="r" b="b" t="t" l="l"/>
              <a:pathLst>
                <a:path h="2525231" w="3295325">
                  <a:moveTo>
                    <a:pt x="0" y="0"/>
                  </a:moveTo>
                  <a:lnTo>
                    <a:pt x="3295325" y="0"/>
                  </a:lnTo>
                  <a:lnTo>
                    <a:pt x="3295325" y="2525231"/>
                  </a:lnTo>
                  <a:lnTo>
                    <a:pt x="0" y="2525231"/>
                  </a:lnTo>
                  <a:close/>
                </a:path>
              </a:pathLst>
            </a:custGeom>
            <a:solidFill>
              <a:srgbClr val="FBC613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3295325" cy="25633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10800000">
            <a:off x="9668472" y="2490604"/>
            <a:ext cx="7293390" cy="6499810"/>
            <a:chOff x="0" y="0"/>
            <a:chExt cx="3068152" cy="273431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068152" cy="2734313"/>
            </a:xfrm>
            <a:custGeom>
              <a:avLst/>
              <a:gdLst/>
              <a:ahLst/>
              <a:cxnLst/>
              <a:rect r="r" b="b" t="t" l="l"/>
              <a:pathLst>
                <a:path h="2734313" w="3068152">
                  <a:moveTo>
                    <a:pt x="0" y="0"/>
                  </a:moveTo>
                  <a:lnTo>
                    <a:pt x="3068152" y="0"/>
                  </a:lnTo>
                  <a:lnTo>
                    <a:pt x="3068152" y="2734313"/>
                  </a:lnTo>
                  <a:lnTo>
                    <a:pt x="0" y="2734313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3068152" cy="27724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0103638" y="2846431"/>
            <a:ext cx="6410364" cy="57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4"/>
              </a:lnSpc>
            </a:pPr>
            <a:r>
              <a:rPr lang="en-US" b="true" sz="3849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REGULARIZATION</a:t>
            </a:r>
          </a:p>
        </p:txBody>
      </p:sp>
      <p:sp>
        <p:nvSpPr>
          <p:cNvPr name="AutoShape 19" id="19"/>
          <p:cNvSpPr/>
          <p:nvPr/>
        </p:nvSpPr>
        <p:spPr>
          <a:xfrm>
            <a:off x="10103638" y="3626448"/>
            <a:ext cx="6423058" cy="0"/>
          </a:xfrm>
          <a:prstGeom prst="line">
            <a:avLst/>
          </a:prstGeom>
          <a:ln cap="flat" w="38100">
            <a:solidFill>
              <a:srgbClr val="034383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20" id="20"/>
          <p:cNvSpPr/>
          <p:nvPr/>
        </p:nvSpPr>
        <p:spPr>
          <a:xfrm flipH="false" flipV="false" rot="5400000">
            <a:off x="11410522" y="-3276512"/>
            <a:ext cx="6562966" cy="7473357"/>
          </a:xfrm>
          <a:custGeom>
            <a:avLst/>
            <a:gdLst/>
            <a:ahLst/>
            <a:cxnLst/>
            <a:rect r="r" b="b" t="t" l="l"/>
            <a:pathLst>
              <a:path h="7473357" w="6562966">
                <a:moveTo>
                  <a:pt x="0" y="0"/>
                </a:moveTo>
                <a:lnTo>
                  <a:pt x="6562966" y="0"/>
                </a:lnTo>
                <a:lnTo>
                  <a:pt x="6562966" y="7473357"/>
                </a:lnTo>
                <a:lnTo>
                  <a:pt x="0" y="74733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1" id="21"/>
          <p:cNvSpPr txBox="true"/>
          <p:nvPr/>
        </p:nvSpPr>
        <p:spPr>
          <a:xfrm rot="0">
            <a:off x="10103638" y="4142985"/>
            <a:ext cx="6423058" cy="1580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3090" indent="-326545" lvl="1">
              <a:lnSpc>
                <a:spcPts val="4234"/>
              </a:lnSpc>
              <a:buFont typeface="Arial"/>
              <a:buChar char="•"/>
            </a:pPr>
            <a:r>
              <a:rPr lang="en-US" sz="3024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Batch Normalization</a:t>
            </a:r>
          </a:p>
          <a:p>
            <a:pPr algn="l">
              <a:lnSpc>
                <a:spcPts val="4234"/>
              </a:lnSpc>
            </a:pPr>
          </a:p>
          <a:p>
            <a:pPr algn="l" marL="653090" indent="-326545" lvl="1">
              <a:lnSpc>
                <a:spcPts val="4234"/>
              </a:lnSpc>
              <a:buFont typeface="Arial"/>
              <a:buChar char="•"/>
            </a:pPr>
            <a:r>
              <a:rPr lang="en-US" sz="3024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Dropout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51607" y="944705"/>
            <a:ext cx="15584786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b="true" sz="6500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MODEL TRAINING</a:t>
            </a:r>
          </a:p>
        </p:txBody>
      </p:sp>
      <p:grpSp>
        <p:nvGrpSpPr>
          <p:cNvPr name="Group 3" id="3"/>
          <p:cNvGrpSpPr/>
          <p:nvPr/>
        </p:nvGrpSpPr>
        <p:grpSpPr>
          <a:xfrm rot="-9581706">
            <a:off x="1172975" y="2996679"/>
            <a:ext cx="1124424" cy="977972"/>
            <a:chOff x="0" y="0"/>
            <a:chExt cx="473018" cy="41140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3018" cy="411409"/>
            </a:xfrm>
            <a:custGeom>
              <a:avLst/>
              <a:gdLst/>
              <a:ahLst/>
              <a:cxnLst/>
              <a:rect r="r" b="b" t="t" l="l"/>
              <a:pathLst>
                <a:path h="411409" w="473018">
                  <a:moveTo>
                    <a:pt x="0" y="0"/>
                  </a:moveTo>
                  <a:lnTo>
                    <a:pt x="473018" y="0"/>
                  </a:lnTo>
                  <a:lnTo>
                    <a:pt x="473018" y="411409"/>
                  </a:lnTo>
                  <a:lnTo>
                    <a:pt x="0" y="411409"/>
                  </a:lnTo>
                  <a:close/>
                </a:path>
              </a:pathLst>
            </a:custGeom>
            <a:solidFill>
              <a:srgbClr val="4F3F0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73018" cy="4495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10800000">
            <a:off x="1311404" y="2560661"/>
            <a:ext cx="14242579" cy="3018296"/>
            <a:chOff x="0" y="0"/>
            <a:chExt cx="5991508" cy="126972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991508" cy="1269724"/>
            </a:xfrm>
            <a:custGeom>
              <a:avLst/>
              <a:gdLst/>
              <a:ahLst/>
              <a:cxnLst/>
              <a:rect r="r" b="b" t="t" l="l"/>
              <a:pathLst>
                <a:path h="1269724" w="5991508">
                  <a:moveTo>
                    <a:pt x="0" y="0"/>
                  </a:moveTo>
                  <a:lnTo>
                    <a:pt x="5991508" y="0"/>
                  </a:lnTo>
                  <a:lnTo>
                    <a:pt x="5991508" y="1269724"/>
                  </a:lnTo>
                  <a:lnTo>
                    <a:pt x="0" y="1269724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991508" cy="13078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10800000">
            <a:off x="1028700" y="2773071"/>
            <a:ext cx="8220410" cy="977972"/>
            <a:chOff x="0" y="0"/>
            <a:chExt cx="3458127" cy="41140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458127" cy="411409"/>
            </a:xfrm>
            <a:custGeom>
              <a:avLst/>
              <a:gdLst/>
              <a:ahLst/>
              <a:cxnLst/>
              <a:rect r="r" b="b" t="t" l="l"/>
              <a:pathLst>
                <a:path h="411409" w="3458127">
                  <a:moveTo>
                    <a:pt x="0" y="0"/>
                  </a:moveTo>
                  <a:lnTo>
                    <a:pt x="3458127" y="0"/>
                  </a:lnTo>
                  <a:lnTo>
                    <a:pt x="3458127" y="411409"/>
                  </a:lnTo>
                  <a:lnTo>
                    <a:pt x="0" y="411409"/>
                  </a:lnTo>
                  <a:close/>
                </a:path>
              </a:pathLst>
            </a:custGeom>
            <a:solidFill>
              <a:srgbClr val="FBC61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458127" cy="4495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746570" y="2981298"/>
            <a:ext cx="5867360" cy="572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34"/>
              </a:lnSpc>
              <a:spcBef>
                <a:spcPct val="0"/>
              </a:spcBef>
            </a:pPr>
            <a:r>
              <a:rPr lang="en-US" b="true" sz="3849">
                <a:solidFill>
                  <a:srgbClr val="FFFFFF"/>
                </a:solidFill>
                <a:latin typeface="Ubuntu Bold"/>
                <a:ea typeface="Ubuntu Bold"/>
                <a:cs typeface="Ubuntu Bold"/>
                <a:sym typeface="Ubuntu Bold"/>
              </a:rPr>
              <a:t>SETTINGS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46570" y="3703417"/>
            <a:ext cx="12951594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Learning rate = 0.01</a:t>
            </a:r>
          </a:p>
          <a:p>
            <a:pPr algn="just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trike="noStrike" u="non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Optimizer = SGD</a:t>
            </a:r>
          </a:p>
          <a:p>
            <a:pPr algn="just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trike="noStrike" u="non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Number of epochs = 25</a:t>
            </a:r>
          </a:p>
          <a:p>
            <a:pPr algn="just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trike="noStrike" u="non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Early stopping with validation loss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-484415" y="659562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5" id="15"/>
          <p:cNvGrpSpPr/>
          <p:nvPr/>
        </p:nvGrpSpPr>
        <p:grpSpPr>
          <a:xfrm rot="-9581706">
            <a:off x="2878292" y="6676021"/>
            <a:ext cx="1124424" cy="977972"/>
            <a:chOff x="0" y="0"/>
            <a:chExt cx="473018" cy="41140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73018" cy="411409"/>
            </a:xfrm>
            <a:custGeom>
              <a:avLst/>
              <a:gdLst/>
              <a:ahLst/>
              <a:cxnLst/>
              <a:rect r="r" b="b" t="t" l="l"/>
              <a:pathLst>
                <a:path h="411409" w="473018">
                  <a:moveTo>
                    <a:pt x="0" y="0"/>
                  </a:moveTo>
                  <a:lnTo>
                    <a:pt x="473018" y="0"/>
                  </a:lnTo>
                  <a:lnTo>
                    <a:pt x="473018" y="411409"/>
                  </a:lnTo>
                  <a:lnTo>
                    <a:pt x="0" y="411409"/>
                  </a:lnTo>
                  <a:close/>
                </a:path>
              </a:pathLst>
            </a:custGeom>
            <a:solidFill>
              <a:srgbClr val="20466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73018" cy="4495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-10800000">
            <a:off x="3016721" y="6240004"/>
            <a:ext cx="14242579" cy="3018296"/>
            <a:chOff x="0" y="0"/>
            <a:chExt cx="5991508" cy="126972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991508" cy="1269724"/>
            </a:xfrm>
            <a:custGeom>
              <a:avLst/>
              <a:gdLst/>
              <a:ahLst/>
              <a:cxnLst/>
              <a:rect r="r" b="b" t="t" l="l"/>
              <a:pathLst>
                <a:path h="1269724" w="5991508">
                  <a:moveTo>
                    <a:pt x="0" y="0"/>
                  </a:moveTo>
                  <a:lnTo>
                    <a:pt x="5991508" y="0"/>
                  </a:lnTo>
                  <a:lnTo>
                    <a:pt x="5991508" y="1269724"/>
                  </a:lnTo>
                  <a:lnTo>
                    <a:pt x="0" y="1269724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5991508" cy="13078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-10800000">
            <a:off x="2734017" y="6452413"/>
            <a:ext cx="8220410" cy="977972"/>
            <a:chOff x="0" y="0"/>
            <a:chExt cx="3458127" cy="41140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458127" cy="411409"/>
            </a:xfrm>
            <a:custGeom>
              <a:avLst/>
              <a:gdLst/>
              <a:ahLst/>
              <a:cxnLst/>
              <a:rect r="r" b="b" t="t" l="l"/>
              <a:pathLst>
                <a:path h="411409" w="3458127">
                  <a:moveTo>
                    <a:pt x="0" y="0"/>
                  </a:moveTo>
                  <a:lnTo>
                    <a:pt x="3458127" y="0"/>
                  </a:lnTo>
                  <a:lnTo>
                    <a:pt x="3458127" y="411409"/>
                  </a:lnTo>
                  <a:lnTo>
                    <a:pt x="0" y="411409"/>
                  </a:lnTo>
                  <a:close/>
                </a:path>
              </a:pathLst>
            </a:custGeom>
            <a:solidFill>
              <a:srgbClr val="4294CE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3458127" cy="4495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3451887" y="6660640"/>
            <a:ext cx="5867360" cy="572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34"/>
              </a:lnSpc>
              <a:spcBef>
                <a:spcPct val="0"/>
              </a:spcBef>
            </a:pPr>
            <a:r>
              <a:rPr lang="en-US" b="true" sz="3849">
                <a:solidFill>
                  <a:srgbClr val="FFFFFF"/>
                </a:solidFill>
                <a:latin typeface="Ubuntu Bold"/>
                <a:ea typeface="Ubuntu Bold"/>
                <a:cs typeface="Ubuntu Bold"/>
                <a:sym typeface="Ubuntu Bold"/>
              </a:rPr>
              <a:t>RESULTS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451887" y="7701527"/>
            <a:ext cx="12951594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CNN model: best validation accuracy of 78.85%; best validation loss of 0.6524</a:t>
            </a:r>
          </a:p>
          <a:p>
            <a:pPr algn="just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ResNet18 model (transfer learning): best validation accuracy of 97.57%; best validation loss of 0.0751</a:t>
            </a:r>
          </a:p>
        </p:txBody>
      </p:sp>
      <p:sp>
        <p:nvSpPr>
          <p:cNvPr name="Freeform 26" id="26"/>
          <p:cNvSpPr/>
          <p:nvPr/>
        </p:nvSpPr>
        <p:spPr>
          <a:xfrm flipH="true" flipV="true" rot="0">
            <a:off x="14657615" y="-42342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51607" y="1568116"/>
            <a:ext cx="15584786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b="true" sz="6500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HYPERPARAMETER TUNING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-5400000">
            <a:off x="-835100" y="-864327"/>
            <a:ext cx="6157558" cy="6157558"/>
          </a:xfrm>
          <a:custGeom>
            <a:avLst/>
            <a:gdLst/>
            <a:ahLst/>
            <a:cxnLst/>
            <a:rect r="r" b="b" t="t" l="l"/>
            <a:pathLst>
              <a:path h="6157558" w="6157558">
                <a:moveTo>
                  <a:pt x="6157558" y="0"/>
                </a:moveTo>
                <a:lnTo>
                  <a:pt x="0" y="0"/>
                </a:lnTo>
                <a:lnTo>
                  <a:pt x="0" y="6157557"/>
                </a:lnTo>
                <a:lnTo>
                  <a:pt x="6157558" y="6157557"/>
                </a:lnTo>
                <a:lnTo>
                  <a:pt x="615755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1819248" y="3964570"/>
            <a:ext cx="864254" cy="0"/>
          </a:xfrm>
          <a:prstGeom prst="line">
            <a:avLst/>
          </a:prstGeom>
          <a:ln cap="flat" w="38100">
            <a:solidFill>
              <a:srgbClr val="034383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5" id="5"/>
          <p:cNvSpPr/>
          <p:nvPr/>
        </p:nvSpPr>
        <p:spPr>
          <a:xfrm flipH="true">
            <a:off x="10753648" y="4711373"/>
            <a:ext cx="0" cy="864254"/>
          </a:xfrm>
          <a:prstGeom prst="line">
            <a:avLst/>
          </a:prstGeom>
          <a:ln cap="flat" w="47625">
            <a:solidFill>
              <a:srgbClr val="03438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9927971" y="3115080"/>
            <a:ext cx="1698980" cy="169898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C61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45804" lIns="45804" bIns="45804" rIns="45804"/>
            <a:lstStyle/>
            <a:p>
              <a:pPr algn="ctr">
                <a:lnSpc>
                  <a:spcPts val="2800"/>
                </a:lnSpc>
              </a:pPr>
              <a:r>
                <a:rPr lang="en-US" b="true" sz="2000">
                  <a:solidFill>
                    <a:srgbClr val="EFEFE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Learning Rate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-10800000">
            <a:off x="13122670" y="2972126"/>
            <a:ext cx="3813723" cy="5890220"/>
            <a:chOff x="0" y="0"/>
            <a:chExt cx="1604341" cy="247787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04341" cy="2477873"/>
            </a:xfrm>
            <a:custGeom>
              <a:avLst/>
              <a:gdLst/>
              <a:ahLst/>
              <a:cxnLst/>
              <a:rect r="r" b="b" t="t" l="l"/>
              <a:pathLst>
                <a:path h="2477873" w="1604341">
                  <a:moveTo>
                    <a:pt x="0" y="0"/>
                  </a:moveTo>
                  <a:lnTo>
                    <a:pt x="1604341" y="0"/>
                  </a:lnTo>
                  <a:lnTo>
                    <a:pt x="1604341" y="2477873"/>
                  </a:lnTo>
                  <a:lnTo>
                    <a:pt x="0" y="2477873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604341" cy="25159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10801273" y="6538222"/>
            <a:ext cx="0" cy="864254"/>
          </a:xfrm>
          <a:prstGeom prst="line">
            <a:avLst/>
          </a:prstGeom>
          <a:ln cap="flat" w="47625">
            <a:solidFill>
              <a:srgbClr val="03438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9927971" y="5143500"/>
            <a:ext cx="1698980" cy="169898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294C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45804" lIns="45804" bIns="45804" rIns="45804"/>
            <a:lstStyle/>
            <a:p>
              <a:pPr algn="ctr">
                <a:lnSpc>
                  <a:spcPts val="2800"/>
                </a:lnSpc>
              </a:pPr>
              <a:r>
                <a:rPr lang="en-US" b="true" sz="2000">
                  <a:solidFill>
                    <a:srgbClr val="EFEFE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Optimizer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927971" y="7163366"/>
            <a:ext cx="1698980" cy="169898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34383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45804" lIns="45804" bIns="45804" rIns="45804"/>
            <a:lstStyle/>
            <a:p>
              <a:pPr algn="ctr">
                <a:lnSpc>
                  <a:spcPts val="2800"/>
                </a:lnSpc>
              </a:pPr>
              <a:r>
                <a:rPr lang="en-US" b="true" sz="2000">
                  <a:solidFill>
                    <a:srgbClr val="EFEFE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Dropout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>
            <a:off x="11819248" y="7911136"/>
            <a:ext cx="864254" cy="0"/>
          </a:xfrm>
          <a:prstGeom prst="line">
            <a:avLst/>
          </a:prstGeom>
          <a:ln cap="flat" w="38100">
            <a:solidFill>
              <a:srgbClr val="034383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TextBox 20" id="20"/>
          <p:cNvSpPr txBox="true"/>
          <p:nvPr/>
        </p:nvSpPr>
        <p:spPr>
          <a:xfrm rot="0">
            <a:off x="14097533" y="7514261"/>
            <a:ext cx="526142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[0</a:t>
            </a:r>
            <a:r>
              <a:rPr lang="en-US" sz="3999" strike="noStrike" u="non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.3, 0.5]</a:t>
            </a:r>
          </a:p>
        </p:txBody>
      </p:sp>
      <p:sp>
        <p:nvSpPr>
          <p:cNvPr name="AutoShape 21" id="21"/>
          <p:cNvSpPr/>
          <p:nvPr/>
        </p:nvSpPr>
        <p:spPr>
          <a:xfrm>
            <a:off x="11819248" y="5936286"/>
            <a:ext cx="864254" cy="0"/>
          </a:xfrm>
          <a:prstGeom prst="line">
            <a:avLst/>
          </a:prstGeom>
          <a:ln cap="flat" w="38100">
            <a:solidFill>
              <a:srgbClr val="034383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Freeform 22" id="22"/>
          <p:cNvSpPr/>
          <p:nvPr/>
        </p:nvSpPr>
        <p:spPr>
          <a:xfrm flipH="false" flipV="true" rot="-5400000">
            <a:off x="12814394" y="6970349"/>
            <a:ext cx="6157558" cy="6157558"/>
          </a:xfrm>
          <a:custGeom>
            <a:avLst/>
            <a:gdLst/>
            <a:ahLst/>
            <a:cxnLst/>
            <a:rect r="r" b="b" t="t" l="l"/>
            <a:pathLst>
              <a:path h="6157558" w="6157558">
                <a:moveTo>
                  <a:pt x="0" y="6157558"/>
                </a:moveTo>
                <a:lnTo>
                  <a:pt x="6157558" y="6157558"/>
                </a:lnTo>
                <a:lnTo>
                  <a:pt x="6157558" y="0"/>
                </a:lnTo>
                <a:lnTo>
                  <a:pt x="0" y="0"/>
                </a:lnTo>
                <a:lnTo>
                  <a:pt x="0" y="615755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90500" y="4361306"/>
            <a:ext cx="9737471" cy="3263369"/>
          </a:xfrm>
          <a:custGeom>
            <a:avLst/>
            <a:gdLst/>
            <a:ahLst/>
            <a:cxnLst/>
            <a:rect r="r" b="b" t="t" l="l"/>
            <a:pathLst>
              <a:path h="3263369" w="9737471">
                <a:moveTo>
                  <a:pt x="0" y="0"/>
                </a:moveTo>
                <a:lnTo>
                  <a:pt x="9737471" y="0"/>
                </a:lnTo>
                <a:lnTo>
                  <a:pt x="9737471" y="3263368"/>
                </a:lnTo>
                <a:lnTo>
                  <a:pt x="0" y="32633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3710526" y="3567695"/>
            <a:ext cx="526142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[0</a:t>
            </a:r>
            <a:r>
              <a:rPr lang="en-US" sz="3999" strike="noStrike" u="non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.001, 0.01]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488106" y="5539411"/>
            <a:ext cx="526142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SGD</a:t>
            </a:r>
            <a:r>
              <a:rPr lang="en-US" sz="3999" strike="noStrike" u="non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 or Adam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92127" y="1618283"/>
            <a:ext cx="15702433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true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EVALUATION - CNN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764867" y="-699889"/>
            <a:ext cx="16931738" cy="1533898"/>
            <a:chOff x="0" y="0"/>
            <a:chExt cx="4459388" cy="4039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459388" cy="403990"/>
            </a:xfrm>
            <a:custGeom>
              <a:avLst/>
              <a:gdLst/>
              <a:ahLst/>
              <a:cxnLst/>
              <a:rect r="r" b="b" t="t" l="l"/>
              <a:pathLst>
                <a:path h="403990" w="4459388">
                  <a:moveTo>
                    <a:pt x="0" y="0"/>
                  </a:moveTo>
                  <a:lnTo>
                    <a:pt x="4459388" y="0"/>
                  </a:lnTo>
                  <a:lnTo>
                    <a:pt x="4459388" y="403990"/>
                  </a:lnTo>
                  <a:lnTo>
                    <a:pt x="0" y="403990"/>
                  </a:lnTo>
                  <a:close/>
                </a:path>
              </a:pathLst>
            </a:custGeom>
            <a:solidFill>
              <a:srgbClr val="03438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459388" cy="4420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5400000">
            <a:off x="-5015057" y="4582096"/>
            <a:ext cx="10698089" cy="1533898"/>
            <a:chOff x="0" y="0"/>
            <a:chExt cx="2817604" cy="4039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817604" cy="403990"/>
            </a:xfrm>
            <a:custGeom>
              <a:avLst/>
              <a:gdLst/>
              <a:ahLst/>
              <a:cxnLst/>
              <a:rect r="r" b="b" t="t" l="l"/>
              <a:pathLst>
                <a:path h="403990" w="2817604">
                  <a:moveTo>
                    <a:pt x="0" y="0"/>
                  </a:moveTo>
                  <a:lnTo>
                    <a:pt x="2817604" y="0"/>
                  </a:lnTo>
                  <a:lnTo>
                    <a:pt x="2817604" y="403990"/>
                  </a:lnTo>
                  <a:lnTo>
                    <a:pt x="0" y="403990"/>
                  </a:lnTo>
                  <a:close/>
                </a:path>
              </a:pathLst>
            </a:custGeom>
            <a:solidFill>
              <a:srgbClr val="03438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817604" cy="4420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47625" y="-16348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2318682" y="4274842"/>
            <a:ext cx="6825318" cy="4184410"/>
          </a:xfrm>
          <a:custGeom>
            <a:avLst/>
            <a:gdLst/>
            <a:ahLst/>
            <a:cxnLst/>
            <a:rect r="r" b="b" t="t" l="l"/>
            <a:pathLst>
              <a:path h="4184410" w="6825318">
                <a:moveTo>
                  <a:pt x="0" y="0"/>
                </a:moveTo>
                <a:lnTo>
                  <a:pt x="6825318" y="0"/>
                </a:lnTo>
                <a:lnTo>
                  <a:pt x="6825318" y="4184411"/>
                </a:lnTo>
                <a:lnTo>
                  <a:pt x="0" y="41844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499573" y="2644901"/>
            <a:ext cx="8544656" cy="7444293"/>
          </a:xfrm>
          <a:custGeom>
            <a:avLst/>
            <a:gdLst/>
            <a:ahLst/>
            <a:cxnLst/>
            <a:rect r="r" b="b" t="t" l="l"/>
            <a:pathLst>
              <a:path h="7444293" w="8544656">
                <a:moveTo>
                  <a:pt x="0" y="0"/>
                </a:moveTo>
                <a:lnTo>
                  <a:pt x="8544656" y="0"/>
                </a:lnTo>
                <a:lnTo>
                  <a:pt x="8544656" y="7444293"/>
                </a:lnTo>
                <a:lnTo>
                  <a:pt x="0" y="74442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959794" y="3286448"/>
            <a:ext cx="5419541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Validation Accuracy of 83.65%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92127" y="1618283"/>
            <a:ext cx="15702433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true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EVALUATION - RESNET18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764867" y="-699889"/>
            <a:ext cx="16931738" cy="1533898"/>
            <a:chOff x="0" y="0"/>
            <a:chExt cx="4459388" cy="4039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459388" cy="403990"/>
            </a:xfrm>
            <a:custGeom>
              <a:avLst/>
              <a:gdLst/>
              <a:ahLst/>
              <a:cxnLst/>
              <a:rect r="r" b="b" t="t" l="l"/>
              <a:pathLst>
                <a:path h="403990" w="4459388">
                  <a:moveTo>
                    <a:pt x="0" y="0"/>
                  </a:moveTo>
                  <a:lnTo>
                    <a:pt x="4459388" y="0"/>
                  </a:lnTo>
                  <a:lnTo>
                    <a:pt x="4459388" y="403990"/>
                  </a:lnTo>
                  <a:lnTo>
                    <a:pt x="0" y="403990"/>
                  </a:lnTo>
                  <a:close/>
                </a:path>
              </a:pathLst>
            </a:custGeom>
            <a:solidFill>
              <a:srgbClr val="03438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459388" cy="4420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5400000">
            <a:off x="-5015057" y="4582096"/>
            <a:ext cx="10698089" cy="1533898"/>
            <a:chOff x="0" y="0"/>
            <a:chExt cx="2817604" cy="4039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817604" cy="403990"/>
            </a:xfrm>
            <a:custGeom>
              <a:avLst/>
              <a:gdLst/>
              <a:ahLst/>
              <a:cxnLst/>
              <a:rect r="r" b="b" t="t" l="l"/>
              <a:pathLst>
                <a:path h="403990" w="2817604">
                  <a:moveTo>
                    <a:pt x="0" y="0"/>
                  </a:moveTo>
                  <a:lnTo>
                    <a:pt x="2817604" y="0"/>
                  </a:lnTo>
                  <a:lnTo>
                    <a:pt x="2817604" y="403990"/>
                  </a:lnTo>
                  <a:lnTo>
                    <a:pt x="0" y="403990"/>
                  </a:lnTo>
                  <a:close/>
                </a:path>
              </a:pathLst>
            </a:custGeom>
            <a:solidFill>
              <a:srgbClr val="03438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817604" cy="4420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47625" y="-16348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785107" y="3951311"/>
            <a:ext cx="7768915" cy="4905080"/>
          </a:xfrm>
          <a:custGeom>
            <a:avLst/>
            <a:gdLst/>
            <a:ahLst/>
            <a:cxnLst/>
            <a:rect r="r" b="b" t="t" l="l"/>
            <a:pathLst>
              <a:path h="4905080" w="7768915">
                <a:moveTo>
                  <a:pt x="0" y="0"/>
                </a:moveTo>
                <a:lnTo>
                  <a:pt x="7768915" y="0"/>
                </a:lnTo>
                <a:lnTo>
                  <a:pt x="7768915" y="4905080"/>
                </a:lnTo>
                <a:lnTo>
                  <a:pt x="0" y="49050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743344" y="2796870"/>
            <a:ext cx="8280014" cy="7213962"/>
          </a:xfrm>
          <a:custGeom>
            <a:avLst/>
            <a:gdLst/>
            <a:ahLst/>
            <a:cxnLst/>
            <a:rect r="r" b="b" t="t" l="l"/>
            <a:pathLst>
              <a:path h="7213962" w="8280014">
                <a:moveTo>
                  <a:pt x="0" y="0"/>
                </a:moveTo>
                <a:lnTo>
                  <a:pt x="8280014" y="0"/>
                </a:lnTo>
                <a:lnTo>
                  <a:pt x="8280014" y="7213962"/>
                </a:lnTo>
                <a:lnTo>
                  <a:pt x="0" y="72139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349827" y="3253409"/>
            <a:ext cx="5419541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Validation Accuracy of 97.57%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92127" y="1618283"/>
            <a:ext cx="15702433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true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FINE-TUNING - EVALUATION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764867" y="-699889"/>
            <a:ext cx="16931738" cy="1533898"/>
            <a:chOff x="0" y="0"/>
            <a:chExt cx="4459388" cy="4039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459388" cy="403990"/>
            </a:xfrm>
            <a:custGeom>
              <a:avLst/>
              <a:gdLst/>
              <a:ahLst/>
              <a:cxnLst/>
              <a:rect r="r" b="b" t="t" l="l"/>
              <a:pathLst>
                <a:path h="403990" w="4459388">
                  <a:moveTo>
                    <a:pt x="0" y="0"/>
                  </a:moveTo>
                  <a:lnTo>
                    <a:pt x="4459388" y="0"/>
                  </a:lnTo>
                  <a:lnTo>
                    <a:pt x="4459388" y="403990"/>
                  </a:lnTo>
                  <a:lnTo>
                    <a:pt x="0" y="403990"/>
                  </a:lnTo>
                  <a:close/>
                </a:path>
              </a:pathLst>
            </a:custGeom>
            <a:solidFill>
              <a:srgbClr val="03438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459388" cy="4420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5400000">
            <a:off x="-5015057" y="4582096"/>
            <a:ext cx="10698089" cy="1533898"/>
            <a:chOff x="0" y="0"/>
            <a:chExt cx="2817604" cy="4039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817604" cy="403990"/>
            </a:xfrm>
            <a:custGeom>
              <a:avLst/>
              <a:gdLst/>
              <a:ahLst/>
              <a:cxnLst/>
              <a:rect r="r" b="b" t="t" l="l"/>
              <a:pathLst>
                <a:path h="403990" w="2817604">
                  <a:moveTo>
                    <a:pt x="0" y="0"/>
                  </a:moveTo>
                  <a:lnTo>
                    <a:pt x="2817604" y="0"/>
                  </a:lnTo>
                  <a:lnTo>
                    <a:pt x="2817604" y="403990"/>
                  </a:lnTo>
                  <a:lnTo>
                    <a:pt x="0" y="403990"/>
                  </a:lnTo>
                  <a:close/>
                </a:path>
              </a:pathLst>
            </a:custGeom>
            <a:solidFill>
              <a:srgbClr val="03438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817604" cy="4420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47625" y="-16348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511461" y="4168521"/>
            <a:ext cx="8231883" cy="5089779"/>
          </a:xfrm>
          <a:custGeom>
            <a:avLst/>
            <a:gdLst/>
            <a:ahLst/>
            <a:cxnLst/>
            <a:rect r="r" b="b" t="t" l="l"/>
            <a:pathLst>
              <a:path h="5089779" w="8231883">
                <a:moveTo>
                  <a:pt x="0" y="0"/>
                </a:moveTo>
                <a:lnTo>
                  <a:pt x="8231883" y="0"/>
                </a:lnTo>
                <a:lnTo>
                  <a:pt x="8231883" y="5089779"/>
                </a:lnTo>
                <a:lnTo>
                  <a:pt x="0" y="50897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909148" y="2982019"/>
            <a:ext cx="8160223" cy="7099394"/>
          </a:xfrm>
          <a:custGeom>
            <a:avLst/>
            <a:gdLst/>
            <a:ahLst/>
            <a:cxnLst/>
            <a:rect r="r" b="b" t="t" l="l"/>
            <a:pathLst>
              <a:path h="7099394" w="8160223">
                <a:moveTo>
                  <a:pt x="0" y="0"/>
                </a:moveTo>
                <a:lnTo>
                  <a:pt x="8160223" y="0"/>
                </a:lnTo>
                <a:lnTo>
                  <a:pt x="8160223" y="7099394"/>
                </a:lnTo>
                <a:lnTo>
                  <a:pt x="0" y="70993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892127" y="2685440"/>
            <a:ext cx="7101561" cy="1308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More convolutional blocks and more convolutional layers</a:t>
            </a:r>
          </a:p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Validation Accuracy of 90.21%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DAGkenXTs7A</dc:identifier>
  <dcterms:modified xsi:type="dcterms:W3CDTF">2011-08-01T06:04:30Z</dcterms:modified>
  <cp:revision>1</cp:revision>
  <dc:title>Blue Yellow Modern Geometric Business Proposal Presentation</dc:title>
</cp:coreProperties>
</file>