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Lst>
  <p:sldIdLst>
    <p:sldId id="256" r:id="rId4"/>
    <p:sldId id="257" r:id="rId5"/>
    <p:sldId id="268" r:id="rId6"/>
    <p:sldId id="269" r:id="rId7"/>
    <p:sldId id="270" r:id="rId8"/>
    <p:sldId id="274" r:id="rId9"/>
    <p:sldId id="279" r:id="rId10"/>
    <p:sldId id="278" r:id="rId11"/>
    <p:sldId id="275" r:id="rId12"/>
    <p:sldId id="273" r:id="rId13"/>
    <p:sldId id="272" r:id="rId14"/>
    <p:sldId id="277" r:id="rId15"/>
    <p:sldId id="280" r:id="rId16"/>
    <p:sldId id="271" r:id="rId17"/>
    <p:sldId id="282" r:id="rId18"/>
    <p:sldId id="284" r:id="rId19"/>
    <p:sldId id="281" r:id="rId20"/>
    <p:sldId id="283" r:id="rId21"/>
    <p:sldId id="28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77968"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9632" y="1981200"/>
            <a:ext cx="5077968"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622209"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p:sp>
        <p:nvSpPr>
          <p:cNvPr id="1026" name="标题 1025"/>
          <p:cNvSpPr>
            <a:spLocks noGrp="1"/>
          </p:cNvSpPr>
          <p:nvPr>
            <p:ph type="title"/>
          </p:nvPr>
        </p:nvSpPr>
        <p:spPr>
          <a:xfrm>
            <a:off x="914400" y="609600"/>
            <a:ext cx="10363200" cy="1143000"/>
          </a:xfrm>
          <a:prstGeom prst="rect">
            <a:avLst/>
          </a:prstGeom>
          <a:noFill/>
          <a:ln w="9525">
            <a:noFill/>
            <a:miter/>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914400" y="1981200"/>
            <a:ext cx="10363200" cy="4114800"/>
          </a:xfrm>
          <a:prstGeom prst="rect">
            <a:avLst/>
          </a:prstGeom>
          <a:noFill/>
          <a:ln w="9525">
            <a:noFill/>
            <a:miter/>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914400" y="6248400"/>
            <a:ext cx="2540000" cy="457200"/>
          </a:xfrm>
          <a:prstGeom prst="rect">
            <a:avLst/>
          </a:prstGeom>
          <a:noFill/>
          <a:ln w="9525">
            <a:noFill/>
            <a:miter/>
          </a:ln>
        </p:spPr>
        <p:txBody>
          <a:bodyPr/>
          <a:lstStyle>
            <a:lvl1pPr>
              <a:defRPr sz="1400"/>
            </a:lvl1pPr>
          </a:lstStyle>
          <a:p>
            <a:pPr lvl="0"/>
            <a:endParaRPr lang="zh-CN" altLang="en-US" dirty="0"/>
          </a:p>
        </p:txBody>
      </p:sp>
      <p:sp>
        <p:nvSpPr>
          <p:cNvPr id="1029" name="页脚占位符 1028"/>
          <p:cNvSpPr>
            <a:spLocks noGrp="1"/>
          </p:cNvSpPr>
          <p:nvPr>
            <p:ph type="ftr" sz="quarter" idx="3"/>
          </p:nvPr>
        </p:nvSpPr>
        <p:spPr>
          <a:xfrm>
            <a:off x="4165600" y="6248400"/>
            <a:ext cx="3860800" cy="457200"/>
          </a:xfrm>
          <a:prstGeom prst="rect">
            <a:avLst/>
          </a:prstGeom>
          <a:noFill/>
          <a:ln w="9525">
            <a:noFill/>
            <a:miter/>
          </a:ln>
        </p:spPr>
        <p:txBody>
          <a:bodyPr/>
          <a:lstStyle>
            <a:lvl1pPr algn="ctr">
              <a:defRPr sz="1400"/>
            </a:lvl1pPr>
          </a:lstStyle>
          <a:p>
            <a:pPr lvl="0"/>
            <a:endParaRPr lang="zh-CN" dirty="0"/>
          </a:p>
        </p:txBody>
      </p:sp>
      <p:sp>
        <p:nvSpPr>
          <p:cNvPr id="1030" name="灯片编号占位符 1029"/>
          <p:cNvSpPr>
            <a:spLocks noGrp="1"/>
          </p:cNvSpPr>
          <p:nvPr>
            <p:ph type="sldNum" sz="quarter" idx="4"/>
          </p:nvPr>
        </p:nvSpPr>
        <p:spPr>
          <a:xfrm>
            <a:off x="8737600" y="6248400"/>
            <a:ext cx="2540000" cy="457200"/>
          </a:xfrm>
          <a:prstGeom prst="rect">
            <a:avLst/>
          </a:prstGeom>
          <a:noFill/>
          <a:ln w="9525">
            <a:noFill/>
            <a:miter/>
          </a:ln>
        </p:spPr>
        <p:txBody>
          <a:bodyPr/>
          <a:lstStyle>
            <a:lvl1pPr algn="r">
              <a:defRPr sz="1400"/>
            </a:lvl1pPr>
          </a:lstStyle>
          <a:p>
            <a:pPr lvl="0"/>
            <a:fld id="{9A0DB2DC-4C9A-4742-B13C-FB6460FD3503}" type="slidenum">
              <a:rPr lang="zh-CN" dirty="0"/>
            </a:fld>
            <a:endParaRPr 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random/>
  </p:transition>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2pPr>
      <a:lvl3pPr marL="914400" lvl="2"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3pPr>
      <a:lvl4pPr marL="1371600" lvl="3"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4pPr>
      <a:lvl5pPr marL="1828800" lvl="4"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5pPr>
      <a:lvl6pPr marL="2286000" lvl="5"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6pPr>
      <a:lvl7pPr marL="2743200" lvl="6"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7pPr>
      <a:lvl8pPr marL="3200400" lvl="7"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8pPr>
      <a:lvl9pPr marL="3657600" lvl="8" indent="0" algn="l" defTabSz="914400" eaLnBrk="1" fontAlgn="base" latinLnBrk="0" hangingPunct="1">
        <a:spcBef>
          <a:spcPct val="20000"/>
        </a:spcBef>
        <a:spcAft>
          <a:spcPct val="0"/>
        </a:spcAft>
        <a:buNone/>
        <a:defRPr sz="1800" b="0" i="0" u="none" kern="1200" baseline="0">
          <a:solidFill>
            <a:schemeClr val="hlink"/>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3.xml"/><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4.wav"/><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wmf"/><Relationship Id="rId1" Type="http://schemas.openxmlformats.org/officeDocument/2006/relationships/image" Target="../media/image21.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6.emf"/><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ctrTitle"/>
          </p:nvPr>
        </p:nvSpPr>
        <p:spPr>
          <a:xfrm>
            <a:off x="1143000" y="833120"/>
            <a:ext cx="9829800" cy="4914900"/>
          </a:xfrm>
        </p:spPr>
        <p:txBody>
          <a:bodyPr>
            <a:normAutofit/>
          </a:bodyPr>
          <a:p>
            <a:r>
              <a:rPr lang="zh-CN" altLang="en-US"/>
              <a:t>计算机导论知识总结</a:t>
            </a:r>
            <a:br>
              <a:rPr lang="zh-CN" altLang="en-US"/>
            </a:br>
            <a:r>
              <a:rPr lang="zh-CN" altLang="en-US"/>
              <a:t>                            </a:t>
            </a:r>
            <a:br>
              <a:rPr lang="zh-CN" altLang="en-US"/>
            </a:br>
            <a:br>
              <a:rPr lang="zh-CN" altLang="en-US"/>
            </a:br>
            <a:r>
              <a:rPr lang="zh-CN" altLang="en-US"/>
              <a:t>	</a:t>
            </a:r>
            <a:r>
              <a:rPr lang="en-US" altLang="zh-CN"/>
              <a:t>				——</a:t>
            </a:r>
            <a:r>
              <a:rPr lang="zh-CN" altLang="en-US"/>
              <a:t>计</a:t>
            </a:r>
            <a:r>
              <a:rPr lang="en-US" altLang="zh-CN"/>
              <a:t>3  </a:t>
            </a:r>
            <a:r>
              <a:rPr lang="zh-CN" altLang="en-US"/>
              <a:t>李偲</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p:txBody>
          <a:bodyPr>
            <a:normAutofit fontScale="90000"/>
          </a:bodyPr>
          <a:p>
            <a:br>
              <a:rPr lang="en-US" altLang="zh-CN" sz="2000">
                <a:solidFill>
                  <a:srgbClr val="000000"/>
                </a:solidFill>
                <a:latin typeface="Tahoma" pitchFamily="34" charset="0"/>
                <a:ea typeface="宋体" pitchFamily="2" charset="-122"/>
                <a:cs typeface="Arial" charset="0"/>
                <a:sym typeface="+mn-ea"/>
              </a:rPr>
            </a:br>
            <a:br>
              <a:rPr lang="en-US" altLang="zh-CN" sz="2000">
                <a:solidFill>
                  <a:srgbClr val="000000"/>
                </a:solidFill>
                <a:latin typeface="Tahoma" pitchFamily="34" charset="0"/>
                <a:ea typeface="宋体" pitchFamily="2" charset="-122"/>
                <a:cs typeface="Arial" charset="0"/>
                <a:sym typeface="+mn-ea"/>
              </a:rPr>
            </a:br>
            <a:br>
              <a:rPr lang="en-US" altLang="zh-CN" sz="2000">
                <a:solidFill>
                  <a:srgbClr val="000000"/>
                </a:solidFill>
                <a:latin typeface="Tahoma" pitchFamily="34" charset="0"/>
                <a:ea typeface="宋体" pitchFamily="2" charset="-122"/>
                <a:cs typeface="Arial" charset="0"/>
                <a:sym typeface="+mn-ea"/>
              </a:rPr>
            </a:br>
            <a:r>
              <a:rPr lang="en-US" altLang="zh-CN" sz="3200">
                <a:solidFill>
                  <a:srgbClr val="000000"/>
                </a:solidFill>
                <a:latin typeface="Tahoma" pitchFamily="34" charset="0"/>
                <a:ea typeface="宋体" pitchFamily="2" charset="-122"/>
                <a:cs typeface="Arial" charset="0"/>
                <a:sym typeface="+mn-ea"/>
              </a:rPr>
              <a:t>Internet</a:t>
            </a:r>
            <a:r>
              <a:rPr lang="zh-CN" altLang="en-US" sz="3200" dirty="0">
                <a:solidFill>
                  <a:srgbClr val="000000"/>
                </a:solidFill>
                <a:latin typeface="Tahoma" pitchFamily="34" charset="0"/>
                <a:ea typeface="宋体" pitchFamily="2" charset="-122"/>
                <a:cs typeface="Arial" charset="0"/>
                <a:sym typeface="+mn-ea"/>
              </a:rPr>
              <a:t>的组成</a:t>
            </a:r>
            <a:endParaRPr lang="zh-CN" altLang="en-US" sz="3200" dirty="0">
              <a:ea typeface="宋体" pitchFamily="2" charset="-122"/>
            </a:endParaRPr>
          </a:p>
          <a:p>
            <a:pPr marL="679450" lvl="1" indent="-214630" defTabSz="448945" rtl="0" eaLnBrk="0" fontAlgn="base" hangingPunct="0">
              <a:lnSpc>
                <a:spcPct val="102000"/>
              </a:lnSpc>
              <a:spcBef>
                <a:spcPts val="340"/>
              </a:spcBef>
              <a:spcAft>
                <a:spcPts val="340"/>
              </a:spcAft>
              <a:buClr>
                <a:srgbClr val="486AC1"/>
              </a:buClr>
            </a:pPr>
            <a:r>
              <a:rPr lang="zh-CN" altLang="en-US" sz="2000" dirty="0">
                <a:solidFill>
                  <a:srgbClr val="000000"/>
                </a:solidFill>
                <a:latin typeface="Tahoma" pitchFamily="34" charset="0"/>
                <a:ea typeface="宋体" pitchFamily="2" charset="-122"/>
                <a:cs typeface="Arial" charset="0"/>
                <a:sym typeface="+mn-ea"/>
              </a:rPr>
              <a:t>物理网络</a:t>
            </a:r>
            <a:endParaRPr lang="zh-CN" altLang="en-US" dirty="0">
              <a:ea typeface="宋体" pitchFamily="2" charset="-122"/>
            </a:endParaRPr>
          </a:p>
          <a:p>
            <a:pPr marL="679450" lvl="1" indent="-214630" defTabSz="448945" rtl="0" eaLnBrk="0" fontAlgn="base" hangingPunct="0">
              <a:lnSpc>
                <a:spcPct val="102000"/>
              </a:lnSpc>
              <a:spcBef>
                <a:spcPts val="340"/>
              </a:spcBef>
              <a:spcAft>
                <a:spcPts val="340"/>
              </a:spcAft>
              <a:buClr>
                <a:srgbClr val="486AC1"/>
              </a:buClr>
            </a:pPr>
            <a:r>
              <a:rPr lang="zh-CN" altLang="en-US" sz="2000" dirty="0">
                <a:solidFill>
                  <a:srgbClr val="000000"/>
                </a:solidFill>
                <a:latin typeface="Tahoma" pitchFamily="34" charset="0"/>
                <a:ea typeface="宋体" pitchFamily="2" charset="-122"/>
                <a:cs typeface="Arial" charset="0"/>
                <a:sym typeface="+mn-ea"/>
              </a:rPr>
              <a:t>通信协议</a:t>
            </a:r>
            <a:endParaRPr lang="zh-CN" altLang="en-US" dirty="0">
              <a:ea typeface="宋体" pitchFamily="2" charset="-122"/>
            </a:endParaRPr>
          </a:p>
          <a:p>
            <a:pPr marL="679450" lvl="1" indent="-214630" defTabSz="448945" rtl="0" eaLnBrk="0" fontAlgn="base" hangingPunct="0">
              <a:lnSpc>
                <a:spcPct val="102000"/>
              </a:lnSpc>
              <a:spcBef>
                <a:spcPts val="340"/>
              </a:spcBef>
              <a:spcAft>
                <a:spcPts val="340"/>
              </a:spcAft>
              <a:buClr>
                <a:srgbClr val="486AC1"/>
              </a:buClr>
            </a:pPr>
            <a:r>
              <a:rPr lang="zh-CN" altLang="en-US" sz="2000" b="1" dirty="0">
                <a:solidFill>
                  <a:srgbClr val="000000"/>
                </a:solidFill>
                <a:latin typeface="Tahoma" pitchFamily="34" charset="0"/>
                <a:ea typeface="宋体" pitchFamily="2" charset="-122"/>
                <a:cs typeface="Arial" charset="0"/>
                <a:sym typeface="+mn-ea"/>
              </a:rPr>
              <a:t>信息资源和网络应用程序</a:t>
            </a:r>
            <a:r>
              <a:rPr lang="zh-CN" altLang="en-US" sz="2000" dirty="0">
                <a:solidFill>
                  <a:srgbClr val="000000"/>
                </a:solidFill>
                <a:latin typeface="Tahoma" pitchFamily="34" charset="0"/>
                <a:ea typeface="宋体" pitchFamily="2" charset="-122"/>
                <a:cs typeface="Arial" charset="0"/>
                <a:sym typeface="+mn-ea"/>
              </a:rPr>
              <a:t> </a:t>
            </a:r>
            <a:endParaRPr lang="zh-CN" altLang="en-US" dirty="0">
              <a:ea typeface="宋体" pitchFamily="2" charset="-122"/>
            </a:endParaRPr>
          </a:p>
          <a:p>
            <a:endParaRPr lang="zh-CN" altLang="en-US"/>
          </a:p>
        </p:txBody>
      </p:sp>
      <p:sp>
        <p:nvSpPr>
          <p:cNvPr id="3" name="文本框 2"/>
          <p:cNvSpPr txBox="1"/>
          <p:nvPr/>
        </p:nvSpPr>
        <p:spPr>
          <a:xfrm>
            <a:off x="929640" y="2118360"/>
            <a:ext cx="5200650" cy="1666875"/>
          </a:xfrm>
          <a:prstGeom prst="rect">
            <a:avLst/>
          </a:prstGeom>
          <a:noFill/>
        </p:spPr>
        <p:txBody>
          <a:bodyPr wrap="none" rtlCol="0">
            <a:spAutoFit/>
          </a:bodyPr>
          <a:p>
            <a:pPr algn="l"/>
            <a:r>
              <a:rPr lang="en-US" altLang="zh-CN" sz="2800">
                <a:solidFill>
                  <a:srgbClr val="000000"/>
                </a:solidFill>
                <a:latin typeface="Tahoma" pitchFamily="34" charset="0"/>
                <a:ea typeface="宋体" pitchFamily="2" charset="-122"/>
                <a:cs typeface="Arial" charset="0"/>
                <a:sym typeface="+mn-ea"/>
              </a:rPr>
              <a:t>Internet</a:t>
            </a:r>
            <a:r>
              <a:rPr lang="zh-CN" altLang="en-US" sz="2800" dirty="0">
                <a:solidFill>
                  <a:srgbClr val="000000"/>
                </a:solidFill>
                <a:latin typeface="Tahoma" pitchFamily="34" charset="0"/>
                <a:ea typeface="宋体" pitchFamily="2" charset="-122"/>
                <a:cs typeface="Arial" charset="0"/>
                <a:sym typeface="+mn-ea"/>
              </a:rPr>
              <a:t>的地址管理</a:t>
            </a:r>
            <a:endParaRPr lang="zh-CN" altLang="en-US" sz="2800"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en-US" altLang="zh-CN" sz="2000">
                <a:solidFill>
                  <a:srgbClr val="000000"/>
                </a:solidFill>
                <a:latin typeface="Tahoma" pitchFamily="34" charset="0"/>
                <a:ea typeface="宋体" pitchFamily="2" charset="-122"/>
                <a:cs typeface="Arial" charset="0"/>
                <a:sym typeface="+mn-ea"/>
              </a:rPr>
              <a:t>IP</a:t>
            </a:r>
            <a:r>
              <a:rPr lang="zh-CN" altLang="en-US" sz="2000" dirty="0">
                <a:solidFill>
                  <a:srgbClr val="000000"/>
                </a:solidFill>
                <a:latin typeface="Tahoma" pitchFamily="34" charset="0"/>
                <a:ea typeface="宋体" pitchFamily="2" charset="-122"/>
                <a:cs typeface="Arial" charset="0"/>
                <a:sym typeface="+mn-ea"/>
              </a:rPr>
              <a:t>地址</a:t>
            </a:r>
            <a:r>
              <a:rPr lang="en-US" altLang="zh-CN" sz="2000" dirty="0">
                <a:solidFill>
                  <a:srgbClr val="000000"/>
                </a:solidFill>
                <a:latin typeface="Tahoma" pitchFamily="34" charset="0"/>
                <a:ea typeface="宋体" pitchFamily="2" charset="-122"/>
                <a:cs typeface="Arial" charset="0"/>
                <a:sym typeface="+mn-ea"/>
              </a:rPr>
              <a:t>--</a:t>
            </a:r>
            <a:r>
              <a:rPr lang="en-US" altLang="zh-CN">
                <a:solidFill>
                  <a:srgbClr val="000000"/>
                </a:solidFill>
                <a:latin typeface="Tahoma" pitchFamily="34" charset="0"/>
                <a:ea typeface="宋体" pitchFamily="2" charset="-122"/>
                <a:cs typeface="Arial" charset="0"/>
                <a:sym typeface="+mn-ea"/>
              </a:rPr>
              <a:t>IP</a:t>
            </a:r>
            <a:r>
              <a:rPr lang="zh-CN" altLang="en-US" dirty="0">
                <a:solidFill>
                  <a:srgbClr val="000000"/>
                </a:solidFill>
                <a:latin typeface="Tahoma" pitchFamily="34" charset="0"/>
                <a:ea typeface="宋体" pitchFamily="2" charset="-122"/>
                <a:cs typeface="Arial" charset="0"/>
                <a:sym typeface="+mn-ea"/>
              </a:rPr>
              <a:t>地址采用点分十进制的方法表示</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en-US" altLang="zh-CN" sz="2000">
                <a:solidFill>
                  <a:srgbClr val="000000"/>
                </a:solidFill>
                <a:latin typeface="Tahoma" pitchFamily="34" charset="0"/>
                <a:ea typeface="宋体" pitchFamily="2" charset="-122"/>
                <a:cs typeface="Arial" charset="0"/>
                <a:sym typeface="+mn-ea"/>
              </a:rPr>
              <a:t>IP</a:t>
            </a:r>
            <a:r>
              <a:rPr lang="zh-CN" altLang="en-US" sz="2000" dirty="0">
                <a:solidFill>
                  <a:srgbClr val="000000"/>
                </a:solidFill>
                <a:latin typeface="Tahoma" pitchFamily="34" charset="0"/>
                <a:ea typeface="宋体" pitchFamily="2" charset="-122"/>
                <a:cs typeface="Arial" charset="0"/>
                <a:sym typeface="+mn-ea"/>
              </a:rPr>
              <a:t>地址的分类</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b="1" dirty="0">
                <a:solidFill>
                  <a:srgbClr val="000000"/>
                </a:solidFill>
                <a:latin typeface="Tahoma" pitchFamily="34" charset="0"/>
                <a:ea typeface="宋体" pitchFamily="2" charset="-122"/>
                <a:cs typeface="Arial" charset="0"/>
                <a:sym typeface="+mn-ea"/>
              </a:rPr>
              <a:t>域名系统</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dirty="0">
                <a:solidFill>
                  <a:srgbClr val="000000"/>
                </a:solidFill>
                <a:latin typeface="宋体" pitchFamily="2" charset="-122"/>
                <a:ea typeface="宋体" pitchFamily="2" charset="-122"/>
                <a:cs typeface="Arial" charset="0"/>
                <a:sym typeface="+mn-ea"/>
              </a:rPr>
              <a:t>多媒体</a:t>
            </a:r>
            <a:r>
              <a:rPr lang="en-US" altLang="zh-CN" sz="3200">
                <a:solidFill>
                  <a:srgbClr val="000000"/>
                </a:solidFill>
                <a:latin typeface="宋体" pitchFamily="2" charset="-122"/>
                <a:ea typeface="宋体" pitchFamily="2" charset="-122"/>
                <a:cs typeface="Arial" charset="0"/>
                <a:sym typeface="+mn-ea"/>
              </a:rPr>
              <a:t>(multimedia)</a:t>
            </a:r>
            <a:br>
              <a:rPr lang="en-US" altLang="zh-CN" sz="3200">
                <a:solidFill>
                  <a:srgbClr val="000000"/>
                </a:solidFill>
                <a:latin typeface="宋体" pitchFamily="2" charset="-122"/>
                <a:ea typeface="宋体" pitchFamily="2" charset="-122"/>
                <a:cs typeface="Arial" charset="0"/>
                <a:sym typeface="+mn-ea"/>
              </a:rPr>
            </a:br>
            <a:r>
              <a:rPr lang="en-US" altLang="zh-CN" sz="2800">
                <a:solidFill>
                  <a:srgbClr val="000000"/>
                </a:solidFill>
                <a:latin typeface="宋体" pitchFamily="2" charset="-122"/>
                <a:ea typeface="宋体" pitchFamily="2" charset="-122"/>
                <a:cs typeface="Arial" charset="0"/>
                <a:sym typeface="+mn-ea"/>
              </a:rPr>
              <a:t>含</a:t>
            </a:r>
            <a:r>
              <a:rPr lang="zh-CN" altLang="en-US" sz="2800">
                <a:solidFill>
                  <a:srgbClr val="000000"/>
                </a:solidFill>
                <a:latin typeface="宋体" pitchFamily="2" charset="-122"/>
                <a:ea typeface="宋体" pitchFamily="2" charset="-122"/>
                <a:cs typeface="Arial" charset="0"/>
                <a:sym typeface="+mn-ea"/>
              </a:rPr>
              <a:t>义：</a:t>
            </a:r>
            <a:r>
              <a:rPr lang="zh-CN" altLang="en-US" sz="2800" dirty="0">
                <a:solidFill>
                  <a:srgbClr val="000000"/>
                </a:solidFill>
                <a:latin typeface="宋体" pitchFamily="2" charset="-122"/>
                <a:ea typeface="宋体" pitchFamily="2" charset="-122"/>
                <a:cs typeface="Arial" charset="0"/>
                <a:sym typeface="+mn-ea"/>
              </a:rPr>
              <a:t>文本、声音、图形、图像、动画和视频等多种媒体成分及其组合</a:t>
            </a:r>
            <a:endParaRPr lang="zh-CN" altLang="en-US"/>
          </a:p>
        </p:txBody>
      </p:sp>
      <p:sp>
        <p:nvSpPr>
          <p:cNvPr id="3" name="文本框 2"/>
          <p:cNvSpPr txBox="1"/>
          <p:nvPr/>
        </p:nvSpPr>
        <p:spPr>
          <a:xfrm>
            <a:off x="731520" y="3649980"/>
            <a:ext cx="1960880" cy="518160"/>
          </a:xfrm>
          <a:prstGeom prst="rect">
            <a:avLst/>
          </a:prstGeom>
          <a:noFill/>
        </p:spPr>
        <p:txBody>
          <a:bodyPr wrap="none" rtlCol="0">
            <a:spAutoFit/>
          </a:bodyPr>
          <a:p>
            <a:pPr algn="l"/>
            <a:r>
              <a:rPr lang="zh-CN" altLang="en-US" sz="2800" dirty="0">
                <a:solidFill>
                  <a:srgbClr val="800000"/>
                </a:solidFill>
                <a:latin typeface="宋体" pitchFamily="2" charset="-122"/>
                <a:ea typeface="宋体" pitchFamily="2" charset="-122"/>
                <a:cs typeface="Arial" charset="0"/>
                <a:sym typeface="+mn-ea"/>
              </a:rPr>
              <a:t>多媒体技术</a:t>
            </a:r>
            <a:endParaRPr lang="zh-CN" altLang="en-US"/>
          </a:p>
        </p:txBody>
      </p:sp>
      <p:sp>
        <p:nvSpPr>
          <p:cNvPr id="4" name="左大括号 3"/>
          <p:cNvSpPr/>
          <p:nvPr/>
        </p:nvSpPr>
        <p:spPr>
          <a:xfrm>
            <a:off x="2865755" y="2401570"/>
            <a:ext cx="351790" cy="3168650"/>
          </a:xfrm>
          <a:prstGeom prst="leftBrace">
            <a:avLst>
              <a:gd name="adj1" fmla="val 8333"/>
              <a:gd name="adj2" fmla="val 47538"/>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3566160" y="2385060"/>
            <a:ext cx="1325880" cy="3657600"/>
          </a:xfrm>
          <a:prstGeom prst="rect">
            <a:avLst/>
          </a:prstGeom>
          <a:noFill/>
        </p:spPr>
        <p:txBody>
          <a:bodyPr wrap="square" rtlCol="0">
            <a:spAutoFit/>
          </a:bodyPr>
          <a:p>
            <a:r>
              <a:rPr lang="zh-CN" altLang="en-US"/>
              <a:t>音频技术</a:t>
            </a:r>
            <a:endParaRPr lang="zh-CN" altLang="en-US"/>
          </a:p>
          <a:p>
            <a:endParaRPr lang="zh-CN" altLang="en-US"/>
          </a:p>
          <a:p>
            <a:endParaRPr lang="zh-CN" altLang="en-US"/>
          </a:p>
          <a:p>
            <a:endParaRPr lang="zh-CN" altLang="en-US"/>
          </a:p>
          <a:p>
            <a:endParaRPr lang="zh-CN" altLang="en-US"/>
          </a:p>
          <a:p>
            <a:r>
              <a:rPr lang="zh-CN" altLang="en-US"/>
              <a:t>图像处理</a:t>
            </a:r>
            <a:endParaRPr lang="zh-CN" altLang="en-US"/>
          </a:p>
          <a:p>
            <a:endParaRPr lang="zh-CN" altLang="en-US"/>
          </a:p>
          <a:p>
            <a:endParaRPr lang="zh-CN" altLang="en-US"/>
          </a:p>
          <a:p>
            <a:endParaRPr lang="zh-CN" altLang="en-US"/>
          </a:p>
          <a:p>
            <a:endParaRPr lang="zh-CN" altLang="en-US"/>
          </a:p>
          <a:p>
            <a:endParaRPr lang="zh-CN" altLang="en-US"/>
          </a:p>
          <a:p>
            <a:r>
              <a:rPr lang="zh-CN" altLang="en-US"/>
              <a:t>视频和动画（超链接）</a:t>
            </a:r>
            <a:endParaRPr lang="zh-CN" altLang="en-US"/>
          </a:p>
        </p:txBody>
      </p:sp>
      <p:sp>
        <p:nvSpPr>
          <p:cNvPr id="6" name="文本框 5"/>
          <p:cNvSpPr txBox="1"/>
          <p:nvPr/>
        </p:nvSpPr>
        <p:spPr>
          <a:xfrm>
            <a:off x="914400" y="1805940"/>
            <a:ext cx="6888480" cy="457200"/>
          </a:xfrm>
          <a:prstGeom prst="rect">
            <a:avLst/>
          </a:prstGeom>
          <a:noFill/>
        </p:spPr>
        <p:txBody>
          <a:bodyPr wrap="none" rtlCol="0">
            <a:spAutoFit/>
          </a:bodyPr>
          <a:p>
            <a:r>
              <a:rPr lang="zh-CN" altLang="en-US" sz="2400"/>
              <a:t>特点：多样性、交互性、集成性、实时性、数字化</a:t>
            </a:r>
            <a:endParaRPr lang="zh-CN" altLang="en-US" sz="2400"/>
          </a:p>
        </p:txBody>
      </p:sp>
      <p:sp>
        <p:nvSpPr>
          <p:cNvPr id="7" name="文本框 6"/>
          <p:cNvSpPr txBox="1"/>
          <p:nvPr/>
        </p:nvSpPr>
        <p:spPr>
          <a:xfrm>
            <a:off x="5715000" y="3653790"/>
            <a:ext cx="2316480" cy="464185"/>
          </a:xfrm>
          <a:prstGeom prst="rect">
            <a:avLst/>
          </a:prstGeom>
          <a:noFill/>
        </p:spPr>
        <p:txBody>
          <a:bodyPr wrap="none" rtlCol="0" anchor="t">
            <a:spAutoFit/>
          </a:bodyPr>
          <a:p>
            <a:pPr algn="l" defTabSz="448945" eaLnBrk="0" fontAlgn="base" hangingPunct="0">
              <a:lnSpc>
                <a:spcPct val="102000"/>
              </a:lnSpc>
              <a:spcBef>
                <a:spcPts val="625"/>
              </a:spcBef>
              <a:buClr>
                <a:srgbClr val="486AC1"/>
              </a:buClr>
              <a:buFont typeface="Wingdings" pitchFamily="2" charset="2"/>
            </a:pPr>
            <a:r>
              <a:rPr lang="zh-CN" altLang="en-US" sz="2400" b="1" dirty="0">
                <a:solidFill>
                  <a:srgbClr val="110B93"/>
                </a:solidFill>
                <a:latin typeface="宋体" pitchFamily="2" charset="-122"/>
                <a:ea typeface="宋体" pitchFamily="2" charset="-122"/>
                <a:cs typeface="Arial" charset="0"/>
                <a:sym typeface="+mn-ea"/>
              </a:rPr>
              <a:t>多媒体通信技术</a:t>
            </a:r>
            <a:endParaRPr lang="zh-CN" altLang="en-US"/>
          </a:p>
        </p:txBody>
      </p:sp>
      <p:sp>
        <p:nvSpPr>
          <p:cNvPr id="8" name="右大括号 7"/>
          <p:cNvSpPr/>
          <p:nvPr/>
        </p:nvSpPr>
        <p:spPr>
          <a:xfrm>
            <a:off x="5090160" y="2371725"/>
            <a:ext cx="321310" cy="3213735"/>
          </a:xfrm>
          <a:prstGeom prst="rightBrace">
            <a:avLst>
              <a:gd name="adj1" fmla="val 8333"/>
              <a:gd name="adj2" fmla="val 43116"/>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4" name="标题 3"/>
          <p:cNvSpPr/>
          <p:nvPr>
            <p:ph type="title"/>
          </p:nvPr>
        </p:nvSpPr>
        <p:spPr/>
        <p:txBody>
          <a:bodyPr>
            <a:normAutofit fontScale="90000"/>
          </a:bodyPr>
          <a:p>
            <a:pPr fontAlgn="base"/>
            <a:r>
              <a:rPr lang="zh-CN" altLang="en-US" sz="2400" b="1" dirty="0">
                <a:solidFill>
                  <a:srgbClr val="FF3300"/>
                </a:solidFill>
                <a:effectLst>
                  <a:outerShdw blurRad="38100" dist="38100" dir="2700000">
                    <a:srgbClr val="000000"/>
                  </a:outerShdw>
                </a:effectLst>
                <a:latin typeface="Times New Roman" pitchFamily="18" charset="0"/>
                <a:ea typeface="宋体" pitchFamily="2" charset="-122"/>
                <a:cs typeface="+mn-ea"/>
                <a:sym typeface="+mn-ea"/>
              </a:rPr>
              <a:t>数据与信息的联系</a:t>
            </a:r>
            <a:endParaRPr lang="zh-CN" altLang="en-US" sz="2400" b="1" dirty="0">
              <a:solidFill>
                <a:srgbClr val="FF3300"/>
              </a:solidFill>
              <a:effectLst>
                <a:outerShdw blurRad="38100" dist="38100" dir="2700000">
                  <a:srgbClr val="000000"/>
                </a:outerShdw>
              </a:effectLst>
              <a:latin typeface="Times New Roman" pitchFamily="18" charset="0"/>
              <a:ea typeface="宋体" pitchFamily="2" charset="-122"/>
            </a:endParaRPr>
          </a:p>
          <a:p>
            <a:pPr fontAlgn="base">
              <a:lnSpc>
                <a:spcPct val="120000"/>
              </a:lnSpc>
            </a:pPr>
            <a:r>
              <a:rPr lang="zh-CN" altLang="en-US" sz="2400" b="1" dirty="0">
                <a:solidFill>
                  <a:srgbClr val="FFFFFF"/>
                </a:solidFill>
                <a:effectLst>
                  <a:outerShdw blurRad="38100" dist="38100" dir="2700000">
                    <a:srgbClr val="FFFFFF"/>
                  </a:outerShdw>
                </a:effectLst>
                <a:latin typeface="Times New Roman" pitchFamily="18" charset="0"/>
                <a:ea typeface="宋体" pitchFamily="2" charset="-122"/>
                <a:cs typeface="+mn-ea"/>
                <a:sym typeface="+mn-ea"/>
              </a:rPr>
              <a:t>         </a:t>
            </a:r>
            <a:r>
              <a:rPr lang="zh-CN" altLang="en-US" sz="2400" dirty="0">
                <a:solidFill>
                  <a:schemeClr val="tx1"/>
                </a:solidFill>
                <a:effectLst>
                  <a:outerShdw blurRad="38100" dist="38100" dir="2700000">
                    <a:srgbClr val="000000"/>
                  </a:outerShdw>
                </a:effectLst>
                <a:latin typeface="Times New Roman" pitchFamily="18" charset="0"/>
                <a:ea typeface="宋体" pitchFamily="2" charset="-122"/>
                <a:cs typeface="+mn-ea"/>
                <a:sym typeface="+mn-ea"/>
              </a:rPr>
              <a:t>数据是信息的符号表示或载体，</a:t>
            </a:r>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信息则是数据的内涵，是对数据的语义解释。</a:t>
            </a:r>
            <a:endPar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p:txBody>
      </p:sp>
      <p:sp>
        <p:nvSpPr>
          <p:cNvPr id="5" name="文本框 4"/>
          <p:cNvSpPr txBox="1"/>
          <p:nvPr/>
        </p:nvSpPr>
        <p:spPr>
          <a:xfrm>
            <a:off x="864235" y="1726565"/>
            <a:ext cx="8437245" cy="969010"/>
          </a:xfrm>
          <a:prstGeom prst="rect">
            <a:avLst/>
          </a:prstGeom>
          <a:noFill/>
        </p:spPr>
        <p:txBody>
          <a:bodyPr wrap="square" rtlCol="0" anchor="t">
            <a:spAutoFit/>
          </a:bodyPr>
          <a:p>
            <a:pPr algn="just" fontAlgn="base">
              <a:lnSpc>
                <a:spcPct val="120000"/>
              </a:lnSpc>
              <a:buClr>
                <a:srgbClr val="B2B2B2"/>
              </a:buClr>
              <a:buSzPct val="75000"/>
              <a:buFont typeface="Wingdings" pitchFamily="2" charset="2"/>
            </a:pPr>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可用下式简单的表示信息、数据与数据处理的关系：</a:t>
            </a:r>
            <a:endPar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a:p>
            <a:pPr algn="just" fontAlgn="base">
              <a:lnSpc>
                <a:spcPct val="120000"/>
              </a:lnSpc>
              <a:buClr>
                <a:srgbClr val="B2B2B2"/>
              </a:buClr>
              <a:buSzPct val="75000"/>
              <a:buFont typeface="Wingdings" pitchFamily="2" charset="2"/>
            </a:pPr>
            <a:r>
              <a:rPr lang="zh-CN" altLang="en-US" sz="2400" b="1" dirty="0">
                <a:solidFill>
                  <a:schemeClr val="tx1"/>
                </a:solidFill>
                <a:effectLst>
                  <a:outerShdw blurRad="38100" dist="38100" dir="2700000">
                    <a:srgbClr val="FFFFFF"/>
                  </a:outerShdw>
                </a:effectLst>
                <a:latin typeface="Verdana" pitchFamily="34" charset="0"/>
                <a:ea typeface="宋体" pitchFamily="2" charset="-122"/>
                <a:cs typeface="+mn-ea"/>
                <a:sym typeface="+mn-ea"/>
              </a:rPr>
              <a:t>                   </a:t>
            </a:r>
            <a:r>
              <a:rPr lang="zh-CN" altLang="en-US" sz="2400" b="1" dirty="0">
                <a:solidFill>
                  <a:schemeClr val="tx1"/>
                </a:solidFill>
                <a:effectLst>
                  <a:outerShdw blurRad="38100" dist="38100" dir="2700000">
                    <a:srgbClr val="000000"/>
                  </a:outerShdw>
                </a:effectLst>
                <a:latin typeface="Times New Roman" pitchFamily="18" charset="0"/>
                <a:ea typeface="宋体" pitchFamily="2" charset="-122"/>
                <a:cs typeface="+mn-ea"/>
                <a:sym typeface="+mn-ea"/>
              </a:rPr>
              <a:t>信息</a:t>
            </a:r>
            <a:r>
              <a:rPr lang="en-US" altLang="zh-CN" sz="2400" b="1">
                <a:solidFill>
                  <a:schemeClr val="tx1"/>
                </a:solidFill>
                <a:effectLst>
                  <a:outerShdw blurRad="38100" dist="38100" dir="2700000">
                    <a:srgbClr val="000000"/>
                  </a:outerShdw>
                </a:effectLst>
                <a:latin typeface="Verdana" pitchFamily="34" charset="0"/>
                <a:ea typeface="宋体" pitchFamily="2" charset="-122"/>
                <a:cs typeface="+mn-ea"/>
                <a:sym typeface="+mn-ea"/>
              </a:rPr>
              <a:t>=</a:t>
            </a:r>
            <a:r>
              <a:rPr lang="zh-CN" altLang="en-US" sz="2400" b="1" dirty="0">
                <a:solidFill>
                  <a:schemeClr val="tx1"/>
                </a:solidFill>
                <a:effectLst>
                  <a:outerShdw blurRad="38100" dist="38100" dir="2700000">
                    <a:srgbClr val="000000"/>
                  </a:outerShdw>
                </a:effectLst>
                <a:latin typeface="Times New Roman" pitchFamily="18" charset="0"/>
                <a:ea typeface="宋体" pitchFamily="2" charset="-122"/>
                <a:cs typeface="+mn-ea"/>
                <a:sym typeface="+mn-ea"/>
              </a:rPr>
              <a:t>数据</a:t>
            </a:r>
            <a:r>
              <a:rPr lang="en-US" altLang="zh-CN" sz="2400" b="1">
                <a:solidFill>
                  <a:schemeClr val="tx1"/>
                </a:solidFill>
                <a:effectLst>
                  <a:outerShdw blurRad="38100" dist="38100" dir="2700000">
                    <a:srgbClr val="000000"/>
                  </a:outerShdw>
                </a:effectLst>
                <a:latin typeface="Verdana" pitchFamily="34" charset="0"/>
                <a:ea typeface="宋体" pitchFamily="2" charset="-122"/>
                <a:cs typeface="+mn-ea"/>
                <a:sym typeface="+mn-ea"/>
              </a:rPr>
              <a:t>+</a:t>
            </a:r>
            <a:r>
              <a:rPr lang="zh-CN" altLang="en-US" sz="2400" b="1" dirty="0">
                <a:solidFill>
                  <a:schemeClr val="tx1"/>
                </a:solidFill>
                <a:effectLst>
                  <a:outerShdw blurRad="38100" dist="38100" dir="2700000">
                    <a:srgbClr val="000000"/>
                  </a:outerShdw>
                </a:effectLst>
                <a:latin typeface="Times New Roman" pitchFamily="18" charset="0"/>
                <a:ea typeface="宋体" pitchFamily="2" charset="-122"/>
                <a:cs typeface="+mn-ea"/>
                <a:sym typeface="+mn-ea"/>
              </a:rPr>
              <a:t>数据处理</a:t>
            </a:r>
            <a:endParaRPr lang="zh-CN" altLang="en-US" sz="2400" b="1" dirty="0">
              <a:solidFill>
                <a:schemeClr val="tx1"/>
              </a:solidFill>
              <a:effectLst>
                <a:outerShdw blurRad="38100" dist="38100" dir="2700000">
                  <a:srgbClr val="000000"/>
                </a:outerShdw>
              </a:effectLst>
              <a:latin typeface="Times New Roman" pitchFamily="18" charset="0"/>
              <a:ea typeface="宋体" pitchFamily="2" charset="-122"/>
              <a:cs typeface="+mn-ea"/>
              <a:sym typeface="+mn-ea"/>
            </a:endParaRPr>
          </a:p>
        </p:txBody>
      </p:sp>
      <p:sp>
        <p:nvSpPr>
          <p:cNvPr id="6" name="文本框 5"/>
          <p:cNvSpPr txBox="1"/>
          <p:nvPr/>
        </p:nvSpPr>
        <p:spPr>
          <a:xfrm>
            <a:off x="848995" y="3161030"/>
            <a:ext cx="6517005" cy="1938020"/>
          </a:xfrm>
          <a:prstGeom prst="rect">
            <a:avLst/>
          </a:prstGeom>
          <a:noFill/>
        </p:spPr>
        <p:txBody>
          <a:bodyPr wrap="square" rtlCol="0" anchor="t">
            <a:spAutoFit/>
          </a:bodyPr>
          <a:p>
            <a:pPr algn="just" fontAlgn="base">
              <a:lnSpc>
                <a:spcPct val="105000"/>
              </a:lnSpc>
              <a:spcBef>
                <a:spcPct val="20000"/>
              </a:spcBef>
              <a:buClr>
                <a:srgbClr val="B2B2B2"/>
              </a:buClr>
              <a:buSzPct val="75000"/>
              <a:buFont typeface="Wingdings" pitchFamily="2" charset="2"/>
            </a:pPr>
            <a:r>
              <a:rPr lang="zh-CN" altLang="en-US" sz="2400" b="1" dirty="0">
                <a:solidFill>
                  <a:schemeClr val="tx1"/>
                </a:solidFill>
                <a:effectLst>
                  <a:outerShdw blurRad="38100" dist="38100" dir="2700000">
                    <a:srgbClr val="000000"/>
                  </a:outerShdw>
                </a:effectLst>
                <a:latin typeface="Times New Roman" pitchFamily="18" charset="0"/>
                <a:ea typeface="宋体" pitchFamily="2" charset="-122"/>
                <a:cs typeface="+mn-ea"/>
                <a:sym typeface="+mn-ea"/>
              </a:rPr>
              <a:t>数据库系统（</a:t>
            </a:r>
            <a:r>
              <a:rPr lang="en-US" altLang="zh-CN"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20</a:t>
            </a:r>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世纪</a:t>
            </a:r>
            <a:r>
              <a:rPr lang="en-US" altLang="zh-CN"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60</a:t>
            </a:r>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年代末期）</a:t>
            </a:r>
            <a:endParaRPr lang="en-US" altLang="zh-CN"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a:p>
            <a:pPr algn="l" fontAlgn="base"/>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       </a:t>
            </a:r>
            <a:r>
              <a:rPr lang="zh-CN" altLang="en-US" sz="2400" b="1" dirty="0">
                <a:solidFill>
                  <a:schemeClr val="tx1"/>
                </a:solidFill>
                <a:effectLst>
                  <a:outerShdw blurRad="38100" dist="38100" dir="2700000">
                    <a:srgbClr val="000000"/>
                  </a:outerShdw>
                </a:effectLst>
                <a:latin typeface="Times New Roman" pitchFamily="18" charset="0"/>
                <a:ea typeface="宋体" pitchFamily="2" charset="-122"/>
                <a:cs typeface="+mn-ea"/>
                <a:sym typeface="+mn-ea"/>
              </a:rPr>
              <a:t>主要特点：</a:t>
            </a:r>
            <a:endParaRPr lang="zh-CN" altLang="en-US" sz="2400" b="1" dirty="0">
              <a:solidFill>
                <a:schemeClr val="tx1"/>
              </a:solidFill>
              <a:effectLst>
                <a:outerShdw blurRad="38100" dist="38100" dir="2700000">
                  <a:srgbClr val="000000"/>
                </a:outerShdw>
              </a:effectLst>
              <a:latin typeface="Times New Roman" pitchFamily="18" charset="0"/>
              <a:ea typeface="宋体" pitchFamily="2" charset="-122"/>
              <a:cs typeface="+mn-ea"/>
              <a:sym typeface="+mn-ea"/>
            </a:endParaRPr>
          </a:p>
          <a:p>
            <a:pPr algn="l" fontAlgn="base"/>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       数据的结构化。       数据的共享性。</a:t>
            </a:r>
            <a:endPar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a:p>
            <a:pPr algn="l" fontAlgn="base"/>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       数据的独立性。       数据的完整性。</a:t>
            </a:r>
            <a:endPar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a:p>
            <a:pPr algn="l" fontAlgn="base"/>
            <a:r>
              <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       数据的灵活性。       数据的安全性。</a:t>
            </a:r>
            <a:endParaRPr lang="zh-CN" altLang="en-US" sz="2400" b="1"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867331" name="内容占位符 867330"/>
          <p:cNvSpPr>
            <a:spLocks noGrp="1"/>
          </p:cNvSpPr>
          <p:nvPr>
            <p:ph idx="1"/>
          </p:nvPr>
        </p:nvSpPr>
        <p:spPr>
          <a:ln w="28575" cap="flat" cmpd="sng">
            <a:solidFill>
              <a:schemeClr val="tx1"/>
            </a:solidFill>
            <a:prstDash val="solid"/>
            <a:headEnd type="none" w="med" len="med"/>
            <a:tailEnd type="none" w="med" len="med"/>
          </a:ln>
        </p:spPr>
        <p:txBody>
          <a:bodyPr lIns="70733" tIns="35370" rIns="70733" bIns="35370"/>
          <a:p>
            <a:pPr>
              <a:buNone/>
            </a:pPr>
            <a:r>
              <a:rPr lang="zh-CN" altLang="en-US" sz="2400" b="1" dirty="0">
                <a:solidFill>
                  <a:schemeClr val="accent1"/>
                </a:solidFill>
                <a:effectLst>
                  <a:outerShdw blurRad="38100" dist="38100" dir="2700000">
                    <a:srgbClr val="000000"/>
                  </a:outerShdw>
                </a:effectLst>
              </a:rPr>
              <a:t>数据库系统</a:t>
            </a:r>
            <a:r>
              <a:rPr lang="en-US" altLang="zh-CN" sz="2400" b="1" dirty="0">
                <a:solidFill>
                  <a:schemeClr val="accent1"/>
                </a:solidFill>
                <a:effectLst>
                  <a:outerShdw blurRad="38100" dist="38100" dir="2700000">
                    <a:srgbClr val="000000"/>
                  </a:outerShdw>
                </a:effectLst>
              </a:rPr>
              <a:t>(DBS)</a:t>
            </a:r>
            <a:r>
              <a:rPr lang="zh-CN" altLang="en-US" sz="2400" b="1" dirty="0">
                <a:solidFill>
                  <a:schemeClr val="accent1"/>
                </a:solidFill>
                <a:effectLst>
                  <a:outerShdw blurRad="38100" dist="38100" dir="2700000">
                    <a:srgbClr val="000000"/>
                  </a:outerShdw>
                </a:effectLst>
              </a:rPr>
              <a:t>的组成</a:t>
            </a:r>
            <a:endParaRPr lang="zh-CN" altLang="en-US" sz="2400" b="1" dirty="0">
              <a:solidFill>
                <a:schemeClr val="accent1"/>
              </a:solidFill>
              <a:effectLst>
                <a:outerShdw blurRad="38100" dist="38100" dir="2700000">
                  <a:srgbClr val="000000"/>
                </a:outerShdw>
              </a:effectLst>
            </a:endParaRPr>
          </a:p>
        </p:txBody>
      </p:sp>
      <p:graphicFrame>
        <p:nvGraphicFramePr>
          <p:cNvPr id="867332" name="对象 867331"/>
          <p:cNvGraphicFramePr/>
          <p:nvPr/>
        </p:nvGraphicFramePr>
        <p:xfrm>
          <a:off x="5864225" y="1285875"/>
          <a:ext cx="3895725" cy="3871913"/>
        </p:xfrm>
        <a:graphic>
          <a:graphicData uri="http://schemas.openxmlformats.org/presentationml/2006/ole">
            <mc:AlternateContent xmlns:mc="http://schemas.openxmlformats.org/markup-compatibility/2006">
              <mc:Choice xmlns:v="urn:schemas-microsoft-com:vml" Requires="v">
                <p:oleObj spid="_x0000_s3093" name="" r:id="rId2" imgW="6679565" imgH="5056505" progId="Visio.Drawing.6">
                  <p:embed/>
                </p:oleObj>
              </mc:Choice>
              <mc:Fallback>
                <p:oleObj name="" r:id="rId2" imgW="6679565" imgH="5056505" progId="Visio.Drawing.6">
                  <p:embed/>
                  <p:pic>
                    <p:nvPicPr>
                      <p:cNvPr id="0" name="图片 3092"/>
                      <p:cNvPicPr/>
                      <p:nvPr/>
                    </p:nvPicPr>
                    <p:blipFill>
                      <a:blip r:embed="rId3"/>
                      <a:srcRect/>
                      <a:stretch>
                        <a:fillRect/>
                      </a:stretch>
                    </p:blipFill>
                    <p:spPr>
                      <a:xfrm>
                        <a:off x="5864225" y="1285875"/>
                        <a:ext cx="3895725" cy="3871913"/>
                      </a:xfrm>
                      <a:prstGeom prst="rect">
                        <a:avLst/>
                      </a:prstGeom>
                      <a:noFill/>
                      <a:ln w="38100">
                        <a:noFill/>
                        <a:miter/>
                      </a:ln>
                    </p:spPr>
                  </p:pic>
                </p:oleObj>
              </mc:Fallback>
            </mc:AlternateContent>
          </a:graphicData>
        </a:graphic>
      </p:graphicFrame>
      <p:sp>
        <p:nvSpPr>
          <p:cNvPr id="867333" name="流程图: 磁盘 867332"/>
          <p:cNvSpPr/>
          <p:nvPr/>
        </p:nvSpPr>
        <p:spPr>
          <a:xfrm>
            <a:off x="6904038" y="5329238"/>
            <a:ext cx="1684337" cy="555625"/>
          </a:xfrm>
          <a:prstGeom prst="flowChartMagneticDisk">
            <a:avLst/>
          </a:prstGeom>
          <a:solidFill>
            <a:schemeClr val="accent1"/>
          </a:solidFill>
          <a:ln w="19050" cap="flat" cmpd="sng">
            <a:solidFill>
              <a:schemeClr val="tx2"/>
            </a:solidFill>
            <a:prstDash val="solid"/>
            <a:headEnd type="none" w="med" len="med"/>
            <a:tailEnd type="none" w="med" len="med"/>
          </a:ln>
        </p:spPr>
        <p:txBody>
          <a:bodyPr wrap="none" anchor="ctr"/>
          <a:p>
            <a:pPr lvl="0" algn="ctr" defTabSz="717550">
              <a:spcBef>
                <a:spcPct val="0"/>
              </a:spcBef>
            </a:pPr>
            <a:r>
              <a:rPr lang="zh-CN" altLang="en-US" sz="2000" b="1" dirty="0">
                <a:solidFill>
                  <a:schemeClr val="tx1"/>
                </a:solidFill>
                <a:effectLst>
                  <a:outerShdw blurRad="38100" dist="38100" dir="2700000">
                    <a:srgbClr val="FFFFFF"/>
                  </a:outerShdw>
                </a:effectLst>
                <a:latin typeface="Arial" pitchFamily="34" charset="0"/>
                <a:ea typeface="宋体" pitchFamily="2" charset="-122"/>
              </a:rPr>
              <a:t>数据库</a:t>
            </a:r>
            <a:endParaRPr lang="zh-CN" altLang="en-US" sz="2000" b="1" dirty="0">
              <a:solidFill>
                <a:schemeClr val="tx1"/>
              </a:solidFill>
              <a:effectLst>
                <a:outerShdw blurRad="38100" dist="38100" dir="2700000">
                  <a:srgbClr val="FFFFFF"/>
                </a:outerShdw>
              </a:effectLst>
              <a:latin typeface="Arial" pitchFamily="34" charset="0"/>
              <a:ea typeface="宋体" pitchFamily="2" charset="-122"/>
            </a:endParaRPr>
          </a:p>
        </p:txBody>
      </p:sp>
      <p:sp>
        <p:nvSpPr>
          <p:cNvPr id="867334" name="上下箭头 867333"/>
          <p:cNvSpPr/>
          <p:nvPr/>
        </p:nvSpPr>
        <p:spPr>
          <a:xfrm>
            <a:off x="7450138" y="4867275"/>
            <a:ext cx="723900" cy="509588"/>
          </a:xfrm>
          <a:prstGeom prst="upDownArrow">
            <a:avLst>
              <a:gd name="adj1" fmla="val 50000"/>
              <a:gd name="adj2" fmla="val 20000"/>
            </a:avLst>
          </a:prstGeom>
          <a:solidFill>
            <a:srgbClr val="FDD7F6"/>
          </a:solidFill>
          <a:ln w="9525" cap="flat" cmpd="sng">
            <a:solidFill>
              <a:schemeClr val="tx1"/>
            </a:solidFill>
            <a:prstDash val="solid"/>
            <a:miter/>
            <a:headEnd type="none" w="med" len="med"/>
            <a:tailEnd type="none" w="med" len="med"/>
          </a:ln>
        </p:spPr>
        <p:txBody>
          <a:bodyPr/>
          <a:p>
            <a:endParaRPr lang="zh-CN" altLang="en-US"/>
          </a:p>
        </p:txBody>
      </p:sp>
      <p:sp>
        <p:nvSpPr>
          <p:cNvPr id="867335" name="矩形 867334"/>
          <p:cNvSpPr/>
          <p:nvPr/>
        </p:nvSpPr>
        <p:spPr>
          <a:xfrm>
            <a:off x="5776913" y="523875"/>
            <a:ext cx="3827462" cy="566738"/>
          </a:xfrm>
          <a:prstGeom prst="rect">
            <a:avLst/>
          </a:prstGeom>
          <a:noFill/>
          <a:ln w="9525" cap="flat" cmpd="sng">
            <a:solidFill>
              <a:schemeClr val="tx1"/>
            </a:solidFill>
            <a:prstDash val="solid"/>
            <a:miter/>
            <a:headEnd type="none" w="med" len="med"/>
            <a:tailEnd type="none" w="med" len="med"/>
          </a:ln>
        </p:spPr>
        <p:txBody>
          <a:bodyPr wrap="none" anchor="ctr"/>
          <a:p>
            <a:pPr lvl="0" algn="ctr" defTabSz="717550">
              <a:spcBef>
                <a:spcPct val="0"/>
              </a:spcBef>
            </a:pPr>
            <a:r>
              <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rPr>
              <a:t>设计</a:t>
            </a:r>
            <a:r>
              <a:rPr lang="en-US" altLang="zh-CN" sz="2000" b="1" dirty="0">
                <a:solidFill>
                  <a:schemeClr val="accent1"/>
                </a:solidFill>
                <a:effectLst>
                  <a:outerShdw blurRad="38100" dist="38100" dir="2700000">
                    <a:srgbClr val="000000"/>
                  </a:outerShdw>
                </a:effectLst>
                <a:latin typeface="Arial" pitchFamily="34" charset="0"/>
                <a:ea typeface="楷体_GB2312" pitchFamily="49" charset="-122"/>
              </a:rPr>
              <a:t>,</a:t>
            </a:r>
            <a:r>
              <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rPr>
              <a:t>开发</a:t>
            </a:r>
            <a:r>
              <a:rPr lang="en-US" altLang="zh-CN" sz="2000" b="1" dirty="0">
                <a:solidFill>
                  <a:schemeClr val="accent1"/>
                </a:solidFill>
                <a:effectLst>
                  <a:outerShdw blurRad="38100" dist="38100" dir="2700000">
                    <a:srgbClr val="000000"/>
                  </a:outerShdw>
                </a:effectLst>
                <a:latin typeface="Arial" pitchFamily="34" charset="0"/>
                <a:ea typeface="楷体_GB2312" pitchFamily="49" charset="-122"/>
              </a:rPr>
              <a:t>,</a:t>
            </a:r>
            <a:r>
              <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rPr>
              <a:t>管理</a:t>
            </a:r>
            <a:r>
              <a:rPr lang="en-US" altLang="zh-CN" sz="2000" b="1" dirty="0">
                <a:solidFill>
                  <a:schemeClr val="accent1"/>
                </a:solidFill>
                <a:effectLst>
                  <a:outerShdw blurRad="38100" dist="38100" dir="2700000">
                    <a:srgbClr val="000000"/>
                  </a:outerShdw>
                </a:effectLst>
                <a:latin typeface="Arial" pitchFamily="34" charset="0"/>
                <a:ea typeface="楷体_GB2312" pitchFamily="49" charset="-122"/>
              </a:rPr>
              <a:t>DBS</a:t>
            </a:r>
            <a:r>
              <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rPr>
              <a:t>的人员和用户</a:t>
            </a:r>
            <a:endPar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endParaRPr>
          </a:p>
        </p:txBody>
      </p:sp>
      <p:sp>
        <p:nvSpPr>
          <p:cNvPr id="867336" name="上下箭头 867335"/>
          <p:cNvSpPr/>
          <p:nvPr/>
        </p:nvSpPr>
        <p:spPr>
          <a:xfrm flipH="1">
            <a:off x="7366000" y="1028700"/>
            <a:ext cx="692150" cy="509588"/>
          </a:xfrm>
          <a:prstGeom prst="upDownArrow">
            <a:avLst>
              <a:gd name="adj1" fmla="val 50000"/>
              <a:gd name="adj2" fmla="val 20000"/>
            </a:avLst>
          </a:prstGeom>
          <a:solidFill>
            <a:srgbClr val="FDD7F6"/>
          </a:solidFill>
          <a:ln w="9525" cap="flat" cmpd="sng">
            <a:solidFill>
              <a:schemeClr val="tx1"/>
            </a:solidFill>
            <a:prstDash val="solid"/>
            <a:miter/>
            <a:headEnd type="none" w="med" len="med"/>
            <a:tailEnd type="none" w="med" len="med"/>
          </a:ln>
        </p:spPr>
        <p:txBody>
          <a:bodyPr/>
          <a:p>
            <a:endParaRPr lang="zh-CN" altLang="en-US"/>
          </a:p>
        </p:txBody>
      </p:sp>
      <p:sp>
        <p:nvSpPr>
          <p:cNvPr id="867337" name="圆角矩形标注 867336"/>
          <p:cNvSpPr/>
          <p:nvPr/>
        </p:nvSpPr>
        <p:spPr>
          <a:xfrm>
            <a:off x="2228850" y="1608138"/>
            <a:ext cx="3519488" cy="928687"/>
          </a:xfrm>
          <a:prstGeom prst="wedgeRoundRectCallout">
            <a:avLst>
              <a:gd name="adj1" fmla="val 91139"/>
              <a:gd name="adj2" fmla="val -26241"/>
              <a:gd name="adj3" fmla="val 16667"/>
            </a:avLst>
          </a:prstGeom>
          <a:solidFill>
            <a:srgbClr val="CCECFF"/>
          </a:solidFill>
          <a:ln w="9525" cap="flat" cmpd="sng">
            <a:solidFill>
              <a:srgbClr val="0066FF"/>
            </a:solidFill>
            <a:prstDash val="solid"/>
            <a:miter/>
            <a:headEnd type="none" w="med" len="med"/>
            <a:tailEnd type="none" w="med" len="med"/>
          </a:ln>
        </p:spPr>
        <p:txBody>
          <a:bodyPr/>
          <a:p>
            <a:pPr lvl="0" defTabSz="717550">
              <a:spcBef>
                <a:spcPct val="0"/>
              </a:spcBef>
            </a:pPr>
            <a:r>
              <a:rPr lang="zh-CN" altLang="en-US" sz="2000" b="1" dirty="0">
                <a:solidFill>
                  <a:srgbClr val="0000FF"/>
                </a:solidFill>
                <a:latin typeface="Arial" pitchFamily="34" charset="0"/>
                <a:ea typeface="楷体_GB2312" pitchFamily="49" charset="-122"/>
              </a:rPr>
              <a:t>利用</a:t>
            </a:r>
            <a:r>
              <a:rPr lang="en-US" altLang="zh-CN" sz="2000" b="1" dirty="0">
                <a:solidFill>
                  <a:srgbClr val="0000FF"/>
                </a:solidFill>
                <a:latin typeface="Arial" pitchFamily="34" charset="0"/>
                <a:ea typeface="楷体_GB2312" pitchFamily="49" charset="-122"/>
              </a:rPr>
              <a:t>DBS</a:t>
            </a:r>
            <a:r>
              <a:rPr lang="zh-CN" altLang="en-US" sz="2000" b="1" dirty="0">
                <a:solidFill>
                  <a:srgbClr val="0000FF"/>
                </a:solidFill>
                <a:latin typeface="Arial" pitchFamily="34" charset="0"/>
                <a:ea typeface="楷体_GB2312" pitchFamily="49" charset="-122"/>
              </a:rPr>
              <a:t>资源开发的</a:t>
            </a:r>
            <a:r>
              <a:rPr lang="en-US" altLang="zh-CN" sz="2000" b="1" dirty="0">
                <a:solidFill>
                  <a:srgbClr val="0000FF"/>
                </a:solidFill>
                <a:latin typeface="Arial" pitchFamily="34" charset="0"/>
                <a:ea typeface="楷体_GB2312" pitchFamily="49" charset="-122"/>
              </a:rPr>
              <a:t>,</a:t>
            </a:r>
            <a:r>
              <a:rPr lang="zh-CN" altLang="en-US" sz="2000" b="1" dirty="0">
                <a:solidFill>
                  <a:srgbClr val="0000FF"/>
                </a:solidFill>
                <a:latin typeface="Arial" pitchFamily="34" charset="0"/>
                <a:ea typeface="楷体_GB2312" pitchFamily="49" charset="-122"/>
              </a:rPr>
              <a:t>解决管理和决策问题的各种应用程序</a:t>
            </a:r>
            <a:r>
              <a:rPr lang="en-US" altLang="zh-CN" sz="2000" b="1">
                <a:solidFill>
                  <a:srgbClr val="0000FF"/>
                </a:solidFill>
                <a:latin typeface="Arial" pitchFamily="34" charset="0"/>
                <a:ea typeface="宋体" pitchFamily="2" charset="-122"/>
              </a:rPr>
              <a:t>.</a:t>
            </a:r>
            <a:endParaRPr lang="en-US" altLang="zh-CN" sz="2000" b="1">
              <a:solidFill>
                <a:srgbClr val="0000FF"/>
              </a:solidFill>
              <a:latin typeface="Arial" pitchFamily="34" charset="0"/>
              <a:ea typeface="宋体" pitchFamily="2" charset="-122"/>
            </a:endParaRPr>
          </a:p>
          <a:p>
            <a:pPr lvl="0" algn="ctr" defTabSz="717550">
              <a:spcBef>
                <a:spcPct val="0"/>
              </a:spcBef>
            </a:pPr>
            <a:endParaRPr lang="en-US" altLang="zh-CN" sz="2000" b="1" dirty="0">
              <a:solidFill>
                <a:srgbClr val="0000FF"/>
              </a:solidFill>
              <a:latin typeface="Arial" pitchFamily="34" charset="0"/>
              <a:ea typeface="宋体" pitchFamily="2" charset="-122"/>
            </a:endParaRPr>
          </a:p>
        </p:txBody>
      </p:sp>
      <p:sp>
        <p:nvSpPr>
          <p:cNvPr id="867338" name="圆角矩形标注 867337"/>
          <p:cNvSpPr/>
          <p:nvPr/>
        </p:nvSpPr>
        <p:spPr>
          <a:xfrm>
            <a:off x="2003425" y="2725738"/>
            <a:ext cx="3792538" cy="1636712"/>
          </a:xfrm>
          <a:prstGeom prst="wedgeRoundRectCallout">
            <a:avLst>
              <a:gd name="adj1" fmla="val 88468"/>
              <a:gd name="adj2" fmla="val -22551"/>
              <a:gd name="adj3" fmla="val 16667"/>
            </a:avLst>
          </a:prstGeom>
          <a:solidFill>
            <a:srgbClr val="CCECFF"/>
          </a:solidFill>
          <a:ln w="9525" cap="flat" cmpd="sng">
            <a:solidFill>
              <a:srgbClr val="0066FF"/>
            </a:solidFill>
            <a:prstDash val="solid"/>
            <a:miter/>
            <a:headEnd type="none" w="med" len="med"/>
            <a:tailEnd type="none" w="med" len="med"/>
          </a:ln>
        </p:spPr>
        <p:txBody>
          <a:bodyPr/>
          <a:p>
            <a:pPr lvl="0" defTabSz="717550">
              <a:spcBef>
                <a:spcPct val="0"/>
              </a:spcBef>
            </a:pPr>
            <a:r>
              <a:rPr lang="en-US" altLang="zh-CN" sz="2000" b="1" dirty="0">
                <a:solidFill>
                  <a:srgbClr val="00CC00"/>
                </a:solidFill>
                <a:effectLst>
                  <a:outerShdw blurRad="38100" dist="38100" dir="2700000">
                    <a:srgbClr val="000000"/>
                  </a:outerShdw>
                </a:effectLst>
                <a:latin typeface="Arial" pitchFamily="34" charset="0"/>
                <a:ea typeface="楷体_GB2312" pitchFamily="49" charset="-122"/>
              </a:rPr>
              <a:t>     </a:t>
            </a: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对数据进行管理的软件系统</a:t>
            </a:r>
            <a:endParaRPr lang="zh-CN" altLang="en-US" sz="2000" b="1" dirty="0">
              <a:solidFill>
                <a:srgbClr val="00CC00"/>
              </a:solidFill>
              <a:effectLst>
                <a:outerShdw blurRad="38100" dist="38100" dir="2700000">
                  <a:srgbClr val="000000"/>
                </a:outerShdw>
              </a:effectLst>
              <a:latin typeface="Arial" pitchFamily="34" charset="0"/>
              <a:ea typeface="楷体_GB2312" pitchFamily="49" charset="-122"/>
            </a:endParaRPr>
          </a:p>
          <a:p>
            <a:pPr lvl="0" defTabSz="717550">
              <a:spcBef>
                <a:spcPct val="0"/>
              </a:spcBef>
            </a:pP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    功能</a:t>
            </a:r>
            <a:r>
              <a:rPr lang="en-US" altLang="zh-CN" sz="2000" b="1" dirty="0">
                <a:solidFill>
                  <a:srgbClr val="00CC00"/>
                </a:solidFill>
                <a:effectLst>
                  <a:outerShdw blurRad="38100" dist="38100" dir="2700000">
                    <a:srgbClr val="000000"/>
                  </a:outerShdw>
                </a:effectLst>
                <a:latin typeface="Arial" pitchFamily="34" charset="0"/>
                <a:ea typeface="楷体_GB2312" pitchFamily="49" charset="-122"/>
              </a:rPr>
              <a:t>:   </a:t>
            </a: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创建</a:t>
            </a:r>
            <a:r>
              <a:rPr lang="en-US" altLang="zh-CN" sz="2000" b="1" dirty="0">
                <a:solidFill>
                  <a:srgbClr val="00CC00"/>
                </a:solidFill>
                <a:effectLst>
                  <a:outerShdw blurRad="38100" dist="38100" dir="2700000">
                    <a:srgbClr val="000000"/>
                  </a:outerShdw>
                </a:effectLst>
                <a:latin typeface="Arial" pitchFamily="34" charset="0"/>
                <a:ea typeface="楷体_GB2312" pitchFamily="49" charset="-122"/>
              </a:rPr>
              <a:t>DB</a:t>
            </a: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结构</a:t>
            </a:r>
            <a:r>
              <a:rPr lang="en-US" altLang="zh-CN" sz="2000" b="1">
                <a:solidFill>
                  <a:srgbClr val="00CC00"/>
                </a:solidFill>
                <a:effectLst>
                  <a:outerShdw blurRad="38100" dist="38100" dir="2700000">
                    <a:srgbClr val="000000"/>
                  </a:outerShdw>
                </a:effectLst>
                <a:latin typeface="Arial" pitchFamily="34" charset="0"/>
                <a:ea typeface="楷体_GB2312" pitchFamily="49" charset="-122"/>
              </a:rPr>
              <a:t>;  </a:t>
            </a:r>
            <a:endParaRPr lang="en-US" altLang="zh-CN" sz="2000" b="1">
              <a:solidFill>
                <a:srgbClr val="00CC00"/>
              </a:solidFill>
              <a:effectLst>
                <a:outerShdw blurRad="38100" dist="38100" dir="2700000">
                  <a:srgbClr val="000000"/>
                </a:outerShdw>
              </a:effectLst>
              <a:latin typeface="Arial" pitchFamily="34" charset="0"/>
              <a:ea typeface="楷体_GB2312" pitchFamily="49" charset="-122"/>
            </a:endParaRPr>
          </a:p>
          <a:p>
            <a:pPr lvl="0" defTabSz="717550">
              <a:spcBef>
                <a:spcPct val="0"/>
              </a:spcBef>
            </a:pPr>
            <a:r>
              <a:rPr lang="en-US" altLang="zh-CN" sz="2000" b="1" dirty="0">
                <a:solidFill>
                  <a:srgbClr val="00CC00"/>
                </a:solidFill>
                <a:effectLst>
                  <a:outerShdw blurRad="38100" dist="38100" dir="2700000">
                    <a:srgbClr val="000000"/>
                  </a:outerShdw>
                </a:effectLst>
                <a:latin typeface="Arial" pitchFamily="34" charset="0"/>
                <a:ea typeface="楷体_GB2312" pitchFamily="49" charset="-122"/>
              </a:rPr>
              <a:t>            </a:t>
            </a: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对</a:t>
            </a:r>
            <a:r>
              <a:rPr lang="en-US" altLang="zh-CN" sz="2000" b="1" dirty="0">
                <a:solidFill>
                  <a:srgbClr val="00CC00"/>
                </a:solidFill>
                <a:effectLst>
                  <a:outerShdw blurRad="38100" dist="38100" dir="2700000">
                    <a:srgbClr val="000000"/>
                  </a:outerShdw>
                </a:effectLst>
                <a:latin typeface="Arial" pitchFamily="34" charset="0"/>
                <a:ea typeface="楷体_GB2312" pitchFamily="49" charset="-122"/>
              </a:rPr>
              <a:t>DB</a:t>
            </a: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中的数据操作</a:t>
            </a:r>
            <a:r>
              <a:rPr lang="en-US" altLang="zh-CN" sz="2000" b="1" dirty="0">
                <a:solidFill>
                  <a:srgbClr val="00CC00"/>
                </a:solidFill>
                <a:effectLst>
                  <a:outerShdw blurRad="38100" dist="38100" dir="2700000">
                    <a:srgbClr val="000000"/>
                  </a:outerShdw>
                </a:effectLst>
                <a:latin typeface="Arial" pitchFamily="34" charset="0"/>
                <a:ea typeface="楷体_GB2312" pitchFamily="49" charset="-122"/>
              </a:rPr>
              <a:t>;          </a:t>
            </a: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对</a:t>
            </a:r>
            <a:r>
              <a:rPr lang="en-US" altLang="zh-CN" sz="2000" b="1" dirty="0">
                <a:solidFill>
                  <a:srgbClr val="00CC00"/>
                </a:solidFill>
                <a:effectLst>
                  <a:outerShdw blurRad="38100" dist="38100" dir="2700000">
                    <a:srgbClr val="000000"/>
                  </a:outerShdw>
                </a:effectLst>
                <a:latin typeface="Arial" pitchFamily="34" charset="0"/>
                <a:ea typeface="楷体_GB2312" pitchFamily="49" charset="-122"/>
              </a:rPr>
              <a:t>DB</a:t>
            </a:r>
            <a:r>
              <a:rPr lang="zh-CN" altLang="en-US" sz="2000" b="1" dirty="0">
                <a:solidFill>
                  <a:srgbClr val="00CC00"/>
                </a:solidFill>
                <a:effectLst>
                  <a:outerShdw blurRad="38100" dist="38100" dir="2700000">
                    <a:srgbClr val="000000"/>
                  </a:outerShdw>
                </a:effectLst>
                <a:latin typeface="Arial" pitchFamily="34" charset="0"/>
                <a:ea typeface="楷体_GB2312" pitchFamily="49" charset="-122"/>
              </a:rPr>
              <a:t>数据管理和控制</a:t>
            </a:r>
            <a:endParaRPr lang="zh-CN" altLang="en-US" sz="2000" b="1" dirty="0">
              <a:solidFill>
                <a:srgbClr val="00CC00"/>
              </a:solidFill>
              <a:effectLst>
                <a:outerShdw blurRad="38100" dist="38100" dir="2700000">
                  <a:srgbClr val="000000"/>
                </a:outerShdw>
              </a:effectLst>
              <a:latin typeface="Arial" pitchFamily="34" charset="0"/>
              <a:ea typeface="楷体_GB2312" pitchFamily="49" charset="-122"/>
            </a:endParaRPr>
          </a:p>
        </p:txBody>
      </p:sp>
      <p:sp>
        <p:nvSpPr>
          <p:cNvPr id="867339" name="圆角矩形标注 867338"/>
          <p:cNvSpPr/>
          <p:nvPr/>
        </p:nvSpPr>
        <p:spPr>
          <a:xfrm>
            <a:off x="2085975" y="4802188"/>
            <a:ext cx="3560763" cy="1438275"/>
          </a:xfrm>
          <a:prstGeom prst="wedgeRoundRectCallout">
            <a:avLst>
              <a:gd name="adj1" fmla="val 82231"/>
              <a:gd name="adj2" fmla="val 4306"/>
              <a:gd name="adj3" fmla="val 16667"/>
            </a:avLst>
          </a:prstGeom>
          <a:solidFill>
            <a:srgbClr val="CCECFF"/>
          </a:solidFill>
          <a:ln w="9525" cap="flat" cmpd="sng">
            <a:solidFill>
              <a:srgbClr val="0066FF"/>
            </a:solidFill>
            <a:prstDash val="solid"/>
            <a:miter/>
            <a:headEnd type="none" w="med" len="med"/>
            <a:tailEnd type="none" w="med" len="med"/>
          </a:ln>
        </p:spPr>
        <p:txBody>
          <a:bodyPr/>
          <a:p>
            <a:pPr lvl="0" defTabSz="717550">
              <a:spcBef>
                <a:spcPct val="0"/>
              </a:spcBef>
            </a:pPr>
            <a:r>
              <a:rPr lang="en-US" altLang="zh-CN" sz="1400" b="1" dirty="0">
                <a:solidFill>
                  <a:schemeClr val="tx1"/>
                </a:solidFill>
                <a:latin typeface="Arial" pitchFamily="34" charset="0"/>
                <a:ea typeface="楷体_GB2312" pitchFamily="49" charset="-122"/>
              </a:rPr>
              <a:t>    </a:t>
            </a:r>
            <a:r>
              <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rPr>
              <a:t>指按一定的数据模式组织并长期存放在外存上的</a:t>
            </a:r>
            <a:r>
              <a:rPr lang="en-US" altLang="zh-CN" sz="2000" b="1" dirty="0">
                <a:solidFill>
                  <a:schemeClr val="accent1"/>
                </a:solidFill>
                <a:effectLst>
                  <a:outerShdw blurRad="38100" dist="38100" dir="2700000">
                    <a:srgbClr val="000000"/>
                  </a:outerShdw>
                </a:effectLst>
                <a:latin typeface="Arial" pitchFamily="34" charset="0"/>
                <a:ea typeface="楷体_GB2312" pitchFamily="49" charset="-122"/>
              </a:rPr>
              <a:t>,</a:t>
            </a:r>
            <a:r>
              <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rPr>
              <a:t>可共享的</a:t>
            </a:r>
            <a:r>
              <a:rPr lang="en-US" altLang="zh-CN" sz="2000" b="1" dirty="0">
                <a:solidFill>
                  <a:schemeClr val="accent1"/>
                </a:solidFill>
                <a:effectLst>
                  <a:outerShdw blurRad="38100" dist="38100" dir="2700000">
                    <a:srgbClr val="000000"/>
                  </a:outerShdw>
                </a:effectLst>
                <a:latin typeface="Arial" pitchFamily="34" charset="0"/>
                <a:ea typeface="楷体_GB2312" pitchFamily="49" charset="-122"/>
              </a:rPr>
              <a:t>,</a:t>
            </a:r>
            <a:r>
              <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rPr>
              <a:t>面向部门全局应用的数据集合。</a:t>
            </a:r>
            <a:endParaRPr lang="zh-CN" altLang="en-US" sz="2000" b="1" dirty="0">
              <a:solidFill>
                <a:schemeClr val="accent1"/>
              </a:solidFill>
              <a:effectLst>
                <a:outerShdw blurRad="38100" dist="38100" dir="2700000">
                  <a:srgbClr val="000000"/>
                </a:outerShdw>
              </a:effectLst>
              <a:latin typeface="Arial" pitchFamily="34" charset="0"/>
              <a:ea typeface="楷体_GB2312" pitchFamily="49" charset="-122"/>
            </a:endParaRPr>
          </a:p>
        </p:txBody>
      </p:sp>
      <p:sp>
        <p:nvSpPr>
          <p:cNvPr id="867340" name="文本框 867339"/>
          <p:cNvSpPr txBox="1"/>
          <p:nvPr/>
        </p:nvSpPr>
        <p:spPr>
          <a:xfrm>
            <a:off x="7264400" y="2971800"/>
            <a:ext cx="1358900" cy="374650"/>
          </a:xfrm>
          <a:prstGeom prst="rect">
            <a:avLst/>
          </a:prstGeom>
          <a:noFill/>
          <a:ln w="28575">
            <a:noFill/>
            <a:miter/>
          </a:ln>
        </p:spPr>
        <p:txBody>
          <a:bodyPr lIns="70733" tIns="35370" rIns="70733" bIns="35370">
            <a:spAutoFit/>
          </a:bodyPr>
          <a:p>
            <a:pPr marL="342900" lvl="0" indent="-342900">
              <a:spcBef>
                <a:spcPct val="50000"/>
              </a:spcBef>
            </a:pPr>
            <a:r>
              <a:rPr lang="en-US" altLang="zh-CN" sz="2000" b="1">
                <a:solidFill>
                  <a:schemeClr val="accent1"/>
                </a:solidFill>
                <a:effectLst>
                  <a:outerShdw blurRad="38100" dist="38100" dir="2700000">
                    <a:srgbClr val="000000"/>
                  </a:outerShdw>
                </a:effectLst>
                <a:latin typeface="Times New Roman" pitchFamily="18" charset="0"/>
                <a:ea typeface="宋体" pitchFamily="2" charset="-122"/>
              </a:rPr>
              <a:t>DBMS</a:t>
            </a:r>
            <a:endParaRPr lang="en-US" altLang="zh-CN" sz="2000" b="1">
              <a:solidFill>
                <a:schemeClr val="accent1"/>
              </a:solidFill>
              <a:effectLst>
                <a:outerShdw blurRad="38100" dist="38100" dir="2700000">
                  <a:srgbClr val="000000"/>
                </a:outerShdw>
              </a:effectLst>
              <a:latin typeface="Times New Roman" pitchFamily="18" charset="0"/>
              <a:ea typeface="宋体" pitchFamily="2" charset="-122"/>
            </a:endParaRPr>
          </a:p>
        </p:txBody>
      </p:sp>
      <p:sp>
        <p:nvSpPr>
          <p:cNvPr id="867341" name="文本框 867340"/>
          <p:cNvSpPr txBox="1"/>
          <p:nvPr/>
        </p:nvSpPr>
        <p:spPr>
          <a:xfrm>
            <a:off x="7150100" y="3606800"/>
            <a:ext cx="1358900" cy="374650"/>
          </a:xfrm>
          <a:prstGeom prst="rect">
            <a:avLst/>
          </a:prstGeom>
          <a:noFill/>
          <a:ln w="28575">
            <a:noFill/>
            <a:miter/>
          </a:ln>
        </p:spPr>
        <p:txBody>
          <a:bodyPr lIns="70733" tIns="35370" rIns="70733" bIns="35370">
            <a:spAutoFit/>
          </a:bodyPr>
          <a:p>
            <a:pPr marL="342900" lvl="0" indent="-342900">
              <a:spcBef>
                <a:spcPct val="50000"/>
              </a:spcBef>
            </a:pPr>
            <a:r>
              <a:rPr lang="zh-CN" altLang="en-US" sz="2000" b="1" dirty="0">
                <a:solidFill>
                  <a:schemeClr val="hlink"/>
                </a:solidFill>
                <a:effectLst>
                  <a:outerShdw blurRad="38100" dist="38100" dir="2700000">
                    <a:srgbClr val="000000"/>
                  </a:outerShdw>
                </a:effectLst>
                <a:latin typeface="Times New Roman" pitchFamily="18" charset="0"/>
                <a:ea typeface="宋体" pitchFamily="2" charset="-122"/>
              </a:rPr>
              <a:t>操作系统</a:t>
            </a:r>
            <a:endParaRPr lang="zh-CN" altLang="en-US" sz="2000" b="1" dirty="0">
              <a:solidFill>
                <a:schemeClr val="hlink"/>
              </a:solidFill>
              <a:effectLst>
                <a:outerShdw blurRad="38100" dist="38100" dir="2700000">
                  <a:srgbClr val="000000"/>
                </a:outerShdw>
              </a:effectLst>
              <a:latin typeface="Times New Roman" pitchFamily="18" charset="0"/>
              <a:ea typeface="宋体" pitchFamily="2" charset="-122"/>
            </a:endParaRPr>
          </a:p>
        </p:txBody>
      </p:sp>
      <p:sp>
        <p:nvSpPr>
          <p:cNvPr id="867342" name="文本框 867341"/>
          <p:cNvSpPr txBox="1"/>
          <p:nvPr/>
        </p:nvSpPr>
        <p:spPr>
          <a:xfrm>
            <a:off x="7137400" y="1600200"/>
            <a:ext cx="1778000" cy="374650"/>
          </a:xfrm>
          <a:prstGeom prst="rect">
            <a:avLst/>
          </a:prstGeom>
          <a:noFill/>
          <a:ln w="28575">
            <a:noFill/>
            <a:miter/>
          </a:ln>
        </p:spPr>
        <p:txBody>
          <a:bodyPr lIns="70733" tIns="35370" rIns="70733" bIns="35370">
            <a:spAutoFit/>
          </a:bodyPr>
          <a:p>
            <a:pPr marL="342900" lvl="0" indent="-342900">
              <a:spcBef>
                <a:spcPct val="50000"/>
              </a:spcBef>
            </a:pPr>
            <a:r>
              <a:rPr lang="zh-CN" altLang="en-US" sz="2000" b="1" dirty="0">
                <a:solidFill>
                  <a:schemeClr val="accent1"/>
                </a:solidFill>
                <a:effectLst>
                  <a:outerShdw blurRad="38100" dist="38100" dir="2700000">
                    <a:srgbClr val="000000"/>
                  </a:outerShdw>
                </a:effectLst>
                <a:latin typeface="Times New Roman" pitchFamily="18" charset="0"/>
                <a:ea typeface="宋体" pitchFamily="2" charset="-122"/>
              </a:rPr>
              <a:t>应用系统</a:t>
            </a:r>
            <a:endParaRPr lang="zh-CN" altLang="en-US" sz="2000" b="1" dirty="0">
              <a:solidFill>
                <a:schemeClr val="accent1"/>
              </a:solidFill>
              <a:effectLst>
                <a:outerShdw blurRad="38100" dist="38100" dir="2700000">
                  <a:srgbClr val="000000"/>
                </a:outerShdw>
              </a:effectLst>
              <a:latin typeface="Times New Roman" pitchFamily="18" charset="0"/>
              <a:ea typeface="宋体" pitchFamily="2" charset="-122"/>
            </a:endParaRPr>
          </a:p>
        </p:txBody>
      </p:sp>
      <p:sp>
        <p:nvSpPr>
          <p:cNvPr id="867343" name="文本框 867342"/>
          <p:cNvSpPr txBox="1"/>
          <p:nvPr/>
        </p:nvSpPr>
        <p:spPr>
          <a:xfrm>
            <a:off x="6832600" y="2349500"/>
            <a:ext cx="1778000" cy="374650"/>
          </a:xfrm>
          <a:prstGeom prst="rect">
            <a:avLst/>
          </a:prstGeom>
          <a:noFill/>
          <a:ln w="28575">
            <a:noFill/>
            <a:miter/>
          </a:ln>
        </p:spPr>
        <p:txBody>
          <a:bodyPr lIns="70733" tIns="35370" rIns="70733" bIns="35370">
            <a:spAutoFit/>
          </a:bodyPr>
          <a:p>
            <a:pPr marL="342900" lvl="0" indent="-342900">
              <a:spcBef>
                <a:spcPct val="50000"/>
              </a:spcBef>
            </a:pPr>
            <a:r>
              <a:rPr lang="zh-CN" altLang="en-US" sz="2000" b="1" dirty="0">
                <a:solidFill>
                  <a:schemeClr val="hlink"/>
                </a:solidFill>
                <a:effectLst>
                  <a:outerShdw blurRad="38100" dist="38100" dir="2700000">
                    <a:srgbClr val="000000"/>
                  </a:outerShdw>
                </a:effectLst>
                <a:latin typeface="Times New Roman" pitchFamily="18" charset="0"/>
                <a:ea typeface="宋体" pitchFamily="2" charset="-122"/>
              </a:rPr>
              <a:t>应用开发工具</a:t>
            </a:r>
            <a:endParaRPr lang="zh-CN" altLang="en-US" sz="2000" b="1" dirty="0">
              <a:solidFill>
                <a:schemeClr val="hlink"/>
              </a:solidFill>
              <a:effectLst>
                <a:outerShdw blurRad="38100" dist="38100" dir="2700000">
                  <a:srgbClr val="000000"/>
                </a:outerShdw>
              </a:effectLst>
              <a:latin typeface="Times New Roman" pitchFamily="18" charset="0"/>
              <a:ea typeface="宋体" pitchFamily="2" charset="-122"/>
            </a:endParaRPr>
          </a:p>
        </p:txBody>
      </p:sp>
      <p:sp>
        <p:nvSpPr>
          <p:cNvPr id="867344" name="椭圆 867343"/>
          <p:cNvSpPr/>
          <p:nvPr/>
        </p:nvSpPr>
        <p:spPr>
          <a:xfrm>
            <a:off x="5765800" y="1371600"/>
            <a:ext cx="3937000" cy="3581400"/>
          </a:xfrm>
          <a:prstGeom prst="ellipse">
            <a:avLst/>
          </a:prstGeom>
          <a:noFill/>
          <a:ln w="28575" cap="flat" cmpd="sng">
            <a:solidFill>
              <a:schemeClr val="tx1"/>
            </a:solidFill>
            <a:prstDash val="solid"/>
            <a:headEnd type="none" w="med" len="med"/>
            <a:tailEnd type="none" w="med" len="med"/>
          </a:ln>
        </p:spPr>
        <p:txBody>
          <a:bodyPr/>
          <a:p>
            <a:endParaRPr lang="zh-CN" altLang="en-US"/>
          </a:p>
        </p:txBody>
      </p:sp>
      <p:sp>
        <p:nvSpPr>
          <p:cNvPr id="867345" name="椭圆 867344"/>
          <p:cNvSpPr/>
          <p:nvPr/>
        </p:nvSpPr>
        <p:spPr>
          <a:xfrm>
            <a:off x="6248400" y="2057400"/>
            <a:ext cx="3022600" cy="2882900"/>
          </a:xfrm>
          <a:prstGeom prst="ellipse">
            <a:avLst/>
          </a:prstGeom>
          <a:noFill/>
          <a:ln w="28575" cap="flat" cmpd="sng">
            <a:solidFill>
              <a:schemeClr val="tx1"/>
            </a:solidFill>
            <a:prstDash val="solid"/>
            <a:headEnd type="none" w="med" len="med"/>
            <a:tailEnd type="none" w="med" len="med"/>
          </a:ln>
        </p:spPr>
        <p:txBody>
          <a:bodyPr/>
          <a:p>
            <a:endParaRPr lang="zh-CN" altLang="en-US"/>
          </a:p>
        </p:txBody>
      </p:sp>
      <p:sp>
        <p:nvSpPr>
          <p:cNvPr id="867346" name="椭圆 867345"/>
          <p:cNvSpPr/>
          <p:nvPr/>
        </p:nvSpPr>
        <p:spPr>
          <a:xfrm>
            <a:off x="6781800" y="2908300"/>
            <a:ext cx="1981200" cy="2032000"/>
          </a:xfrm>
          <a:prstGeom prst="ellipse">
            <a:avLst/>
          </a:prstGeom>
          <a:noFill/>
          <a:ln w="28575" cap="flat" cmpd="sng">
            <a:solidFill>
              <a:schemeClr val="tx1"/>
            </a:solidFill>
            <a:prstDash val="solid"/>
            <a:headEnd type="none" w="med" len="med"/>
            <a:tailEnd type="none" w="med" len="med"/>
          </a:ln>
        </p:spPr>
        <p:txBody>
          <a:bodyPr/>
          <a:p>
            <a:endParaRPr lang="zh-CN" altLang="en-US"/>
          </a:p>
        </p:txBody>
      </p:sp>
      <p:sp>
        <p:nvSpPr>
          <p:cNvPr id="867347" name="椭圆 867346"/>
          <p:cNvSpPr/>
          <p:nvPr/>
        </p:nvSpPr>
        <p:spPr>
          <a:xfrm>
            <a:off x="7086600" y="3390900"/>
            <a:ext cx="1397000" cy="1536700"/>
          </a:xfrm>
          <a:prstGeom prst="ellipse">
            <a:avLst/>
          </a:prstGeom>
          <a:noFill/>
          <a:ln w="28575" cap="flat" cmpd="sng">
            <a:solidFill>
              <a:schemeClr val="tx1"/>
            </a:solidFill>
            <a:prstDash val="solid"/>
            <a:headEnd type="none" w="med" len="med"/>
            <a:tailEnd type="none" w="med" len="med"/>
          </a:ln>
        </p:spPr>
        <p:txBody>
          <a:bodyPr/>
          <a:p>
            <a:endParaRPr lang="zh-CN" altLang="en-US"/>
          </a:p>
        </p:txBody>
      </p:sp>
      <p:sp>
        <p:nvSpPr>
          <p:cNvPr id="867348" name="文本框 867347"/>
          <p:cNvSpPr txBox="1"/>
          <p:nvPr/>
        </p:nvSpPr>
        <p:spPr>
          <a:xfrm>
            <a:off x="411480" y="276225"/>
            <a:ext cx="3740150" cy="457200"/>
          </a:xfrm>
          <a:prstGeom prst="rect">
            <a:avLst/>
          </a:prstGeom>
          <a:gradFill rotWithShape="0">
            <a:gsLst>
              <a:gs pos="0">
                <a:srgbClr val="FF00FF"/>
              </a:gs>
              <a:gs pos="100000">
                <a:schemeClr val="bg1"/>
              </a:gs>
            </a:gsLst>
            <a:lin ang="0" scaled="1"/>
            <a:tileRect/>
          </a:gradFill>
          <a:ln w="12700">
            <a:noFill/>
            <a:miter/>
          </a:ln>
        </p:spPr>
        <p:txBody>
          <a:bodyPr>
            <a:spAutoFit/>
          </a:bodyPr>
          <a:p>
            <a:pPr lvl="0">
              <a:spcBef>
                <a:spcPct val="0"/>
              </a:spcBef>
            </a:pPr>
            <a:r>
              <a:rPr lang="en-US" altLang="zh-CN" sz="2400" dirty="0">
                <a:solidFill>
                  <a:schemeClr val="tx1"/>
                </a:solidFill>
                <a:latin typeface="Times New Roman" pitchFamily="18" charset="0"/>
                <a:ea typeface="黑体" pitchFamily="2" charset="-122"/>
              </a:rPr>
              <a:t> </a:t>
            </a:r>
            <a:r>
              <a:rPr lang="zh-CN" altLang="en-US" sz="2400" dirty="0">
                <a:solidFill>
                  <a:schemeClr val="tx1"/>
                </a:solidFill>
                <a:latin typeface="Times New Roman" pitchFamily="18" charset="0"/>
                <a:ea typeface="黑体" pitchFamily="2" charset="-122"/>
              </a:rPr>
              <a:t>数据库系统的组成</a:t>
            </a:r>
            <a:endParaRPr lang="zh-CN" altLang="en-US" sz="1800" dirty="0">
              <a:solidFill>
                <a:schemeClr val="tx1"/>
              </a:solidFill>
              <a:latin typeface="Times New Roman" pitchFamily="18" charset="0"/>
              <a:ea typeface="宋体" pitchFamily="2" charset="-122"/>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p:txBody>
          <a:bodyPr>
            <a:normAutofit fontScale="90000"/>
          </a:bodyPr>
          <a:p>
            <a:pPr algn="l" fontAlgn="base">
              <a:lnSpc>
                <a:spcPct val="125000"/>
              </a:lnSpc>
            </a:pPr>
            <a:r>
              <a:rPr lang="zh-CN" altLang="en-US"/>
              <a:t>计算机语言</a:t>
            </a:r>
            <a:br>
              <a:rPr lang="zh-CN" altLang="en-US"/>
            </a:br>
            <a:r>
              <a:rPr lang="zh-CN" altLang="en-US" sz="2800" b="1" dirty="0">
                <a:solidFill>
                  <a:srgbClr val="FF3300"/>
                </a:solidFill>
                <a:effectLst>
                  <a:outerShdw blurRad="38100" dist="38100" dir="2700000">
                    <a:srgbClr val="000000"/>
                  </a:outerShdw>
                </a:effectLst>
                <a:latin typeface="Times New Roman" pitchFamily="18" charset="0"/>
                <a:ea typeface="宋体" pitchFamily="2" charset="-122"/>
                <a:cs typeface="+mn-ea"/>
                <a:sym typeface="+mn-ea"/>
              </a:rPr>
              <a:t>机器语言、汇编语言和高级语言</a:t>
            </a:r>
            <a:endParaRPr lang="zh-CN" altLang="en-US" sz="2800" b="1" dirty="0">
              <a:solidFill>
                <a:srgbClr val="FF3300"/>
              </a:solidFill>
              <a:effectLst>
                <a:outerShdw blurRad="38100" dist="38100" dir="2700000">
                  <a:srgbClr val="000000"/>
                </a:outerShdw>
              </a:effectLst>
              <a:latin typeface="Times New Roman" pitchFamily="18" charset="0"/>
              <a:ea typeface="宋体" pitchFamily="2" charset="-122"/>
            </a:endParaRPr>
          </a:p>
          <a:p>
            <a:endParaRPr lang="zh-CN" altLang="en-US" sz="2800"/>
          </a:p>
        </p:txBody>
      </p:sp>
      <p:sp>
        <p:nvSpPr>
          <p:cNvPr id="784396" name="矩形 784395"/>
          <p:cNvSpPr/>
          <p:nvPr/>
        </p:nvSpPr>
        <p:spPr>
          <a:xfrm>
            <a:off x="828675" y="2085340"/>
            <a:ext cx="5262880" cy="1082040"/>
          </a:xfrm>
          <a:prstGeom prst="rect">
            <a:avLst/>
          </a:prstGeom>
          <a:noFill/>
          <a:ln w="9525">
            <a:noFill/>
            <a:miter/>
          </a:ln>
        </p:spPr>
        <p:txBody>
          <a:bodyPr wrap="none" anchor="t">
            <a:spAutoFit/>
          </a:bodyPr>
          <a:p>
            <a:pPr lvl="0">
              <a:lnSpc>
                <a:spcPct val="120000"/>
              </a:lnSpc>
              <a:spcBef>
                <a:spcPct val="20000"/>
              </a:spcBef>
              <a:buClr>
                <a:srgbClr val="3333CC"/>
              </a:buClr>
              <a:buFont typeface="Wingdings" pitchFamily="2" charset="2"/>
              <a:buNone/>
            </a:pPr>
            <a:r>
              <a:rPr lang="zh-CN" altLang="en-US" sz="2500" b="1" dirty="0">
                <a:solidFill>
                  <a:schemeClr val="tx1"/>
                </a:solidFill>
                <a:effectLst>
                  <a:outerShdw blurRad="38100" dist="38100" dir="2700000">
                    <a:srgbClr val="FFFFFF"/>
                  </a:outerShdw>
                </a:effectLst>
                <a:latin typeface="宋体" pitchFamily="2" charset="-122"/>
                <a:ea typeface="黑体" pitchFamily="2" charset="-122"/>
              </a:rPr>
              <a:t>源程序从编译到执行的过程如图所示</a:t>
            </a:r>
            <a:endParaRPr lang="zh-CN" altLang="en-US" sz="2500" b="1" dirty="0">
              <a:solidFill>
                <a:schemeClr val="tx1"/>
              </a:solidFill>
              <a:effectLst>
                <a:outerShdw blurRad="38100" dist="38100" dir="2700000">
                  <a:srgbClr val="FFFFFF"/>
                </a:outerShdw>
              </a:effectLst>
              <a:latin typeface="宋体" pitchFamily="2" charset="-122"/>
              <a:ea typeface="黑体" pitchFamily="2" charset="-122"/>
            </a:endParaRPr>
          </a:p>
          <a:p>
            <a:pPr lvl="0">
              <a:lnSpc>
                <a:spcPct val="120000"/>
              </a:lnSpc>
              <a:spcBef>
                <a:spcPct val="20000"/>
              </a:spcBef>
              <a:buClr>
                <a:srgbClr val="3333CC"/>
              </a:buClr>
              <a:buFont typeface="Wingdings" pitchFamily="2" charset="2"/>
              <a:buNone/>
            </a:pPr>
            <a:r>
              <a:rPr lang="zh-CN" altLang="en-US" sz="2500" dirty="0">
                <a:solidFill>
                  <a:srgbClr val="FFFFFF"/>
                </a:solidFill>
                <a:latin typeface="Times New Roman" pitchFamily="18" charset="0"/>
                <a:ea typeface="黑体" pitchFamily="2" charset="-122"/>
              </a:rPr>
              <a:t> </a:t>
            </a:r>
            <a:endParaRPr lang="zh-CN" altLang="en-US" sz="2500" dirty="0">
              <a:solidFill>
                <a:srgbClr val="FFFFFF"/>
              </a:solidFill>
              <a:latin typeface="Times New Roman" pitchFamily="18" charset="0"/>
              <a:ea typeface="黑体" pitchFamily="2" charset="-122"/>
            </a:endParaRPr>
          </a:p>
        </p:txBody>
      </p:sp>
      <p:sp>
        <p:nvSpPr>
          <p:cNvPr id="4" name="文本框 3"/>
          <p:cNvSpPr txBox="1"/>
          <p:nvPr/>
        </p:nvSpPr>
        <p:spPr>
          <a:xfrm>
            <a:off x="1310640" y="3558540"/>
            <a:ext cx="309880" cy="368300"/>
          </a:xfrm>
          <a:prstGeom prst="rect">
            <a:avLst/>
          </a:prstGeom>
          <a:noFill/>
        </p:spPr>
        <p:txBody>
          <a:bodyPr wrap="none" rtlCol="0">
            <a:spAutoFit/>
          </a:bodyPr>
          <a:p>
            <a:endParaRPr lang="zh-CN" altLang="en-US"/>
          </a:p>
        </p:txBody>
      </p:sp>
      <p:sp>
        <p:nvSpPr>
          <p:cNvPr id="784397" name="直接连接符 784396"/>
          <p:cNvSpPr/>
          <p:nvPr/>
        </p:nvSpPr>
        <p:spPr>
          <a:xfrm flipV="1">
            <a:off x="950595" y="3755708"/>
            <a:ext cx="1468438" cy="11112"/>
          </a:xfrm>
          <a:prstGeom prst="line">
            <a:avLst/>
          </a:prstGeom>
          <a:ln w="9525" cap="flat" cmpd="sng">
            <a:solidFill>
              <a:srgbClr val="000000"/>
            </a:solidFill>
            <a:prstDash val="solid"/>
            <a:headEnd type="none" w="med" len="med"/>
            <a:tailEnd type="triangle" w="med" len="med"/>
          </a:ln>
        </p:spPr>
        <p:txBody>
          <a:bodyPr/>
          <a:p>
            <a:endParaRPr lang="zh-CN" altLang="en-US"/>
          </a:p>
        </p:txBody>
      </p:sp>
      <p:sp>
        <p:nvSpPr>
          <p:cNvPr id="784387" name="矩形 784386"/>
          <p:cNvSpPr/>
          <p:nvPr/>
        </p:nvSpPr>
        <p:spPr>
          <a:xfrm>
            <a:off x="2489200" y="3490595"/>
            <a:ext cx="800100" cy="570230"/>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0" hangingPunct="0">
              <a:spcBef>
                <a:spcPct val="0"/>
              </a:spcBef>
            </a:pPr>
            <a:r>
              <a:rPr lang="zh-CN" altLang="en-US" sz="2000" b="1" dirty="0">
                <a:solidFill>
                  <a:srgbClr val="3366CC"/>
                </a:solidFill>
                <a:latin typeface="Times New Roman" pitchFamily="18" charset="0"/>
                <a:ea typeface="宋体" pitchFamily="2" charset="-122"/>
              </a:rPr>
              <a:t>编译</a:t>
            </a:r>
            <a:endParaRPr lang="zh-CN" altLang="en-US" sz="2000" b="1" dirty="0">
              <a:solidFill>
                <a:srgbClr val="3366CC"/>
              </a:solidFill>
              <a:latin typeface="Times New Roman" pitchFamily="18" charset="0"/>
              <a:ea typeface="宋体" pitchFamily="2" charset="-122"/>
            </a:endParaRPr>
          </a:p>
        </p:txBody>
      </p:sp>
      <p:sp>
        <p:nvSpPr>
          <p:cNvPr id="784393" name="直接连接符 784392"/>
          <p:cNvSpPr/>
          <p:nvPr/>
        </p:nvSpPr>
        <p:spPr>
          <a:xfrm>
            <a:off x="3392170" y="3779520"/>
            <a:ext cx="935038" cy="1588"/>
          </a:xfrm>
          <a:prstGeom prst="line">
            <a:avLst/>
          </a:prstGeom>
          <a:ln w="9525" cap="flat" cmpd="sng">
            <a:solidFill>
              <a:srgbClr val="000000"/>
            </a:solidFill>
            <a:prstDash val="solid"/>
            <a:headEnd type="none" w="med" len="med"/>
            <a:tailEnd type="triangle" w="med" len="med"/>
          </a:ln>
        </p:spPr>
        <p:txBody>
          <a:bodyPr/>
          <a:p>
            <a:endParaRPr lang="zh-CN" altLang="en-US"/>
          </a:p>
        </p:txBody>
      </p:sp>
      <p:sp>
        <p:nvSpPr>
          <p:cNvPr id="784388" name="矩形 784387"/>
          <p:cNvSpPr/>
          <p:nvPr/>
        </p:nvSpPr>
        <p:spPr>
          <a:xfrm>
            <a:off x="4389120" y="3505835"/>
            <a:ext cx="859155" cy="628650"/>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0" hangingPunct="0">
              <a:spcBef>
                <a:spcPct val="0"/>
              </a:spcBef>
            </a:pPr>
            <a:r>
              <a:rPr lang="zh-CN" altLang="en-US" sz="2000" b="1" dirty="0">
                <a:solidFill>
                  <a:srgbClr val="3366CC"/>
                </a:solidFill>
                <a:latin typeface="Times New Roman" pitchFamily="18" charset="0"/>
                <a:ea typeface="宋体" pitchFamily="2" charset="-122"/>
              </a:rPr>
              <a:t>连接</a:t>
            </a:r>
            <a:endParaRPr lang="zh-CN" altLang="en-US" sz="2000" b="1" dirty="0">
              <a:solidFill>
                <a:srgbClr val="3366CC"/>
              </a:solidFill>
              <a:latin typeface="Times New Roman" pitchFamily="18" charset="0"/>
              <a:ea typeface="宋体" pitchFamily="2" charset="-122"/>
            </a:endParaRPr>
          </a:p>
        </p:txBody>
      </p:sp>
      <p:sp>
        <p:nvSpPr>
          <p:cNvPr id="784391" name="直接连接符 784390"/>
          <p:cNvSpPr/>
          <p:nvPr/>
        </p:nvSpPr>
        <p:spPr>
          <a:xfrm>
            <a:off x="5276215" y="3774440"/>
            <a:ext cx="1139825" cy="1588"/>
          </a:xfrm>
          <a:prstGeom prst="line">
            <a:avLst/>
          </a:prstGeom>
          <a:ln w="9525" cap="flat" cmpd="sng">
            <a:solidFill>
              <a:srgbClr val="000000"/>
            </a:solidFill>
            <a:prstDash val="solid"/>
            <a:headEnd type="none" w="med" len="med"/>
            <a:tailEnd type="triangle" w="med" len="med"/>
          </a:ln>
        </p:spPr>
        <p:txBody>
          <a:bodyPr/>
          <a:p>
            <a:endParaRPr lang="zh-CN" altLang="en-US"/>
          </a:p>
        </p:txBody>
      </p:sp>
      <p:sp>
        <p:nvSpPr>
          <p:cNvPr id="784389" name="矩形 784388"/>
          <p:cNvSpPr/>
          <p:nvPr/>
        </p:nvSpPr>
        <p:spPr>
          <a:xfrm>
            <a:off x="6507480" y="3538220"/>
            <a:ext cx="800100" cy="567055"/>
          </a:xfrm>
          <a:prstGeom prst="rect">
            <a:avLst/>
          </a:prstGeom>
          <a:solidFill>
            <a:srgbClr val="FFFFFF"/>
          </a:solidFill>
          <a:ln w="9525" cap="flat" cmpd="sng">
            <a:solidFill>
              <a:srgbClr val="000000"/>
            </a:solidFill>
            <a:prstDash val="solid"/>
            <a:miter/>
            <a:headEnd type="none" w="med" len="med"/>
            <a:tailEnd type="none" w="med" len="med"/>
          </a:ln>
        </p:spPr>
        <p:txBody>
          <a:bodyPr/>
          <a:p>
            <a:pPr lvl="0" algn="ctr" eaLnBrk="0" hangingPunct="0">
              <a:spcBef>
                <a:spcPct val="0"/>
              </a:spcBef>
            </a:pPr>
            <a:r>
              <a:rPr lang="zh-CN" altLang="en-US" sz="2000" b="1" dirty="0">
                <a:solidFill>
                  <a:srgbClr val="3366CC"/>
                </a:solidFill>
                <a:latin typeface="Times New Roman" pitchFamily="18" charset="0"/>
                <a:ea typeface="宋体" pitchFamily="2" charset="-122"/>
              </a:rPr>
              <a:t>执行</a:t>
            </a:r>
            <a:endParaRPr lang="zh-CN" altLang="en-US" sz="2000" b="1" dirty="0">
              <a:solidFill>
                <a:srgbClr val="3366CC"/>
              </a:solidFill>
              <a:latin typeface="Times New Roman" pitchFamily="18" charset="0"/>
              <a:ea typeface="宋体" pitchFamily="2" charset="-122"/>
            </a:endParaRPr>
          </a:p>
        </p:txBody>
      </p:sp>
      <p:sp>
        <p:nvSpPr>
          <p:cNvPr id="6" name="直接连接符 5"/>
          <p:cNvSpPr/>
          <p:nvPr/>
        </p:nvSpPr>
        <p:spPr>
          <a:xfrm flipV="1">
            <a:off x="7354570" y="3797300"/>
            <a:ext cx="1139825" cy="13335"/>
          </a:xfrm>
          <a:prstGeom prst="line">
            <a:avLst/>
          </a:prstGeom>
          <a:ln w="9525" cap="flat" cmpd="sng">
            <a:solidFill>
              <a:srgbClr val="000000"/>
            </a:solidFill>
            <a:prstDash val="solid"/>
            <a:headEnd type="none" w="med" len="med"/>
            <a:tailEnd type="triangle" w="med" len="med"/>
          </a:ln>
        </p:spPr>
        <p:txBody>
          <a:bodyPr/>
          <a:p>
            <a:endParaRPr lang="zh-CN" altLang="en-US"/>
          </a:p>
        </p:txBody>
      </p:sp>
      <p:sp>
        <p:nvSpPr>
          <p:cNvPr id="784398" name="文本框 784397"/>
          <p:cNvSpPr txBox="1"/>
          <p:nvPr/>
        </p:nvSpPr>
        <p:spPr>
          <a:xfrm>
            <a:off x="467360" y="3063240"/>
            <a:ext cx="2095500" cy="381000"/>
          </a:xfrm>
          <a:prstGeom prst="rect">
            <a:avLst/>
          </a:prstGeom>
          <a:solidFill>
            <a:srgbClr val="FFFFFF"/>
          </a:solidFill>
          <a:ln w="9525">
            <a:noFill/>
            <a:miter/>
          </a:ln>
        </p:spPr>
        <p:txBody>
          <a:bodyPr/>
          <a:p>
            <a:pPr lvl="0" algn="just" eaLnBrk="0" hangingPunct="0">
              <a:spcBef>
                <a:spcPct val="0"/>
              </a:spcBef>
            </a:pPr>
            <a:r>
              <a:rPr lang="zh-CN" altLang="en-US" sz="2000" b="1" dirty="0">
                <a:solidFill>
                  <a:srgbClr val="BB61E3"/>
                </a:solidFill>
                <a:latin typeface="Times New Roman" pitchFamily="18" charset="0"/>
                <a:ea typeface="宋体" pitchFamily="2" charset="-122"/>
              </a:rPr>
              <a:t>汇编语言源程序</a:t>
            </a:r>
            <a:endParaRPr lang="zh-CN" altLang="en-US" sz="2000" b="1" dirty="0">
              <a:solidFill>
                <a:srgbClr val="BB61E3"/>
              </a:solidFill>
              <a:latin typeface="Times New Roman" pitchFamily="18" charset="0"/>
              <a:ea typeface="宋体" pitchFamily="2" charset="-122"/>
            </a:endParaRPr>
          </a:p>
        </p:txBody>
      </p:sp>
      <p:sp>
        <p:nvSpPr>
          <p:cNvPr id="784392" name="文本框 784391"/>
          <p:cNvSpPr txBox="1"/>
          <p:nvPr/>
        </p:nvSpPr>
        <p:spPr>
          <a:xfrm>
            <a:off x="3263900" y="3045460"/>
            <a:ext cx="1219200" cy="381000"/>
          </a:xfrm>
          <a:prstGeom prst="rect">
            <a:avLst/>
          </a:prstGeom>
          <a:solidFill>
            <a:srgbClr val="FFFFFF"/>
          </a:solidFill>
          <a:ln w="9525">
            <a:noFill/>
            <a:miter/>
          </a:ln>
        </p:spPr>
        <p:txBody>
          <a:bodyPr/>
          <a:p>
            <a:pPr lvl="0" algn="just" eaLnBrk="0" hangingPunct="0">
              <a:spcBef>
                <a:spcPct val="0"/>
              </a:spcBef>
            </a:pPr>
            <a:r>
              <a:rPr lang="zh-CN" altLang="en-US" sz="2000" b="1" dirty="0">
                <a:solidFill>
                  <a:srgbClr val="BB61E3"/>
                </a:solidFill>
                <a:latin typeface="Times New Roman" pitchFamily="18" charset="0"/>
                <a:ea typeface="宋体" pitchFamily="2" charset="-122"/>
              </a:rPr>
              <a:t>目标程序</a:t>
            </a:r>
            <a:endParaRPr lang="zh-CN" altLang="en-US" sz="2000" b="1" dirty="0">
              <a:solidFill>
                <a:srgbClr val="BB61E3"/>
              </a:solidFill>
              <a:latin typeface="Times New Roman" pitchFamily="18" charset="0"/>
              <a:ea typeface="宋体" pitchFamily="2" charset="-122"/>
            </a:endParaRPr>
          </a:p>
        </p:txBody>
      </p:sp>
      <p:sp>
        <p:nvSpPr>
          <p:cNvPr id="784390" name="文本框 784389"/>
          <p:cNvSpPr txBox="1"/>
          <p:nvPr/>
        </p:nvSpPr>
        <p:spPr>
          <a:xfrm>
            <a:off x="5102860" y="3042920"/>
            <a:ext cx="1785938" cy="304800"/>
          </a:xfrm>
          <a:prstGeom prst="rect">
            <a:avLst/>
          </a:prstGeom>
          <a:solidFill>
            <a:srgbClr val="FFFFFF"/>
          </a:solidFill>
          <a:ln w="9525">
            <a:noFill/>
            <a:miter/>
          </a:ln>
        </p:spPr>
        <p:txBody>
          <a:bodyPr/>
          <a:p>
            <a:pPr lvl="0" algn="just" eaLnBrk="0" hangingPunct="0">
              <a:spcBef>
                <a:spcPct val="0"/>
              </a:spcBef>
            </a:pPr>
            <a:r>
              <a:rPr lang="zh-CN" altLang="en-US" sz="2000" b="1" dirty="0">
                <a:solidFill>
                  <a:srgbClr val="BB61E3"/>
                </a:solidFill>
                <a:latin typeface="Times New Roman" pitchFamily="18" charset="0"/>
                <a:ea typeface="宋体" pitchFamily="2" charset="-122"/>
              </a:rPr>
              <a:t>可执行程序</a:t>
            </a:r>
            <a:endParaRPr lang="zh-CN" altLang="en-US" sz="2000" b="1" dirty="0">
              <a:solidFill>
                <a:srgbClr val="BB61E3"/>
              </a:solidFill>
              <a:latin typeface="Times New Roman" pitchFamily="18" charset="0"/>
              <a:ea typeface="宋体" pitchFamily="2" charset="-122"/>
            </a:endParaRPr>
          </a:p>
        </p:txBody>
      </p:sp>
      <p:sp>
        <p:nvSpPr>
          <p:cNvPr id="784395" name="文本框 784394"/>
          <p:cNvSpPr txBox="1"/>
          <p:nvPr/>
        </p:nvSpPr>
        <p:spPr>
          <a:xfrm>
            <a:off x="7296468" y="3087370"/>
            <a:ext cx="1433512" cy="327025"/>
          </a:xfrm>
          <a:prstGeom prst="rect">
            <a:avLst/>
          </a:prstGeom>
          <a:solidFill>
            <a:srgbClr val="FFFFFF"/>
          </a:solidFill>
          <a:ln w="9525">
            <a:noFill/>
            <a:miter/>
          </a:ln>
        </p:spPr>
        <p:txBody>
          <a:bodyPr/>
          <a:p>
            <a:pPr lvl="0" algn="just" eaLnBrk="0" hangingPunct="0">
              <a:spcBef>
                <a:spcPct val="0"/>
              </a:spcBef>
            </a:pPr>
            <a:r>
              <a:rPr lang="zh-CN" altLang="en-US" sz="2000" b="1" dirty="0">
                <a:solidFill>
                  <a:srgbClr val="BB61E3"/>
                </a:solidFill>
                <a:latin typeface="Times New Roman" pitchFamily="18" charset="0"/>
                <a:ea typeface="宋体" pitchFamily="2" charset="-122"/>
              </a:rPr>
              <a:t>运行结果</a:t>
            </a:r>
            <a:endParaRPr lang="zh-CN" altLang="en-US" sz="2000" b="1" dirty="0">
              <a:solidFill>
                <a:srgbClr val="BB61E3"/>
              </a:solidFill>
              <a:latin typeface="Times New Roman" pitchFamily="18" charset="0"/>
              <a:ea typeface="宋体" pitchFamily="2" charset="-122"/>
            </a:endParaRPr>
          </a:p>
        </p:txBody>
      </p:sp>
      <p:sp>
        <p:nvSpPr>
          <p:cNvPr id="7" name="文本框 6"/>
          <p:cNvSpPr txBox="1"/>
          <p:nvPr/>
        </p:nvSpPr>
        <p:spPr>
          <a:xfrm>
            <a:off x="548640" y="4442460"/>
            <a:ext cx="11071860" cy="995680"/>
          </a:xfrm>
          <a:prstGeom prst="rect">
            <a:avLst/>
          </a:prstGeom>
          <a:noFill/>
        </p:spPr>
        <p:txBody>
          <a:bodyPr wrap="square" rtlCol="0">
            <a:spAutoFit/>
          </a:bodyPr>
          <a:p>
            <a:pPr algn="l" fontAlgn="base">
              <a:lnSpc>
                <a:spcPct val="135000"/>
              </a:lnSpc>
              <a:buClr>
                <a:srgbClr val="3333CC"/>
              </a:buClr>
              <a:buFont typeface="Wingdings" pitchFamily="2" charset="2"/>
            </a:pPr>
            <a:r>
              <a:rPr lang="zh-CN" altLang="en-US" sz="2200" b="1" dirty="0">
                <a:solidFill>
                  <a:schemeClr val="tx1"/>
                </a:solidFill>
                <a:effectLst>
                  <a:outerShdw blurRad="38100" dist="38100" dir="2700000">
                    <a:srgbClr val="000000"/>
                  </a:outerShdw>
                </a:effectLst>
                <a:latin typeface="Times New Roman" pitchFamily="18" charset="0"/>
                <a:ea typeface="黑体" pitchFamily="2" charset="-122"/>
                <a:cs typeface="+mn-ea"/>
                <a:sym typeface="+mn-ea"/>
              </a:rPr>
              <a:t>算法是指解题方案的准确而完整的描述。即为解决一个问题而采取的方法和步骤，就称为“算法”  </a:t>
            </a:r>
            <a:r>
              <a:rPr lang="en-US" altLang="zh-CN" sz="2200" b="1">
                <a:solidFill>
                  <a:schemeClr val="tx1"/>
                </a:solidFill>
                <a:effectLst>
                  <a:outerShdw blurRad="38100" dist="38100" dir="2700000">
                    <a:srgbClr val="000000"/>
                  </a:outerShdw>
                </a:effectLst>
                <a:latin typeface="Times New Roman" pitchFamily="18" charset="0"/>
                <a:ea typeface="黑体" pitchFamily="2" charset="-122"/>
                <a:cs typeface="+mn-ea"/>
                <a:sym typeface="+mn-ea"/>
              </a:rPr>
              <a:t>(Algorithm)</a:t>
            </a:r>
            <a:r>
              <a:rPr lang="zh-CN" altLang="en-US" sz="2200" b="1">
                <a:solidFill>
                  <a:schemeClr val="tx1"/>
                </a:solidFill>
                <a:effectLst>
                  <a:outerShdw blurRad="38100" dist="38100" dir="2700000">
                    <a:srgbClr val="000000"/>
                  </a:outerShdw>
                </a:effectLst>
                <a:latin typeface="Times New Roman" pitchFamily="18" charset="0"/>
                <a:ea typeface="黑体" pitchFamily="2" charset="-122"/>
                <a:cs typeface="+mn-ea"/>
                <a:sym typeface="+mn-ea"/>
              </a:rPr>
              <a:t>。 </a:t>
            </a:r>
            <a:r>
              <a:rPr lang="zh-CN" altLang="en-US" sz="2200" b="1">
                <a:solidFill>
                  <a:srgbClr val="FF3300"/>
                </a:solidFill>
                <a:effectLst>
                  <a:outerShdw blurRad="38100" dist="38100" dir="2700000">
                    <a:srgbClr val="000000"/>
                  </a:outerShdw>
                </a:effectLst>
                <a:latin typeface="Times New Roman" pitchFamily="18" charset="0"/>
                <a:ea typeface="黑体" pitchFamily="2" charset="-122"/>
                <a:cs typeface="+mn-ea"/>
                <a:sym typeface="+mn-ea"/>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84396"/>
                                        </p:tgtEl>
                                        <p:attrNameLst>
                                          <p:attrName>style.visibility</p:attrName>
                                        </p:attrNameLst>
                                      </p:cBhvr>
                                      <p:to>
                                        <p:strVal val="visible"/>
                                      </p:to>
                                    </p:set>
                                    <p:anim calcmode="lin" valueType="num">
                                      <p:cBhvr additive="base">
                                        <p:cTn id="7" dur="500" fill="hold"/>
                                        <p:tgtEl>
                                          <p:spTgt spid="784396"/>
                                        </p:tgtEl>
                                        <p:attrNameLst>
                                          <p:attrName>ppt_x</p:attrName>
                                        </p:attrNameLst>
                                      </p:cBhvr>
                                      <p:tavLst>
                                        <p:tav tm="0">
                                          <p:val>
                                            <p:strVal val="0-#ppt_w/2"/>
                                          </p:val>
                                        </p:tav>
                                        <p:tav tm="100000">
                                          <p:val>
                                            <p:strVal val="#ppt_x"/>
                                          </p:val>
                                        </p:tav>
                                      </p:tavLst>
                                    </p:anim>
                                    <p:anim calcmode="lin" valueType="num">
                                      <p:cBhvr additive="base">
                                        <p:cTn id="8" dur="500" fill="hold"/>
                                        <p:tgtEl>
                                          <p:spTgt spid="7843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84397"/>
                                        </p:tgtEl>
                                        <p:attrNameLst>
                                          <p:attrName>style.visibility</p:attrName>
                                        </p:attrNameLst>
                                      </p:cBhvr>
                                      <p:to>
                                        <p:strVal val="visible"/>
                                      </p:to>
                                    </p:set>
                                    <p:animEffect transition="in" filter="wipe(left)">
                                      <p:cBhvr>
                                        <p:cTn id="12" dur="500"/>
                                        <p:tgtEl>
                                          <p:spTgt spid="78439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84387"/>
                                        </p:tgtEl>
                                        <p:attrNameLst>
                                          <p:attrName>style.visibility</p:attrName>
                                        </p:attrNameLst>
                                      </p:cBhvr>
                                      <p:to>
                                        <p:strVal val="visible"/>
                                      </p:to>
                                    </p:set>
                                    <p:animEffect transition="in" filter="wipe(left)">
                                      <p:cBhvr>
                                        <p:cTn id="16" dur="500"/>
                                        <p:tgtEl>
                                          <p:spTgt spid="78438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784393"/>
                                        </p:tgtEl>
                                        <p:attrNameLst>
                                          <p:attrName>style.visibility</p:attrName>
                                        </p:attrNameLst>
                                      </p:cBhvr>
                                      <p:to>
                                        <p:strVal val="visible"/>
                                      </p:to>
                                    </p:set>
                                    <p:animEffect transition="in" filter="wipe(left)">
                                      <p:cBhvr>
                                        <p:cTn id="20" dur="500"/>
                                        <p:tgtEl>
                                          <p:spTgt spid="78439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784388"/>
                                        </p:tgtEl>
                                        <p:attrNameLst>
                                          <p:attrName>style.visibility</p:attrName>
                                        </p:attrNameLst>
                                      </p:cBhvr>
                                      <p:to>
                                        <p:strVal val="visible"/>
                                      </p:to>
                                    </p:set>
                                    <p:animEffect transition="in" filter="wipe(left)">
                                      <p:cBhvr>
                                        <p:cTn id="24" dur="500"/>
                                        <p:tgtEl>
                                          <p:spTgt spid="78438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784391"/>
                                        </p:tgtEl>
                                        <p:attrNameLst>
                                          <p:attrName>style.visibility</p:attrName>
                                        </p:attrNameLst>
                                      </p:cBhvr>
                                      <p:to>
                                        <p:strVal val="visible"/>
                                      </p:to>
                                    </p:set>
                                    <p:animEffect transition="in" filter="wipe(left)">
                                      <p:cBhvr>
                                        <p:cTn id="28" dur="500"/>
                                        <p:tgtEl>
                                          <p:spTgt spid="784391"/>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784389"/>
                                        </p:tgtEl>
                                        <p:attrNameLst>
                                          <p:attrName>style.visibility</p:attrName>
                                        </p:attrNameLst>
                                      </p:cBhvr>
                                      <p:to>
                                        <p:strVal val="visible"/>
                                      </p:to>
                                    </p:set>
                                    <p:animEffect transition="in" filter="wipe(left)">
                                      <p:cBhvr>
                                        <p:cTn id="32" dur="500"/>
                                        <p:tgtEl>
                                          <p:spTgt spid="784389"/>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4000"/>
                            </p:stCondLst>
                            <p:childTnLst>
                              <p:par>
                                <p:cTn id="38" presetID="22" presetClass="entr" presetSubtype="1" fill="hold" grpId="0" nodeType="afterEffect">
                                  <p:stCondLst>
                                    <p:cond delay="0"/>
                                  </p:stCondLst>
                                  <p:iterate type="lt">
                                    <p:tmPct val="100000"/>
                                  </p:iterate>
                                  <p:childTnLst>
                                    <p:set>
                                      <p:cBhvr>
                                        <p:cTn id="39" dur="1" fill="hold">
                                          <p:stCondLst>
                                            <p:cond delay="0"/>
                                          </p:stCondLst>
                                        </p:cTn>
                                        <p:tgtEl>
                                          <p:spTgt spid="784398">
                                            <p:txEl>
                                              <p:charRg st="4294967295" end="4294967295"/>
                                            </p:txEl>
                                          </p:spTgt>
                                        </p:tgtEl>
                                        <p:attrNameLst>
                                          <p:attrName>style.visibility</p:attrName>
                                        </p:attrNameLst>
                                      </p:cBhvr>
                                      <p:to>
                                        <p:strVal val="visible"/>
                                      </p:to>
                                    </p:set>
                                    <p:animEffect transition="in" filter="wipe(up)">
                                      <p:cBhvr>
                                        <p:cTn id="40" dur="75"/>
                                        <p:tgtEl>
                                          <p:spTgt spid="784398">
                                            <p:txEl>
                                              <p:charRg st="4294967295" end="4294967295"/>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2" name="type.wav"/>
                                        </p:tgtEl>
                                      </p:cMediaNode>
                                    </p:audio>
                                  </p:subTnLst>
                                </p:cTn>
                              </p:par>
                            </p:childTnLst>
                          </p:cTn>
                        </p:par>
                        <p:par>
                          <p:cTn id="41" fill="hold">
                            <p:stCondLst>
                              <p:cond delay="4074"/>
                            </p:stCondLst>
                            <p:childTnLst>
                              <p:par>
                                <p:cTn id="42" presetID="22" presetClass="entr" presetSubtype="1" fill="hold" grpId="0" nodeType="afterEffect">
                                  <p:stCondLst>
                                    <p:cond delay="0"/>
                                  </p:stCondLst>
                                  <p:iterate type="lt">
                                    <p:tmPct val="100000"/>
                                  </p:iterate>
                                  <p:childTnLst>
                                    <p:set>
                                      <p:cBhvr>
                                        <p:cTn id="43" dur="1" fill="hold">
                                          <p:stCondLst>
                                            <p:cond delay="0"/>
                                          </p:stCondLst>
                                        </p:cTn>
                                        <p:tgtEl>
                                          <p:spTgt spid="784398">
                                            <p:txEl>
                                              <p:charRg st="0" end="8"/>
                                            </p:txEl>
                                          </p:spTgt>
                                        </p:tgtEl>
                                        <p:attrNameLst>
                                          <p:attrName>style.visibility</p:attrName>
                                        </p:attrNameLst>
                                      </p:cBhvr>
                                      <p:to>
                                        <p:strVal val="visible"/>
                                      </p:to>
                                    </p:set>
                                    <p:animEffect transition="in" filter="wipe(up)">
                                      <p:cBhvr>
                                        <p:cTn id="44" dur="75"/>
                                        <p:tgtEl>
                                          <p:spTgt spid="784398">
                                            <p:txEl>
                                              <p:charRg st="0" end="8"/>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2" name="type.wav"/>
                                        </p:tgtEl>
                                      </p:cMediaNode>
                                    </p:audio>
                                  </p:subTnLst>
                                </p:cTn>
                              </p:par>
                            </p:childTnLst>
                          </p:cTn>
                        </p:par>
                        <p:par>
                          <p:cTn id="45" fill="hold">
                            <p:stCondLst>
                              <p:cond delay="4599"/>
                            </p:stCondLst>
                            <p:childTnLst>
                              <p:par>
                                <p:cTn id="46" presetID="22" presetClass="entr" presetSubtype="1" fill="hold" grpId="0" nodeType="afterEffect">
                                  <p:stCondLst>
                                    <p:cond delay="0"/>
                                  </p:stCondLst>
                                  <p:iterate type="lt">
                                    <p:tmPct val="100000"/>
                                  </p:iterate>
                                  <p:childTnLst>
                                    <p:set>
                                      <p:cBhvr>
                                        <p:cTn id="47" dur="1" fill="hold">
                                          <p:stCondLst>
                                            <p:cond delay="0"/>
                                          </p:stCondLst>
                                        </p:cTn>
                                        <p:tgtEl>
                                          <p:spTgt spid="784392">
                                            <p:txEl>
                                              <p:charRg st="4294967295" end="4294967295"/>
                                            </p:txEl>
                                          </p:spTgt>
                                        </p:tgtEl>
                                        <p:attrNameLst>
                                          <p:attrName>style.visibility</p:attrName>
                                        </p:attrNameLst>
                                      </p:cBhvr>
                                      <p:to>
                                        <p:strVal val="visible"/>
                                      </p:to>
                                    </p:set>
                                    <p:animEffect transition="in" filter="wipe(up)">
                                      <p:cBhvr>
                                        <p:cTn id="48" dur="75"/>
                                        <p:tgtEl>
                                          <p:spTgt spid="784392">
                                            <p:txEl>
                                              <p:charRg st="4294967295" end="4294967295"/>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type.wav"/>
                                        </p:tgtEl>
                                      </p:cMediaNode>
                                    </p:audio>
                                  </p:subTnLst>
                                </p:cTn>
                              </p:par>
                            </p:childTnLst>
                          </p:cTn>
                        </p:par>
                        <p:par>
                          <p:cTn id="49" fill="hold">
                            <p:stCondLst>
                              <p:cond delay="4675"/>
                            </p:stCondLst>
                            <p:childTnLst>
                              <p:par>
                                <p:cTn id="50" presetID="22" presetClass="entr" presetSubtype="1" fill="hold" grpId="0" nodeType="afterEffect">
                                  <p:stCondLst>
                                    <p:cond delay="0"/>
                                  </p:stCondLst>
                                  <p:iterate type="lt">
                                    <p:tmPct val="100000"/>
                                  </p:iterate>
                                  <p:childTnLst>
                                    <p:set>
                                      <p:cBhvr>
                                        <p:cTn id="51" dur="1" fill="hold">
                                          <p:stCondLst>
                                            <p:cond delay="0"/>
                                          </p:stCondLst>
                                        </p:cTn>
                                        <p:tgtEl>
                                          <p:spTgt spid="784392">
                                            <p:txEl>
                                              <p:charRg st="0" end="5"/>
                                            </p:txEl>
                                          </p:spTgt>
                                        </p:tgtEl>
                                        <p:attrNameLst>
                                          <p:attrName>style.visibility</p:attrName>
                                        </p:attrNameLst>
                                      </p:cBhvr>
                                      <p:to>
                                        <p:strVal val="visible"/>
                                      </p:to>
                                    </p:set>
                                    <p:animEffect transition="in" filter="wipe(up)">
                                      <p:cBhvr>
                                        <p:cTn id="52" dur="75"/>
                                        <p:tgtEl>
                                          <p:spTgt spid="784392">
                                            <p:txEl>
                                              <p:charRg st="0" end="5"/>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type.wav"/>
                                        </p:tgtEl>
                                      </p:cMediaNode>
                                    </p:audio>
                                  </p:subTnLst>
                                </p:cTn>
                              </p:par>
                            </p:childTnLst>
                          </p:cTn>
                        </p:par>
                        <p:par>
                          <p:cTn id="53" fill="hold">
                            <p:stCondLst>
                              <p:cond delay="4974"/>
                            </p:stCondLst>
                            <p:childTnLst>
                              <p:par>
                                <p:cTn id="54" presetID="22" presetClass="entr" presetSubtype="1" fill="hold" grpId="0" nodeType="afterEffect">
                                  <p:stCondLst>
                                    <p:cond delay="0"/>
                                  </p:stCondLst>
                                  <p:iterate type="lt">
                                    <p:tmPct val="100000"/>
                                  </p:iterate>
                                  <p:childTnLst>
                                    <p:set>
                                      <p:cBhvr>
                                        <p:cTn id="55" dur="1" fill="hold">
                                          <p:stCondLst>
                                            <p:cond delay="0"/>
                                          </p:stCondLst>
                                        </p:cTn>
                                        <p:tgtEl>
                                          <p:spTgt spid="784390">
                                            <p:txEl>
                                              <p:charRg st="4294967295" end="4294967295"/>
                                            </p:txEl>
                                          </p:spTgt>
                                        </p:tgtEl>
                                        <p:attrNameLst>
                                          <p:attrName>style.visibility</p:attrName>
                                        </p:attrNameLst>
                                      </p:cBhvr>
                                      <p:to>
                                        <p:strVal val="visible"/>
                                      </p:to>
                                    </p:set>
                                    <p:animEffect transition="in" filter="wipe(up)">
                                      <p:cBhvr>
                                        <p:cTn id="56" dur="75"/>
                                        <p:tgtEl>
                                          <p:spTgt spid="784390">
                                            <p:txEl>
                                              <p:charRg st="4294967295" end="4294967295"/>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4" name="type.wav"/>
                                        </p:tgtEl>
                                      </p:cMediaNode>
                                    </p:audio>
                                  </p:subTnLst>
                                </p:cTn>
                              </p:par>
                            </p:childTnLst>
                          </p:cTn>
                        </p:par>
                        <p:par>
                          <p:cTn id="57" fill="hold">
                            <p:stCondLst>
                              <p:cond delay="5050"/>
                            </p:stCondLst>
                            <p:childTnLst>
                              <p:par>
                                <p:cTn id="58" presetID="22" presetClass="entr" presetSubtype="1" fill="hold" grpId="0" nodeType="afterEffect">
                                  <p:stCondLst>
                                    <p:cond delay="0"/>
                                  </p:stCondLst>
                                  <p:iterate type="lt">
                                    <p:tmPct val="100000"/>
                                  </p:iterate>
                                  <p:childTnLst>
                                    <p:set>
                                      <p:cBhvr>
                                        <p:cTn id="59" dur="1" fill="hold">
                                          <p:stCondLst>
                                            <p:cond delay="0"/>
                                          </p:stCondLst>
                                        </p:cTn>
                                        <p:tgtEl>
                                          <p:spTgt spid="784390">
                                            <p:txEl>
                                              <p:charRg st="0" end="6"/>
                                            </p:txEl>
                                          </p:spTgt>
                                        </p:tgtEl>
                                        <p:attrNameLst>
                                          <p:attrName>style.visibility</p:attrName>
                                        </p:attrNameLst>
                                      </p:cBhvr>
                                      <p:to>
                                        <p:strVal val="visible"/>
                                      </p:to>
                                    </p:set>
                                    <p:animEffect transition="in" filter="wipe(up)">
                                      <p:cBhvr>
                                        <p:cTn id="60" dur="75"/>
                                        <p:tgtEl>
                                          <p:spTgt spid="784390">
                                            <p:txEl>
                                              <p:charRg st="0" end="6"/>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4" name="type.wav"/>
                                        </p:tgtEl>
                                      </p:cMediaNode>
                                    </p:audio>
                                  </p:subTnLst>
                                </p:cTn>
                              </p:par>
                            </p:childTnLst>
                          </p:cTn>
                        </p:par>
                        <p:par>
                          <p:cTn id="61" fill="hold">
                            <p:stCondLst>
                              <p:cond delay="5425"/>
                            </p:stCondLst>
                            <p:childTnLst>
                              <p:par>
                                <p:cTn id="62" presetID="22" presetClass="entr" presetSubtype="1" fill="hold" grpId="0" nodeType="afterEffect">
                                  <p:stCondLst>
                                    <p:cond delay="0"/>
                                  </p:stCondLst>
                                  <p:iterate type="lt">
                                    <p:tmPct val="100000"/>
                                  </p:iterate>
                                  <p:childTnLst>
                                    <p:set>
                                      <p:cBhvr>
                                        <p:cTn id="63" dur="1" fill="hold">
                                          <p:stCondLst>
                                            <p:cond delay="0"/>
                                          </p:stCondLst>
                                        </p:cTn>
                                        <p:tgtEl>
                                          <p:spTgt spid="784395">
                                            <p:txEl>
                                              <p:charRg st="4294967295" end="4294967295"/>
                                            </p:txEl>
                                          </p:spTgt>
                                        </p:tgtEl>
                                        <p:attrNameLst>
                                          <p:attrName>style.visibility</p:attrName>
                                        </p:attrNameLst>
                                      </p:cBhvr>
                                      <p:to>
                                        <p:strVal val="visible"/>
                                      </p:to>
                                    </p:set>
                                    <p:animEffect transition="in" filter="wipe(up)">
                                      <p:cBhvr>
                                        <p:cTn id="64" dur="75"/>
                                        <p:tgtEl>
                                          <p:spTgt spid="784395">
                                            <p:txEl>
                                              <p:charRg st="4294967295" end="4294967295"/>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5" name="type.wav"/>
                                        </p:tgtEl>
                                      </p:cMediaNode>
                                    </p:audio>
                                  </p:subTnLst>
                                </p:cTn>
                              </p:par>
                            </p:childTnLst>
                          </p:cTn>
                        </p:par>
                        <p:par>
                          <p:cTn id="65" fill="hold">
                            <p:stCondLst>
                              <p:cond delay="5500"/>
                            </p:stCondLst>
                            <p:childTnLst>
                              <p:par>
                                <p:cTn id="66" presetID="22" presetClass="entr" presetSubtype="1" fill="hold" grpId="0" nodeType="afterEffect">
                                  <p:stCondLst>
                                    <p:cond delay="0"/>
                                  </p:stCondLst>
                                  <p:iterate type="lt">
                                    <p:tmPct val="100000"/>
                                  </p:iterate>
                                  <p:childTnLst>
                                    <p:set>
                                      <p:cBhvr>
                                        <p:cTn id="67" dur="1" fill="hold">
                                          <p:stCondLst>
                                            <p:cond delay="0"/>
                                          </p:stCondLst>
                                        </p:cTn>
                                        <p:tgtEl>
                                          <p:spTgt spid="784395">
                                            <p:txEl>
                                              <p:charRg st="0" end="5"/>
                                            </p:txEl>
                                          </p:spTgt>
                                        </p:tgtEl>
                                        <p:attrNameLst>
                                          <p:attrName>style.visibility</p:attrName>
                                        </p:attrNameLst>
                                      </p:cBhvr>
                                      <p:to>
                                        <p:strVal val="visible"/>
                                      </p:to>
                                    </p:set>
                                    <p:animEffect transition="in" filter="wipe(up)">
                                      <p:cBhvr>
                                        <p:cTn id="68" dur="75"/>
                                        <p:tgtEl>
                                          <p:spTgt spid="784395">
                                            <p:txEl>
                                              <p:charRg st="0" end="5"/>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6" grpId="0"/>
      <p:bldP spid="784387" grpId="0" bldLvl="0" animBg="1"/>
      <p:bldP spid="784388" grpId="0" bldLvl="0" animBg="1"/>
      <p:bldP spid="784389" grpId="0" bldLvl="0" animBg="1"/>
      <p:bldP spid="784398" grpId="0" advAuto="1000" build="p"/>
      <p:bldP spid="784392" grpId="0" advAuto="1000" build="p"/>
      <p:bldP spid="784390" grpId="0" advAuto="1000" build="p"/>
      <p:bldP spid="784395" grpId="0" advAuto="100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grpSp>
        <p:nvGrpSpPr>
          <p:cNvPr id="923651" name="组合 923650"/>
          <p:cNvGrpSpPr/>
          <p:nvPr/>
        </p:nvGrpSpPr>
        <p:grpSpPr>
          <a:xfrm>
            <a:off x="2062163" y="1755775"/>
            <a:ext cx="8189912" cy="4503599"/>
            <a:chOff x="432" y="1248"/>
            <a:chExt cx="5040" cy="2609"/>
          </a:xfrm>
        </p:grpSpPr>
        <p:sp>
          <p:nvSpPr>
            <p:cNvPr id="923652" name="Cloud"/>
            <p:cNvSpPr>
              <a:spLocks noChangeAspect="1" noEditPoints="1"/>
            </p:cNvSpPr>
            <p:nvPr/>
          </p:nvSpPr>
          <p:spPr>
            <a:xfrm>
              <a:off x="2592" y="1248"/>
              <a:ext cx="1104" cy="432"/>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rgbClr val="FFBE7D"/>
            </a:solidFill>
            <a:ln w="9525" cap="flat" cmpd="sng">
              <a:solidFill>
                <a:schemeClr val="bg1"/>
              </a:solidFill>
              <a:prstDash val="solid"/>
              <a:miter/>
              <a:headEnd type="none" w="med" len="med"/>
              <a:tailEnd type="none" w="med" len="med"/>
            </a:ln>
            <a:effectLst>
              <a:outerShdw dist="107763" dir="2699999" algn="ctr" rotWithShape="0">
                <a:srgbClr val="808080"/>
              </a:outerShdw>
            </a:effectLst>
          </p:spPr>
          <p:txBody>
            <a:bodyPr lIns="71689" tIns="35844" rIns="71689" bIns="35844"/>
            <a:p>
              <a:pPr lvl="0" defTabSz="717550">
                <a:spcBef>
                  <a:spcPct val="0"/>
                </a:spcBef>
              </a:pPr>
              <a:r>
                <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rPr>
                <a:t>广域网</a:t>
              </a:r>
              <a:endPar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endParaRPr>
            </a:p>
          </p:txBody>
        </p:sp>
        <p:sp>
          <p:nvSpPr>
            <p:cNvPr id="923653" name="Cloud"/>
            <p:cNvSpPr>
              <a:spLocks noChangeAspect="1" noEditPoints="1"/>
            </p:cNvSpPr>
            <p:nvPr/>
          </p:nvSpPr>
          <p:spPr>
            <a:xfrm>
              <a:off x="1584" y="1872"/>
              <a:ext cx="1104" cy="432"/>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rgbClr val="99FF66"/>
            </a:solidFill>
            <a:ln w="9525" cap="flat" cmpd="sng">
              <a:solidFill>
                <a:schemeClr val="bg1"/>
              </a:solidFill>
              <a:prstDash val="solid"/>
              <a:miter/>
              <a:headEnd type="none" w="med" len="med"/>
              <a:tailEnd type="none" w="med" len="med"/>
            </a:ln>
            <a:effectLst>
              <a:outerShdw dist="107763" dir="2699999" algn="ctr" rotWithShape="0">
                <a:srgbClr val="808080"/>
              </a:outerShdw>
            </a:effectLst>
          </p:spPr>
          <p:txBody>
            <a:bodyPr lIns="71689" tIns="35844" rIns="71689" bIns="35844"/>
            <a:p>
              <a:pPr lvl="0" defTabSz="717550">
                <a:spcBef>
                  <a:spcPct val="0"/>
                </a:spcBef>
              </a:pPr>
              <a:r>
                <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rPr>
                <a:t>城域网</a:t>
              </a:r>
              <a:endPar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endParaRPr>
            </a:p>
          </p:txBody>
        </p:sp>
        <p:sp>
          <p:nvSpPr>
            <p:cNvPr id="923654" name="Cloud"/>
            <p:cNvSpPr>
              <a:spLocks noChangeAspect="1" noEditPoints="1"/>
            </p:cNvSpPr>
            <p:nvPr/>
          </p:nvSpPr>
          <p:spPr>
            <a:xfrm>
              <a:off x="4368" y="1872"/>
              <a:ext cx="1104" cy="432"/>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rgbClr val="99FF66"/>
            </a:solidFill>
            <a:ln w="9525" cap="flat" cmpd="sng">
              <a:solidFill>
                <a:schemeClr val="bg1"/>
              </a:solidFill>
              <a:prstDash val="solid"/>
              <a:miter/>
              <a:headEnd type="none" w="med" len="med"/>
              <a:tailEnd type="none" w="med" len="med"/>
            </a:ln>
            <a:effectLst>
              <a:outerShdw dist="107763" dir="2699999" algn="ctr" rotWithShape="0">
                <a:srgbClr val="808080"/>
              </a:outerShdw>
            </a:effectLst>
          </p:spPr>
          <p:txBody>
            <a:bodyPr lIns="71689" tIns="35844" rIns="71689" bIns="35844"/>
            <a:p>
              <a:pPr lvl="0" defTabSz="717550">
                <a:spcBef>
                  <a:spcPct val="0"/>
                </a:spcBef>
              </a:pPr>
              <a:r>
                <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rPr>
                <a:t>城域网</a:t>
              </a:r>
              <a:endPar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endParaRPr>
            </a:p>
          </p:txBody>
        </p:sp>
        <p:sp>
          <p:nvSpPr>
            <p:cNvPr id="923655" name="Cloud"/>
            <p:cNvSpPr>
              <a:spLocks noChangeAspect="1" noEditPoints="1"/>
            </p:cNvSpPr>
            <p:nvPr/>
          </p:nvSpPr>
          <p:spPr>
            <a:xfrm>
              <a:off x="432" y="2448"/>
              <a:ext cx="1104" cy="432"/>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rgbClr val="FFFF99"/>
            </a:solidFill>
            <a:ln w="9525" cap="flat" cmpd="sng">
              <a:solidFill>
                <a:schemeClr val="bg1"/>
              </a:solidFill>
              <a:prstDash val="solid"/>
              <a:miter/>
              <a:headEnd type="none" w="med" len="med"/>
              <a:tailEnd type="none" w="med" len="med"/>
            </a:ln>
            <a:effectLst>
              <a:outerShdw dist="107763" dir="2699999" algn="ctr" rotWithShape="0">
                <a:srgbClr val="808080"/>
              </a:outerShdw>
            </a:effectLst>
          </p:spPr>
          <p:txBody>
            <a:bodyPr lIns="71689" tIns="35844" rIns="71689" bIns="35844"/>
            <a:p>
              <a:pPr lvl="0" defTabSz="717550">
                <a:spcBef>
                  <a:spcPct val="0"/>
                </a:spcBef>
              </a:pPr>
              <a:r>
                <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rPr>
                <a:t>接入网</a:t>
              </a:r>
              <a:endPar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endParaRPr>
            </a:p>
          </p:txBody>
        </p:sp>
        <p:sp>
          <p:nvSpPr>
            <p:cNvPr id="923656" name="Cloud"/>
            <p:cNvSpPr>
              <a:spLocks noChangeAspect="1" noEditPoints="1"/>
            </p:cNvSpPr>
            <p:nvPr/>
          </p:nvSpPr>
          <p:spPr>
            <a:xfrm>
              <a:off x="1728" y="2544"/>
              <a:ext cx="1056" cy="432"/>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rgbClr val="FFFF99"/>
            </a:solidFill>
            <a:ln w="9525" cap="flat" cmpd="sng">
              <a:solidFill>
                <a:schemeClr val="bg1"/>
              </a:solidFill>
              <a:prstDash val="solid"/>
              <a:miter/>
              <a:headEnd type="none" w="med" len="med"/>
              <a:tailEnd type="none" w="med" len="med"/>
            </a:ln>
            <a:effectLst>
              <a:outerShdw dist="107763" dir="2699999" algn="ctr" rotWithShape="0">
                <a:srgbClr val="808080"/>
              </a:outerShdw>
            </a:effectLst>
          </p:spPr>
          <p:txBody>
            <a:bodyPr lIns="71689" tIns="35844" rIns="71689" bIns="35844"/>
            <a:p>
              <a:pPr lvl="0" defTabSz="717550">
                <a:spcBef>
                  <a:spcPct val="0"/>
                </a:spcBef>
              </a:pPr>
              <a:r>
                <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rPr>
                <a:t>接入网</a:t>
              </a:r>
              <a:endPar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endParaRPr>
            </a:p>
          </p:txBody>
        </p:sp>
        <p:sp>
          <p:nvSpPr>
            <p:cNvPr id="923657" name="Cloud"/>
            <p:cNvSpPr>
              <a:spLocks noChangeAspect="1" noEditPoints="1"/>
            </p:cNvSpPr>
            <p:nvPr/>
          </p:nvSpPr>
          <p:spPr>
            <a:xfrm>
              <a:off x="2976" y="2448"/>
              <a:ext cx="1104" cy="432"/>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rgbClr val="FFFF99"/>
            </a:solidFill>
            <a:ln w="9525" cap="flat" cmpd="sng">
              <a:solidFill>
                <a:schemeClr val="bg1"/>
              </a:solidFill>
              <a:prstDash val="solid"/>
              <a:miter/>
              <a:headEnd type="none" w="med" len="med"/>
              <a:tailEnd type="none" w="med" len="med"/>
            </a:ln>
            <a:effectLst>
              <a:outerShdw dist="107763" dir="2699999" algn="ctr" rotWithShape="0">
                <a:srgbClr val="808080"/>
              </a:outerShdw>
            </a:effectLst>
          </p:spPr>
          <p:txBody>
            <a:bodyPr lIns="71689" tIns="35844" rIns="71689" bIns="35844"/>
            <a:p>
              <a:pPr lvl="0" defTabSz="717550">
                <a:spcBef>
                  <a:spcPct val="0"/>
                </a:spcBef>
              </a:pPr>
              <a:r>
                <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rPr>
                <a:t>接入网</a:t>
              </a:r>
              <a:endParaRPr lang="zh-CN" altLang="en-US" sz="1900" b="1" dirty="0">
                <a:solidFill>
                  <a:schemeClr val="accent1"/>
                </a:solidFill>
                <a:effectLst>
                  <a:outerShdw blurRad="38100" dist="38100" dir="2700000">
                    <a:srgbClr val="000000"/>
                  </a:outerShdw>
                </a:effectLst>
                <a:latin typeface="Times New Roman" pitchFamily="18" charset="0"/>
                <a:ea typeface="楷体_GB2312" pitchFamily="49" charset="-122"/>
              </a:endParaRPr>
            </a:p>
          </p:txBody>
        </p:sp>
        <p:sp>
          <p:nvSpPr>
            <p:cNvPr id="923658" name="直接连接符 923657"/>
            <p:cNvSpPr/>
            <p:nvPr/>
          </p:nvSpPr>
          <p:spPr>
            <a:xfrm>
              <a:off x="528" y="3168"/>
              <a:ext cx="1152" cy="0"/>
            </a:xfrm>
            <a:prstGeom prst="line">
              <a:avLst/>
            </a:prstGeom>
            <a:ln w="38100" cap="flat" cmpd="sng">
              <a:solidFill>
                <a:schemeClr val="bg1"/>
              </a:solidFill>
              <a:prstDash val="solid"/>
              <a:headEnd type="none" w="med" len="med"/>
              <a:tailEnd type="none" w="med" len="med"/>
            </a:ln>
          </p:spPr>
          <p:txBody>
            <a:bodyPr/>
            <a:p>
              <a:endParaRPr lang="zh-CN" altLang="en-US"/>
            </a:p>
          </p:txBody>
        </p:sp>
        <p:pic>
          <p:nvPicPr>
            <p:cNvPr id="923659" name="图片 923658"/>
            <p:cNvPicPr/>
            <p:nvPr/>
          </p:nvPicPr>
          <p:blipFill>
            <a:blip r:embed="rId2"/>
            <a:srcRect/>
            <a:stretch>
              <a:fillRect/>
            </a:stretch>
          </p:blipFill>
          <p:spPr>
            <a:xfrm>
              <a:off x="576" y="3360"/>
              <a:ext cx="240" cy="211"/>
            </a:xfrm>
            <a:prstGeom prst="rect">
              <a:avLst/>
            </a:prstGeom>
            <a:noFill/>
            <a:ln w="12699">
              <a:solidFill>
                <a:schemeClr val="bg1"/>
              </a:solidFill>
              <a:miter/>
            </a:ln>
          </p:spPr>
        </p:pic>
        <p:pic>
          <p:nvPicPr>
            <p:cNvPr id="923660" name="图片 923659"/>
            <p:cNvPicPr/>
            <p:nvPr/>
          </p:nvPicPr>
          <p:blipFill>
            <a:blip r:embed="rId2"/>
            <a:srcRect/>
            <a:stretch>
              <a:fillRect/>
            </a:stretch>
          </p:blipFill>
          <p:spPr>
            <a:xfrm>
              <a:off x="960" y="3360"/>
              <a:ext cx="240" cy="211"/>
            </a:xfrm>
            <a:prstGeom prst="rect">
              <a:avLst/>
            </a:prstGeom>
            <a:noFill/>
            <a:ln w="12699">
              <a:solidFill>
                <a:schemeClr val="bg1"/>
              </a:solidFill>
              <a:miter/>
            </a:ln>
          </p:spPr>
        </p:pic>
        <p:pic>
          <p:nvPicPr>
            <p:cNvPr id="923661" name="图片 923660"/>
            <p:cNvPicPr/>
            <p:nvPr/>
          </p:nvPicPr>
          <p:blipFill>
            <a:blip r:embed="rId2"/>
            <a:srcRect/>
            <a:stretch>
              <a:fillRect/>
            </a:stretch>
          </p:blipFill>
          <p:spPr>
            <a:xfrm>
              <a:off x="1344" y="3360"/>
              <a:ext cx="240" cy="211"/>
            </a:xfrm>
            <a:prstGeom prst="rect">
              <a:avLst/>
            </a:prstGeom>
            <a:noFill/>
            <a:ln w="19050">
              <a:solidFill>
                <a:schemeClr val="bg1"/>
              </a:solidFill>
              <a:miter/>
            </a:ln>
          </p:spPr>
        </p:pic>
        <p:sp>
          <p:nvSpPr>
            <p:cNvPr id="923662" name="直接连接符 923661"/>
            <p:cNvSpPr/>
            <p:nvPr/>
          </p:nvSpPr>
          <p:spPr>
            <a:xfrm>
              <a:off x="720" y="3168"/>
              <a:ext cx="0" cy="192"/>
            </a:xfrm>
            <a:prstGeom prst="line">
              <a:avLst/>
            </a:prstGeom>
            <a:ln w="12700" cap="flat" cmpd="sng">
              <a:solidFill>
                <a:schemeClr val="bg1"/>
              </a:solidFill>
              <a:prstDash val="solid"/>
              <a:headEnd type="none" w="med" len="med"/>
              <a:tailEnd type="none" w="med" len="med"/>
            </a:ln>
          </p:spPr>
          <p:txBody>
            <a:bodyPr/>
            <a:p>
              <a:endParaRPr lang="zh-CN" altLang="en-US"/>
            </a:p>
          </p:txBody>
        </p:sp>
        <p:sp>
          <p:nvSpPr>
            <p:cNvPr id="923663" name="直接连接符 923662"/>
            <p:cNvSpPr/>
            <p:nvPr/>
          </p:nvSpPr>
          <p:spPr>
            <a:xfrm>
              <a:off x="1104" y="3168"/>
              <a:ext cx="0" cy="192"/>
            </a:xfrm>
            <a:prstGeom prst="line">
              <a:avLst/>
            </a:prstGeom>
            <a:ln w="12700" cap="flat" cmpd="sng">
              <a:solidFill>
                <a:schemeClr val="bg1"/>
              </a:solidFill>
              <a:prstDash val="solid"/>
              <a:headEnd type="none" w="med" len="med"/>
              <a:tailEnd type="none" w="med" len="med"/>
            </a:ln>
          </p:spPr>
          <p:txBody>
            <a:bodyPr/>
            <a:p>
              <a:endParaRPr lang="zh-CN" altLang="en-US"/>
            </a:p>
          </p:txBody>
        </p:sp>
        <p:sp>
          <p:nvSpPr>
            <p:cNvPr id="923664" name="直接连接符 923663"/>
            <p:cNvSpPr/>
            <p:nvPr/>
          </p:nvSpPr>
          <p:spPr>
            <a:xfrm>
              <a:off x="1488" y="3168"/>
              <a:ext cx="0" cy="192"/>
            </a:xfrm>
            <a:prstGeom prst="line">
              <a:avLst/>
            </a:prstGeom>
            <a:ln w="12700" cap="flat" cmpd="sng">
              <a:solidFill>
                <a:schemeClr val="bg1"/>
              </a:solidFill>
              <a:prstDash val="solid"/>
              <a:headEnd type="none" w="med" len="med"/>
              <a:tailEnd type="none" w="med" len="med"/>
            </a:ln>
          </p:spPr>
          <p:txBody>
            <a:bodyPr/>
            <a:p>
              <a:endParaRPr lang="zh-CN" altLang="en-US"/>
            </a:p>
          </p:txBody>
        </p:sp>
        <p:sp>
          <p:nvSpPr>
            <p:cNvPr id="923665" name="直接连接符 923664"/>
            <p:cNvSpPr/>
            <p:nvPr/>
          </p:nvSpPr>
          <p:spPr>
            <a:xfrm>
              <a:off x="960" y="2928"/>
              <a:ext cx="0" cy="240"/>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66" name="直接连接符 923665"/>
            <p:cNvSpPr/>
            <p:nvPr/>
          </p:nvSpPr>
          <p:spPr>
            <a:xfrm flipV="1">
              <a:off x="1296" y="2208"/>
              <a:ext cx="384" cy="240"/>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67" name="直接连接符 923666"/>
            <p:cNvSpPr/>
            <p:nvPr/>
          </p:nvSpPr>
          <p:spPr>
            <a:xfrm flipH="1">
              <a:off x="2160" y="2352"/>
              <a:ext cx="48" cy="192"/>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68" name="直接连接符 923667"/>
            <p:cNvSpPr/>
            <p:nvPr/>
          </p:nvSpPr>
          <p:spPr>
            <a:xfrm>
              <a:off x="2640" y="2160"/>
              <a:ext cx="720" cy="336"/>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69" name="直接连接符 923668"/>
            <p:cNvSpPr/>
            <p:nvPr/>
          </p:nvSpPr>
          <p:spPr>
            <a:xfrm flipV="1">
              <a:off x="2448" y="1632"/>
              <a:ext cx="240" cy="240"/>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70" name="直接连接符 923669"/>
            <p:cNvSpPr/>
            <p:nvPr/>
          </p:nvSpPr>
          <p:spPr>
            <a:xfrm>
              <a:off x="2640" y="2016"/>
              <a:ext cx="1824" cy="0"/>
            </a:xfrm>
            <a:prstGeom prst="line">
              <a:avLst/>
            </a:prstGeom>
            <a:ln w="28575" cap="flat" cmpd="sng">
              <a:solidFill>
                <a:schemeClr val="bg1"/>
              </a:solidFill>
              <a:prstDash val="solid"/>
              <a:headEnd type="none" w="med" len="med"/>
              <a:tailEnd type="none" w="med" len="med"/>
            </a:ln>
          </p:spPr>
          <p:txBody>
            <a:bodyPr/>
            <a:p>
              <a:endParaRPr lang="zh-CN" altLang="en-US"/>
            </a:p>
          </p:txBody>
        </p:sp>
        <p:pic>
          <p:nvPicPr>
            <p:cNvPr id="923671" name="图片 923670"/>
            <p:cNvPicPr/>
            <p:nvPr/>
          </p:nvPicPr>
          <p:blipFill>
            <a:blip r:embed="rId2"/>
            <a:srcRect/>
            <a:stretch>
              <a:fillRect/>
            </a:stretch>
          </p:blipFill>
          <p:spPr>
            <a:xfrm>
              <a:off x="1968" y="3360"/>
              <a:ext cx="240" cy="211"/>
            </a:xfrm>
            <a:prstGeom prst="rect">
              <a:avLst/>
            </a:prstGeom>
            <a:noFill/>
            <a:ln w="19050">
              <a:solidFill>
                <a:schemeClr val="bg1"/>
              </a:solidFill>
              <a:miter/>
            </a:ln>
          </p:spPr>
        </p:pic>
        <p:sp>
          <p:nvSpPr>
            <p:cNvPr id="923672" name="直接连接符 923671"/>
            <p:cNvSpPr/>
            <p:nvPr/>
          </p:nvSpPr>
          <p:spPr>
            <a:xfrm>
              <a:off x="2112" y="2976"/>
              <a:ext cx="0" cy="384"/>
            </a:xfrm>
            <a:prstGeom prst="line">
              <a:avLst/>
            </a:prstGeom>
            <a:ln w="28575" cap="flat" cmpd="sng">
              <a:solidFill>
                <a:schemeClr val="bg1"/>
              </a:solidFill>
              <a:prstDash val="solid"/>
              <a:headEnd type="none" w="med" len="med"/>
              <a:tailEnd type="none" w="med" len="med"/>
            </a:ln>
          </p:spPr>
          <p:txBody>
            <a:bodyPr/>
            <a:p>
              <a:endParaRPr lang="zh-CN" altLang="en-US"/>
            </a:p>
          </p:txBody>
        </p:sp>
        <p:pic>
          <p:nvPicPr>
            <p:cNvPr id="923673" name="图片 923672"/>
            <p:cNvPicPr/>
            <p:nvPr/>
          </p:nvPicPr>
          <p:blipFill>
            <a:blip r:embed="rId2"/>
            <a:srcRect/>
            <a:stretch>
              <a:fillRect/>
            </a:stretch>
          </p:blipFill>
          <p:spPr>
            <a:xfrm>
              <a:off x="2304" y="3360"/>
              <a:ext cx="240" cy="211"/>
            </a:xfrm>
            <a:prstGeom prst="rect">
              <a:avLst/>
            </a:prstGeom>
            <a:noFill/>
            <a:ln w="19050">
              <a:solidFill>
                <a:schemeClr val="bg1"/>
              </a:solidFill>
              <a:miter/>
            </a:ln>
          </p:spPr>
        </p:pic>
        <p:sp>
          <p:nvSpPr>
            <p:cNvPr id="923674" name="直接连接符 923673"/>
            <p:cNvSpPr/>
            <p:nvPr/>
          </p:nvSpPr>
          <p:spPr>
            <a:xfrm>
              <a:off x="2448" y="2928"/>
              <a:ext cx="0" cy="432"/>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75" name="直接连接符 923674"/>
            <p:cNvSpPr/>
            <p:nvPr/>
          </p:nvSpPr>
          <p:spPr>
            <a:xfrm>
              <a:off x="3072" y="3168"/>
              <a:ext cx="1152" cy="0"/>
            </a:xfrm>
            <a:prstGeom prst="line">
              <a:avLst/>
            </a:prstGeom>
            <a:ln w="38100" cap="flat" cmpd="sng">
              <a:solidFill>
                <a:schemeClr val="bg1"/>
              </a:solidFill>
              <a:prstDash val="solid"/>
              <a:headEnd type="none" w="med" len="med"/>
              <a:tailEnd type="none" w="med" len="med"/>
            </a:ln>
          </p:spPr>
          <p:txBody>
            <a:bodyPr/>
            <a:p>
              <a:endParaRPr lang="zh-CN" altLang="en-US"/>
            </a:p>
          </p:txBody>
        </p:sp>
        <p:pic>
          <p:nvPicPr>
            <p:cNvPr id="923676" name="图片 923675"/>
            <p:cNvPicPr/>
            <p:nvPr/>
          </p:nvPicPr>
          <p:blipFill>
            <a:blip r:embed="rId2"/>
            <a:srcRect/>
            <a:stretch>
              <a:fillRect/>
            </a:stretch>
          </p:blipFill>
          <p:spPr>
            <a:xfrm>
              <a:off x="3120" y="3360"/>
              <a:ext cx="240" cy="211"/>
            </a:xfrm>
            <a:prstGeom prst="rect">
              <a:avLst/>
            </a:prstGeom>
            <a:noFill/>
            <a:ln w="12699">
              <a:solidFill>
                <a:schemeClr val="bg1"/>
              </a:solidFill>
              <a:miter/>
            </a:ln>
          </p:spPr>
        </p:pic>
        <p:pic>
          <p:nvPicPr>
            <p:cNvPr id="923677" name="图片 923676"/>
            <p:cNvPicPr/>
            <p:nvPr/>
          </p:nvPicPr>
          <p:blipFill>
            <a:blip r:embed="rId2"/>
            <a:srcRect/>
            <a:stretch>
              <a:fillRect/>
            </a:stretch>
          </p:blipFill>
          <p:spPr>
            <a:xfrm>
              <a:off x="3504" y="3360"/>
              <a:ext cx="240" cy="211"/>
            </a:xfrm>
            <a:prstGeom prst="rect">
              <a:avLst/>
            </a:prstGeom>
            <a:noFill/>
            <a:ln w="12699">
              <a:solidFill>
                <a:schemeClr val="bg1"/>
              </a:solidFill>
              <a:miter/>
            </a:ln>
          </p:spPr>
        </p:pic>
        <p:pic>
          <p:nvPicPr>
            <p:cNvPr id="923678" name="图片 923677"/>
            <p:cNvPicPr/>
            <p:nvPr/>
          </p:nvPicPr>
          <p:blipFill>
            <a:blip r:embed="rId2"/>
            <a:srcRect/>
            <a:stretch>
              <a:fillRect/>
            </a:stretch>
          </p:blipFill>
          <p:spPr>
            <a:xfrm>
              <a:off x="3888" y="3360"/>
              <a:ext cx="240" cy="211"/>
            </a:xfrm>
            <a:prstGeom prst="rect">
              <a:avLst/>
            </a:prstGeom>
            <a:noFill/>
            <a:ln w="19050">
              <a:solidFill>
                <a:schemeClr val="bg1"/>
              </a:solidFill>
              <a:miter/>
            </a:ln>
          </p:spPr>
        </p:pic>
        <p:sp>
          <p:nvSpPr>
            <p:cNvPr id="923679" name="直接连接符 923678"/>
            <p:cNvSpPr/>
            <p:nvPr/>
          </p:nvSpPr>
          <p:spPr>
            <a:xfrm>
              <a:off x="3264" y="3168"/>
              <a:ext cx="0" cy="192"/>
            </a:xfrm>
            <a:prstGeom prst="line">
              <a:avLst/>
            </a:prstGeom>
            <a:ln w="12700" cap="flat" cmpd="sng">
              <a:solidFill>
                <a:schemeClr val="bg1"/>
              </a:solidFill>
              <a:prstDash val="solid"/>
              <a:headEnd type="none" w="med" len="med"/>
              <a:tailEnd type="none" w="med" len="med"/>
            </a:ln>
          </p:spPr>
          <p:txBody>
            <a:bodyPr/>
            <a:p>
              <a:endParaRPr lang="zh-CN" altLang="en-US"/>
            </a:p>
          </p:txBody>
        </p:sp>
        <p:sp>
          <p:nvSpPr>
            <p:cNvPr id="923680" name="直接连接符 923679"/>
            <p:cNvSpPr/>
            <p:nvPr/>
          </p:nvSpPr>
          <p:spPr>
            <a:xfrm>
              <a:off x="3648" y="3168"/>
              <a:ext cx="0" cy="192"/>
            </a:xfrm>
            <a:prstGeom prst="line">
              <a:avLst/>
            </a:prstGeom>
            <a:ln w="12700" cap="flat" cmpd="sng">
              <a:solidFill>
                <a:schemeClr val="bg1"/>
              </a:solidFill>
              <a:prstDash val="solid"/>
              <a:headEnd type="none" w="med" len="med"/>
              <a:tailEnd type="none" w="med" len="med"/>
            </a:ln>
          </p:spPr>
          <p:txBody>
            <a:bodyPr/>
            <a:p>
              <a:endParaRPr lang="zh-CN" altLang="en-US"/>
            </a:p>
          </p:txBody>
        </p:sp>
        <p:sp>
          <p:nvSpPr>
            <p:cNvPr id="923681" name="直接连接符 923680"/>
            <p:cNvSpPr/>
            <p:nvPr/>
          </p:nvSpPr>
          <p:spPr>
            <a:xfrm>
              <a:off x="4032" y="3168"/>
              <a:ext cx="0" cy="192"/>
            </a:xfrm>
            <a:prstGeom prst="line">
              <a:avLst/>
            </a:prstGeom>
            <a:ln w="12700" cap="flat" cmpd="sng">
              <a:solidFill>
                <a:schemeClr val="bg1"/>
              </a:solidFill>
              <a:prstDash val="solid"/>
              <a:headEnd type="none" w="med" len="med"/>
              <a:tailEnd type="none" w="med" len="med"/>
            </a:ln>
          </p:spPr>
          <p:txBody>
            <a:bodyPr/>
            <a:p>
              <a:endParaRPr lang="zh-CN" altLang="en-US"/>
            </a:p>
          </p:txBody>
        </p:sp>
        <p:sp>
          <p:nvSpPr>
            <p:cNvPr id="923682" name="直接连接符 923681"/>
            <p:cNvSpPr/>
            <p:nvPr/>
          </p:nvSpPr>
          <p:spPr>
            <a:xfrm>
              <a:off x="3504" y="2880"/>
              <a:ext cx="0" cy="288"/>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83" name="文本框 923682"/>
            <p:cNvSpPr txBox="1"/>
            <p:nvPr/>
          </p:nvSpPr>
          <p:spPr>
            <a:xfrm>
              <a:off x="672" y="3648"/>
              <a:ext cx="912" cy="209"/>
            </a:xfrm>
            <a:prstGeom prst="rect">
              <a:avLst/>
            </a:prstGeom>
            <a:noFill/>
            <a:ln w="9525">
              <a:solidFill>
                <a:schemeClr val="bg1"/>
              </a:solidFill>
              <a:miter/>
            </a:ln>
          </p:spPr>
          <p:txBody>
            <a:bodyPr lIns="71689" tIns="35844" rIns="71689" bIns="35844">
              <a:spAutoFit/>
            </a:bodyPr>
            <a:p>
              <a:pPr lvl="0" defTabSz="717550">
                <a:spcBef>
                  <a:spcPct val="50000"/>
                </a:spcBef>
              </a:pPr>
              <a:r>
                <a:rPr lang="zh-CN" altLang="en-US" sz="1900" b="1" dirty="0">
                  <a:solidFill>
                    <a:schemeClr val="bg1">
                      <a:lumMod val="95000"/>
                      <a:lumOff val="5000"/>
                    </a:schemeClr>
                  </a:solidFill>
                  <a:latin typeface="Times New Roman" pitchFamily="18" charset="0"/>
                  <a:ea typeface="楷体_GB2312" pitchFamily="49" charset="-122"/>
                </a:rPr>
                <a:t>局域网</a:t>
              </a:r>
              <a:endParaRPr lang="zh-CN" altLang="en-US" sz="1900" b="1" dirty="0">
                <a:solidFill>
                  <a:schemeClr val="bg1">
                    <a:lumMod val="95000"/>
                    <a:lumOff val="5000"/>
                  </a:schemeClr>
                </a:solidFill>
                <a:latin typeface="Times New Roman" pitchFamily="18" charset="0"/>
                <a:ea typeface="楷体_GB2312" pitchFamily="49" charset="-122"/>
              </a:endParaRPr>
            </a:p>
          </p:txBody>
        </p:sp>
        <p:sp>
          <p:nvSpPr>
            <p:cNvPr id="923684" name="文本框 923683"/>
            <p:cNvSpPr txBox="1"/>
            <p:nvPr/>
          </p:nvSpPr>
          <p:spPr>
            <a:xfrm>
              <a:off x="3264" y="3648"/>
              <a:ext cx="912" cy="209"/>
            </a:xfrm>
            <a:prstGeom prst="rect">
              <a:avLst/>
            </a:prstGeom>
            <a:noFill/>
            <a:ln w="9525">
              <a:solidFill>
                <a:schemeClr val="bg1"/>
              </a:solidFill>
              <a:miter/>
            </a:ln>
          </p:spPr>
          <p:txBody>
            <a:bodyPr lIns="71689" tIns="35844" rIns="71689" bIns="35844">
              <a:spAutoFit/>
            </a:bodyPr>
            <a:p>
              <a:pPr lvl="0" defTabSz="717550">
                <a:spcBef>
                  <a:spcPct val="50000"/>
                </a:spcBef>
              </a:pPr>
              <a:r>
                <a:rPr lang="zh-CN" altLang="en-US" sz="1900" b="1" dirty="0">
                  <a:solidFill>
                    <a:schemeClr val="bg1">
                      <a:lumMod val="95000"/>
                      <a:lumOff val="5000"/>
                    </a:schemeClr>
                  </a:solidFill>
                  <a:latin typeface="Times New Roman" pitchFamily="18" charset="0"/>
                  <a:ea typeface="楷体_GB2312" pitchFamily="49" charset="-122"/>
                </a:rPr>
                <a:t>校园网</a:t>
              </a:r>
              <a:endParaRPr lang="zh-CN" altLang="en-US" sz="1900" b="1" dirty="0">
                <a:solidFill>
                  <a:schemeClr val="bg1">
                    <a:lumMod val="95000"/>
                    <a:lumOff val="5000"/>
                  </a:schemeClr>
                </a:solidFill>
                <a:latin typeface="Times New Roman" pitchFamily="18" charset="0"/>
                <a:ea typeface="楷体_GB2312" pitchFamily="49" charset="-122"/>
              </a:endParaRPr>
            </a:p>
          </p:txBody>
        </p:sp>
        <p:sp>
          <p:nvSpPr>
            <p:cNvPr id="923685" name="文本框 923684"/>
            <p:cNvSpPr txBox="1"/>
            <p:nvPr/>
          </p:nvSpPr>
          <p:spPr>
            <a:xfrm>
              <a:off x="1728" y="3648"/>
              <a:ext cx="1152" cy="209"/>
            </a:xfrm>
            <a:prstGeom prst="rect">
              <a:avLst/>
            </a:prstGeom>
            <a:noFill/>
            <a:ln w="9525">
              <a:solidFill>
                <a:schemeClr val="bg1"/>
              </a:solidFill>
              <a:miter/>
            </a:ln>
          </p:spPr>
          <p:txBody>
            <a:bodyPr lIns="71689" tIns="35844" rIns="71689" bIns="35844">
              <a:spAutoFit/>
            </a:bodyPr>
            <a:p>
              <a:pPr lvl="0" defTabSz="717550">
                <a:spcBef>
                  <a:spcPct val="50000"/>
                </a:spcBef>
              </a:pPr>
              <a:r>
                <a:rPr lang="zh-CN" altLang="en-US" sz="1900" b="1" dirty="0">
                  <a:solidFill>
                    <a:schemeClr val="bg1">
                      <a:lumMod val="95000"/>
                      <a:lumOff val="5000"/>
                    </a:schemeClr>
                  </a:solidFill>
                  <a:latin typeface="Times New Roman" pitchFamily="18" charset="0"/>
                  <a:ea typeface="楷体_GB2312" pitchFamily="49" charset="-122"/>
                </a:rPr>
                <a:t>个人计算机</a:t>
              </a:r>
              <a:endParaRPr lang="zh-CN" altLang="en-US" sz="1900" b="1" dirty="0">
                <a:solidFill>
                  <a:schemeClr val="bg1">
                    <a:lumMod val="95000"/>
                    <a:lumOff val="5000"/>
                  </a:schemeClr>
                </a:solidFill>
                <a:latin typeface="Times New Roman" pitchFamily="18" charset="0"/>
                <a:ea typeface="楷体_GB2312" pitchFamily="49" charset="-122"/>
              </a:endParaRPr>
            </a:p>
          </p:txBody>
        </p:sp>
      </p:grpSp>
      <p:sp>
        <p:nvSpPr>
          <p:cNvPr id="923686" name="直接连接符 923685"/>
          <p:cNvSpPr/>
          <p:nvPr/>
        </p:nvSpPr>
        <p:spPr>
          <a:xfrm>
            <a:off x="7054850" y="2335213"/>
            <a:ext cx="1949450" cy="581025"/>
          </a:xfrm>
          <a:prstGeom prst="line">
            <a:avLst/>
          </a:prstGeom>
          <a:ln w="28575" cap="flat" cmpd="sng">
            <a:solidFill>
              <a:schemeClr val="bg1"/>
            </a:solidFill>
            <a:prstDash val="solid"/>
            <a:headEnd type="none" w="med" len="med"/>
            <a:tailEnd type="none" w="med" len="med"/>
          </a:ln>
        </p:spPr>
        <p:txBody>
          <a:bodyPr/>
          <a:p>
            <a:endParaRPr lang="zh-CN" altLang="en-US"/>
          </a:p>
        </p:txBody>
      </p:sp>
      <p:sp>
        <p:nvSpPr>
          <p:cNvPr id="923687" name="圆角矩形标注 923686"/>
          <p:cNvSpPr/>
          <p:nvPr/>
        </p:nvSpPr>
        <p:spPr>
          <a:xfrm>
            <a:off x="8482013" y="4283075"/>
            <a:ext cx="1928812" cy="2051050"/>
          </a:xfrm>
          <a:prstGeom prst="wedgeRoundRectCallout">
            <a:avLst>
              <a:gd name="adj1" fmla="val -101356"/>
              <a:gd name="adj2" fmla="val -46130"/>
              <a:gd name="adj3" fmla="val 16667"/>
            </a:avLst>
          </a:prstGeom>
          <a:noFill/>
          <a:ln w="28575" cap="flat" cmpd="sng">
            <a:solidFill>
              <a:schemeClr val="accent1"/>
            </a:solidFill>
            <a:prstDash val="solid"/>
            <a:miter/>
            <a:headEnd type="none" w="med" len="med"/>
            <a:tailEnd type="none" w="med" len="med"/>
          </a:ln>
        </p:spPr>
        <p:txBody>
          <a:bodyPr lIns="18000" tIns="10800" rIns="18000" bIns="10800"/>
          <a:p>
            <a:pPr lvl="0" defTabSz="717550">
              <a:spcBef>
                <a:spcPct val="0"/>
              </a:spcBef>
            </a:pPr>
            <a:r>
              <a:rPr lang="zh-CN" altLang="en-US" sz="2000" b="1" dirty="0">
                <a:solidFill>
                  <a:srgbClr val="00CC00"/>
                </a:solidFill>
                <a:effectLst>
                  <a:outerShdw blurRad="38100" dist="38100" dir="2700000">
                    <a:srgbClr val="000000"/>
                  </a:outerShdw>
                </a:effectLst>
                <a:latin typeface="Arial" pitchFamily="34" charset="0"/>
                <a:ea typeface="宋体" pitchFamily="2" charset="-122"/>
              </a:rPr>
              <a:t>将分散的用户计算机</a:t>
            </a:r>
            <a:r>
              <a:rPr lang="en-US" altLang="zh-CN" sz="2000" b="1" dirty="0">
                <a:solidFill>
                  <a:srgbClr val="00CC00"/>
                </a:solidFill>
                <a:effectLst>
                  <a:outerShdw blurRad="38100" dist="38100" dir="2700000">
                    <a:srgbClr val="000000"/>
                  </a:outerShdw>
                </a:effectLst>
                <a:latin typeface="Arial" pitchFamily="34" charset="0"/>
                <a:ea typeface="宋体" pitchFamily="2" charset="-122"/>
              </a:rPr>
              <a:t>(</a:t>
            </a:r>
            <a:r>
              <a:rPr lang="zh-CN" altLang="en-US" sz="2000" b="1" dirty="0">
                <a:solidFill>
                  <a:srgbClr val="00CC00"/>
                </a:solidFill>
                <a:effectLst>
                  <a:outerShdw blurRad="38100" dist="38100" dir="2700000">
                    <a:srgbClr val="000000"/>
                  </a:outerShdw>
                </a:effectLst>
                <a:latin typeface="Arial" pitchFamily="34" charset="0"/>
                <a:ea typeface="宋体" pitchFamily="2" charset="-122"/>
              </a:rPr>
              <a:t>网</a:t>
            </a:r>
            <a:r>
              <a:rPr lang="en-US" altLang="zh-CN" sz="2000" b="1" dirty="0">
                <a:solidFill>
                  <a:srgbClr val="00CC00"/>
                </a:solidFill>
                <a:effectLst>
                  <a:outerShdw blurRad="38100" dist="38100" dir="2700000">
                    <a:srgbClr val="000000"/>
                  </a:outerShdw>
                </a:effectLst>
                <a:latin typeface="Arial" pitchFamily="34" charset="0"/>
                <a:ea typeface="宋体" pitchFamily="2" charset="-122"/>
              </a:rPr>
              <a:t>)</a:t>
            </a:r>
            <a:r>
              <a:rPr lang="zh-CN" altLang="en-US" sz="2000" b="1" dirty="0">
                <a:solidFill>
                  <a:srgbClr val="00CC00"/>
                </a:solidFill>
                <a:effectLst>
                  <a:outerShdw blurRad="38100" dist="38100" dir="2700000">
                    <a:srgbClr val="000000"/>
                  </a:outerShdw>
                </a:effectLst>
                <a:latin typeface="Arial" pitchFamily="34" charset="0"/>
                <a:ea typeface="宋体" pitchFamily="2" charset="-122"/>
              </a:rPr>
              <a:t>接入特定城</a:t>
            </a:r>
            <a:r>
              <a:rPr lang="en-US" altLang="zh-CN" sz="2000" b="1" dirty="0">
                <a:solidFill>
                  <a:srgbClr val="00CC00"/>
                </a:solidFill>
                <a:effectLst>
                  <a:outerShdw blurRad="38100" dist="38100" dir="2700000">
                    <a:srgbClr val="000000"/>
                  </a:outerShdw>
                </a:effectLst>
                <a:latin typeface="Arial" pitchFamily="34" charset="0"/>
                <a:ea typeface="宋体" pitchFamily="2" charset="-122"/>
              </a:rPr>
              <a:t>(</a:t>
            </a:r>
            <a:r>
              <a:rPr lang="zh-CN" altLang="en-US" sz="2000" b="1" dirty="0">
                <a:solidFill>
                  <a:srgbClr val="00CC00"/>
                </a:solidFill>
                <a:effectLst>
                  <a:outerShdw blurRad="38100" dist="38100" dir="2700000">
                    <a:srgbClr val="000000"/>
                  </a:outerShdw>
                </a:effectLst>
                <a:latin typeface="Arial" pitchFamily="34" charset="0"/>
                <a:ea typeface="宋体" pitchFamily="2" charset="-122"/>
              </a:rPr>
              <a:t>广</a:t>
            </a:r>
            <a:r>
              <a:rPr lang="en-US" altLang="zh-CN" sz="2000" b="1" dirty="0">
                <a:solidFill>
                  <a:srgbClr val="00CC00"/>
                </a:solidFill>
                <a:effectLst>
                  <a:outerShdw blurRad="38100" dist="38100" dir="2700000">
                    <a:srgbClr val="000000"/>
                  </a:outerShdw>
                </a:effectLst>
                <a:latin typeface="Arial" pitchFamily="34" charset="0"/>
                <a:ea typeface="宋体" pitchFamily="2" charset="-122"/>
              </a:rPr>
              <a:t>)</a:t>
            </a:r>
            <a:r>
              <a:rPr lang="zh-CN" altLang="en-US" sz="2000" b="1" dirty="0">
                <a:solidFill>
                  <a:srgbClr val="00CC00"/>
                </a:solidFill>
                <a:effectLst>
                  <a:outerShdw blurRad="38100" dist="38100" dir="2700000">
                    <a:srgbClr val="000000"/>
                  </a:outerShdw>
                </a:effectLst>
                <a:latin typeface="Arial" pitchFamily="34" charset="0"/>
                <a:ea typeface="宋体" pitchFamily="2" charset="-122"/>
              </a:rPr>
              <a:t>域网的各种网络通信设施</a:t>
            </a:r>
            <a:endParaRPr lang="zh-CN" altLang="en-US" sz="2000" b="1" dirty="0">
              <a:solidFill>
                <a:srgbClr val="00CC00"/>
              </a:solidFill>
              <a:effectLst>
                <a:outerShdw blurRad="38100" dist="38100" dir="2700000">
                  <a:srgbClr val="000000"/>
                </a:outerShdw>
              </a:effectLst>
              <a:latin typeface="Arial" pitchFamily="34" charset="0"/>
              <a:ea typeface="宋体" pitchFamily="2" charset="-122"/>
            </a:endParaRPr>
          </a:p>
        </p:txBody>
      </p:sp>
      <p:sp>
        <p:nvSpPr>
          <p:cNvPr id="923688" name="标题 923687"/>
          <p:cNvSpPr>
            <a:spLocks noGrp="1"/>
          </p:cNvSpPr>
          <p:nvPr>
            <p:ph type="title"/>
          </p:nvPr>
        </p:nvSpPr>
        <p:spPr>
          <a:xfrm>
            <a:off x="3067050" y="712788"/>
            <a:ext cx="6197600" cy="665162"/>
          </a:xfrm>
        </p:spPr>
        <p:txBody>
          <a:bodyPr lIns="71579" tIns="35790" rIns="71579" bIns="35790" anchor="ctr"/>
          <a:p>
            <a:r>
              <a:rPr lang="zh-CN" altLang="en-US" sz="2800" b="1" dirty="0">
                <a:solidFill>
                  <a:schemeClr val="accent1"/>
                </a:solidFill>
                <a:effectLst>
                  <a:outerShdw blurRad="38100" dist="38100" dir="2700000">
                    <a:srgbClr val="000000"/>
                  </a:outerShdw>
                </a:effectLst>
              </a:rPr>
              <a:t>几种网络之间的相互关系</a:t>
            </a:r>
            <a:endParaRPr lang="zh-CN" altLang="en-US" sz="2800" b="1" dirty="0">
              <a:solidFill>
                <a:schemeClr val="accent1"/>
              </a:solidFill>
              <a:effectLst>
                <a:outerShdw blurRad="38100" dist="38100" dir="2700000">
                  <a:srgbClr val="000000"/>
                </a:outerShdw>
              </a:effectLst>
            </a:endParaRPr>
          </a:p>
        </p:txBody>
      </p:sp>
      <p:sp>
        <p:nvSpPr>
          <p:cNvPr id="2" name="文本框 1"/>
          <p:cNvSpPr txBox="1"/>
          <p:nvPr/>
        </p:nvSpPr>
        <p:spPr>
          <a:xfrm>
            <a:off x="548640" y="419100"/>
            <a:ext cx="670560" cy="2123440"/>
          </a:xfrm>
          <a:prstGeom prst="rect">
            <a:avLst/>
          </a:prstGeom>
          <a:noFill/>
        </p:spPr>
        <p:txBody>
          <a:bodyPr vert="eaVert" wrap="none" rtlCol="0">
            <a:spAutoFit/>
          </a:bodyPr>
          <a:p>
            <a:r>
              <a:rPr lang="zh-CN" altLang="en-US" sz="3200">
                <a:solidFill>
                  <a:schemeClr val="bg1">
                    <a:lumMod val="95000"/>
                    <a:lumOff val="5000"/>
                  </a:schemeClr>
                </a:solidFill>
              </a:rPr>
              <a:t>计算机网络</a:t>
            </a:r>
            <a:endParaRPr lang="zh-CN" altLang="en-US" sz="3200">
              <a:solidFill>
                <a:schemeClr val="bg1">
                  <a:lumMod val="95000"/>
                  <a:lumOff val="5000"/>
                </a:schemeClr>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3687"/>
                                        </p:tgtEl>
                                        <p:attrNameLst>
                                          <p:attrName>style.visibility</p:attrName>
                                        </p:attrNameLst>
                                      </p:cBhvr>
                                      <p:to>
                                        <p:strVal val="visible"/>
                                      </p:to>
                                    </p:set>
                                    <p:anim calcmode="lin" valueType="num">
                                      <p:cBhvr additive="base">
                                        <p:cTn id="7" dur="500" fill="hold"/>
                                        <p:tgtEl>
                                          <p:spTgt spid="923687"/>
                                        </p:tgtEl>
                                        <p:attrNameLst>
                                          <p:attrName>ppt_x</p:attrName>
                                        </p:attrNameLst>
                                      </p:cBhvr>
                                      <p:tavLst>
                                        <p:tav tm="0">
                                          <p:val>
                                            <p:strVal val="#ppt_x"/>
                                          </p:val>
                                        </p:tav>
                                        <p:tav tm="100000">
                                          <p:val>
                                            <p:strVal val="#ppt_x"/>
                                          </p:val>
                                        </p:tav>
                                      </p:tavLst>
                                    </p:anim>
                                    <p:anim calcmode="lin" valueType="num">
                                      <p:cBhvr additive="base">
                                        <p:cTn id="8" dur="500" fill="hold"/>
                                        <p:tgtEl>
                                          <p:spTgt spid="9236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8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pic>
        <p:nvPicPr>
          <p:cNvPr id="4" name="内容占位符 3"/>
          <p:cNvPicPr>
            <a:picLocks noChangeAspect="1"/>
          </p:cNvPicPr>
          <p:nvPr>
            <p:ph idx="1"/>
          </p:nvPr>
        </p:nvPicPr>
        <p:blipFill>
          <a:blip r:embed="rId2"/>
          <a:srcRect/>
          <a:stretch>
            <a:fillRect/>
          </a:stretch>
        </p:blipFill>
        <p:spPr>
          <a:xfrm>
            <a:off x="339090" y="333375"/>
            <a:ext cx="11356340" cy="2148205"/>
          </a:xfrm>
          <a:prstGeom prst="rect">
            <a:avLst/>
          </a:prstGeom>
        </p:spPr>
      </p:pic>
      <p:pic>
        <p:nvPicPr>
          <p:cNvPr id="6" name="图片 5"/>
          <p:cNvPicPr>
            <a:picLocks noChangeAspect="1"/>
          </p:cNvPicPr>
          <p:nvPr/>
        </p:nvPicPr>
        <p:blipFill>
          <a:blip r:embed="rId3"/>
          <a:srcRect/>
          <a:stretch>
            <a:fillRect/>
          </a:stretch>
        </p:blipFill>
        <p:spPr>
          <a:xfrm>
            <a:off x="363855" y="2147570"/>
            <a:ext cx="9392920" cy="1257300"/>
          </a:xfrm>
          <a:prstGeom prst="rect">
            <a:avLst/>
          </a:prstGeom>
        </p:spPr>
      </p:pic>
      <p:pic>
        <p:nvPicPr>
          <p:cNvPr id="8" name="图片 7"/>
          <p:cNvPicPr>
            <a:picLocks noChangeAspect="1"/>
          </p:cNvPicPr>
          <p:nvPr/>
        </p:nvPicPr>
        <p:blipFill>
          <a:blip r:embed="rId4"/>
          <a:srcRect/>
          <a:stretch>
            <a:fillRect/>
          </a:stretch>
        </p:blipFill>
        <p:spPr>
          <a:xfrm>
            <a:off x="424180" y="3262630"/>
            <a:ext cx="10857230" cy="3579495"/>
          </a:xfrm>
          <a:prstGeom prst="rect">
            <a:avLst/>
          </a:prstGeom>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endParaRPr lang="zh-CN" altLang="en-US"/>
          </a:p>
        </p:txBody>
      </p:sp>
      <p:sp>
        <p:nvSpPr>
          <p:cNvPr id="882690" name="文本框 882689"/>
          <p:cNvSpPr txBox="1"/>
          <p:nvPr/>
        </p:nvSpPr>
        <p:spPr>
          <a:xfrm>
            <a:off x="716280" y="208280"/>
            <a:ext cx="3956050" cy="457200"/>
          </a:xfrm>
          <a:prstGeom prst="rect">
            <a:avLst/>
          </a:prstGeom>
          <a:gradFill rotWithShape="0">
            <a:gsLst>
              <a:gs pos="0">
                <a:srgbClr val="FF00FF"/>
              </a:gs>
              <a:gs pos="100000">
                <a:schemeClr val="bg1"/>
              </a:gs>
            </a:gsLst>
            <a:lin ang="0" scaled="1"/>
            <a:tileRect/>
          </a:gradFill>
          <a:ln w="12700">
            <a:noFill/>
            <a:miter/>
          </a:ln>
        </p:spPr>
        <p:txBody>
          <a:bodyPr>
            <a:spAutoFit/>
          </a:bodyPr>
          <a:p>
            <a:pPr lvl="0">
              <a:spcBef>
                <a:spcPct val="0"/>
              </a:spcBef>
            </a:pPr>
            <a:r>
              <a:rPr lang="en-US" altLang="zh-CN" sz="2400" dirty="0">
                <a:solidFill>
                  <a:schemeClr val="tx1"/>
                </a:solidFill>
                <a:latin typeface="Times New Roman" pitchFamily="18" charset="0"/>
                <a:ea typeface="黑体" pitchFamily="2" charset="-122"/>
              </a:rPr>
              <a:t> </a:t>
            </a:r>
            <a:r>
              <a:rPr lang="zh-CN" altLang="en-US" sz="2400" dirty="0">
                <a:solidFill>
                  <a:schemeClr val="tx1"/>
                </a:solidFill>
                <a:latin typeface="Times New Roman" pitchFamily="18" charset="0"/>
                <a:ea typeface="黑体" pitchFamily="2" charset="-122"/>
              </a:rPr>
              <a:t>软件工程研究的内容</a:t>
            </a:r>
            <a:endParaRPr lang="zh-CN" altLang="en-US" sz="1800" dirty="0">
              <a:solidFill>
                <a:schemeClr val="tx1"/>
              </a:solidFill>
              <a:latin typeface="Times New Roman" pitchFamily="18" charset="0"/>
              <a:ea typeface="宋体" pitchFamily="2" charset="-122"/>
            </a:endParaRPr>
          </a:p>
        </p:txBody>
      </p:sp>
      <p:sp>
        <p:nvSpPr>
          <p:cNvPr id="882691" name="矩形 882690"/>
          <p:cNvSpPr/>
          <p:nvPr/>
        </p:nvSpPr>
        <p:spPr>
          <a:xfrm>
            <a:off x="1171893" y="806768"/>
            <a:ext cx="8916987" cy="1386205"/>
          </a:xfrm>
          <a:prstGeom prst="rect">
            <a:avLst/>
          </a:prstGeom>
          <a:noFill/>
          <a:ln w="28575">
            <a:noFill/>
            <a:miter/>
          </a:ln>
        </p:spPr>
        <p:txBody>
          <a:bodyPr lIns="70733" tIns="35370" rIns="70733" bIns="35370" anchor="ctr">
            <a:spAutoFit/>
          </a:bodyPr>
          <a:p>
            <a:pPr lvl="0">
              <a:lnSpc>
                <a:spcPct val="120000"/>
              </a:lnSpc>
              <a:spcBef>
                <a:spcPct val="0"/>
              </a:spcBef>
            </a:pPr>
            <a:r>
              <a:rPr lang="en-US" altLang="zh-CN" sz="2400" b="1" dirty="0">
                <a:solidFill>
                  <a:schemeClr val="tx1"/>
                </a:solidFill>
                <a:effectLst>
                  <a:outerShdw blurRad="38100" dist="38100" dir="2700000">
                    <a:srgbClr val="FFFFFF"/>
                  </a:outerShdw>
                </a:effectLst>
                <a:latin typeface="Times New Roman" pitchFamily="18" charset="0"/>
                <a:ea typeface="宋体" pitchFamily="2" charset="-122"/>
              </a:rPr>
              <a:t>  </a:t>
            </a:r>
            <a:r>
              <a:rPr lang="en-US" altLang="zh-CN" sz="2400" b="1" dirty="0">
                <a:solidFill>
                  <a:schemeClr val="bg1"/>
                </a:solidFill>
                <a:effectLst>
                  <a:outerShdw blurRad="38100" dist="38100" dir="2700000">
                    <a:srgbClr val="FFFFFF"/>
                  </a:outerShdw>
                </a:effectLst>
                <a:latin typeface="Times New Roman" pitchFamily="18" charset="0"/>
                <a:ea typeface="宋体" pitchFamily="2" charset="-122"/>
              </a:rPr>
              <a:t>   </a:t>
            </a:r>
            <a:r>
              <a:rPr lang="zh-CN" altLang="en-US" sz="2400" b="1" dirty="0">
                <a:solidFill>
                  <a:schemeClr val="bg1"/>
                </a:solidFill>
                <a:effectLst>
                  <a:outerShdw blurRad="38100" dist="38100" dir="2700000">
                    <a:srgbClr val="FFFFFF"/>
                  </a:outerShdw>
                </a:effectLst>
                <a:latin typeface="Times New Roman" pitchFamily="18" charset="0"/>
                <a:ea typeface="宋体" pitchFamily="2" charset="-122"/>
              </a:rPr>
              <a:t>软件工程是计算机领域的一个较大的研究方向，其内容十分丰富，包括理论、结构、方法、工具、环境、管理、经济、规范等，如下图所示。</a:t>
            </a:r>
            <a:endParaRPr lang="zh-CN" altLang="en-US" sz="2400" b="1" dirty="0">
              <a:solidFill>
                <a:schemeClr val="bg1"/>
              </a:solidFill>
              <a:effectLst>
                <a:outerShdw blurRad="38100" dist="38100" dir="2700000">
                  <a:srgbClr val="FFFFFF"/>
                </a:outerShdw>
              </a:effectLst>
              <a:latin typeface="Times New Roman" pitchFamily="18" charset="0"/>
              <a:ea typeface="宋体" pitchFamily="2" charset="-122"/>
            </a:endParaRPr>
          </a:p>
        </p:txBody>
      </p:sp>
      <p:grpSp>
        <p:nvGrpSpPr>
          <p:cNvPr id="882692" name="组合 882691"/>
          <p:cNvGrpSpPr>
            <a:grpSpLocks noChangeAspect="1"/>
          </p:cNvGrpSpPr>
          <p:nvPr/>
        </p:nvGrpSpPr>
        <p:grpSpPr>
          <a:xfrm>
            <a:off x="2105025" y="2737803"/>
            <a:ext cx="7572375" cy="3082925"/>
            <a:chOff x="1554" y="1274"/>
            <a:chExt cx="7665" cy="3120"/>
          </a:xfrm>
        </p:grpSpPr>
        <p:sp>
          <p:nvSpPr>
            <p:cNvPr id="882693" name="矩形 882692"/>
            <p:cNvSpPr>
              <a:spLocks noChangeAspect="1"/>
            </p:cNvSpPr>
            <p:nvPr/>
          </p:nvSpPr>
          <p:spPr>
            <a:xfrm>
              <a:off x="1554" y="1274"/>
              <a:ext cx="7665" cy="3120"/>
            </a:xfrm>
            <a:prstGeom prst="rect">
              <a:avLst/>
            </a:prstGeom>
            <a:solidFill>
              <a:schemeClr val="tx1"/>
            </a:solidFill>
            <a:ln w="9525">
              <a:noFill/>
              <a:miter/>
            </a:ln>
          </p:spPr>
          <p:txBody>
            <a:bodyPr/>
            <a:p>
              <a:endParaRPr lang="zh-CN" altLang="en-US"/>
            </a:p>
          </p:txBody>
        </p:sp>
        <p:sp>
          <p:nvSpPr>
            <p:cNvPr id="882694" name="任意多边形 882693"/>
            <p:cNvSpPr/>
            <p:nvPr/>
          </p:nvSpPr>
          <p:spPr>
            <a:xfrm>
              <a:off x="3234" y="1898"/>
              <a:ext cx="630" cy="1716"/>
            </a:xfrm>
            <a:custGeom>
              <a:avLst/>
              <a:gdLst/>
              <a:ahLst/>
              <a:cxnLst/>
              <a:pathLst>
                <a:path w="1200" h="13520">
                  <a:moveTo>
                    <a:pt x="1200" y="0"/>
                  </a:moveTo>
                  <a:cubicBezTo>
                    <a:pt x="869" y="0"/>
                    <a:pt x="600" y="504"/>
                    <a:pt x="600" y="1126"/>
                  </a:cubicBezTo>
                  <a:lnTo>
                    <a:pt x="600" y="5633"/>
                  </a:lnTo>
                  <a:cubicBezTo>
                    <a:pt x="600" y="6255"/>
                    <a:pt x="332" y="6760"/>
                    <a:pt x="0" y="6760"/>
                  </a:cubicBezTo>
                  <a:cubicBezTo>
                    <a:pt x="332" y="6760"/>
                    <a:pt x="600" y="7264"/>
                    <a:pt x="600" y="7886"/>
                  </a:cubicBezTo>
                  <a:lnTo>
                    <a:pt x="600" y="12393"/>
                  </a:lnTo>
                  <a:cubicBezTo>
                    <a:pt x="600" y="13015"/>
                    <a:pt x="869" y="13520"/>
                    <a:pt x="1200" y="13520"/>
                  </a:cubicBezTo>
                </a:path>
              </a:pathLst>
            </a:custGeom>
            <a:noFill/>
            <a:ln w="28575" cap="rnd" cmpd="sng">
              <a:solidFill>
                <a:srgbClr val="000000"/>
              </a:solidFill>
              <a:prstDash val="solid"/>
              <a:round/>
              <a:headEnd type="none" w="med" len="med"/>
              <a:tailEnd type="none" w="med" len="med"/>
            </a:ln>
          </p:spPr>
          <p:txBody>
            <a:bodyPr/>
            <a:p>
              <a:endParaRPr lang="zh-CN" altLang="en-US"/>
            </a:p>
          </p:txBody>
        </p:sp>
        <p:sp>
          <p:nvSpPr>
            <p:cNvPr id="882695" name="任意多边形 882694"/>
            <p:cNvSpPr/>
            <p:nvPr/>
          </p:nvSpPr>
          <p:spPr>
            <a:xfrm>
              <a:off x="5229" y="3146"/>
              <a:ext cx="315" cy="936"/>
            </a:xfrm>
            <a:custGeom>
              <a:avLst/>
              <a:gdLst/>
              <a:ahLst/>
              <a:cxnLst/>
              <a:pathLst>
                <a:path w="1200" h="13520">
                  <a:moveTo>
                    <a:pt x="1200" y="0"/>
                  </a:moveTo>
                  <a:cubicBezTo>
                    <a:pt x="869" y="0"/>
                    <a:pt x="600" y="504"/>
                    <a:pt x="600" y="1126"/>
                  </a:cubicBezTo>
                  <a:lnTo>
                    <a:pt x="600" y="5633"/>
                  </a:lnTo>
                  <a:cubicBezTo>
                    <a:pt x="600" y="6255"/>
                    <a:pt x="332" y="6760"/>
                    <a:pt x="0" y="6760"/>
                  </a:cubicBezTo>
                  <a:cubicBezTo>
                    <a:pt x="332" y="6760"/>
                    <a:pt x="600" y="7264"/>
                    <a:pt x="600" y="7886"/>
                  </a:cubicBezTo>
                  <a:lnTo>
                    <a:pt x="600" y="12393"/>
                  </a:lnTo>
                  <a:cubicBezTo>
                    <a:pt x="600" y="13015"/>
                    <a:pt x="869" y="13520"/>
                    <a:pt x="1200" y="13520"/>
                  </a:cubicBezTo>
                </a:path>
              </a:pathLst>
            </a:custGeom>
            <a:noFill/>
            <a:ln w="31750" cap="rnd" cmpd="sng">
              <a:solidFill>
                <a:srgbClr val="000000"/>
              </a:solidFill>
              <a:prstDash val="solid"/>
              <a:round/>
              <a:headEnd type="none" w="med" len="med"/>
              <a:tailEnd type="none" w="med" len="med"/>
            </a:ln>
          </p:spPr>
          <p:txBody>
            <a:bodyPr/>
            <a:p>
              <a:endParaRPr lang="zh-CN" altLang="en-US"/>
            </a:p>
          </p:txBody>
        </p:sp>
        <p:sp>
          <p:nvSpPr>
            <p:cNvPr id="882696" name="矩形 882695"/>
            <p:cNvSpPr/>
            <p:nvPr/>
          </p:nvSpPr>
          <p:spPr>
            <a:xfrm>
              <a:off x="2184" y="2678"/>
              <a:ext cx="841" cy="312"/>
            </a:xfrm>
            <a:prstGeom prst="rect">
              <a:avLst/>
            </a:prstGeom>
            <a:noFill/>
            <a:ln w="9525">
              <a:noFill/>
              <a:miter/>
            </a:ln>
          </p:spPr>
          <p:txBody>
            <a:bodyPr lIns="0" tIns="0" rIns="0" bIns="0"/>
            <a:p>
              <a:pPr lvl="0" algn="just" defTabSz="717550">
                <a:spcBef>
                  <a:spcPct val="0"/>
                </a:spcBef>
              </a:pPr>
              <a:r>
                <a:rPr lang="zh-CN" altLang="en-US" sz="1600" b="1" dirty="0">
                  <a:solidFill>
                    <a:schemeClr val="accent1"/>
                  </a:solidFill>
                  <a:effectLst>
                    <a:outerShdw blurRad="38100" dist="38100" dir="2700000">
                      <a:srgbClr val="000000"/>
                    </a:outerShdw>
                  </a:effectLst>
                  <a:latin typeface="宋体" pitchFamily="2" charset="-122"/>
                  <a:ea typeface="宋体" pitchFamily="2" charset="-122"/>
                </a:rPr>
                <a:t>软件工程</a:t>
              </a:r>
              <a:endParaRPr lang="zh-CN" altLang="en-US" sz="1600" b="1" dirty="0">
                <a:solidFill>
                  <a:schemeClr val="accent1"/>
                </a:solidFill>
                <a:effectLst>
                  <a:outerShdw blurRad="38100" dist="38100" dir="2700000">
                    <a:srgbClr val="000000"/>
                  </a:outerShdw>
                </a:effectLst>
                <a:latin typeface="宋体" pitchFamily="2" charset="-122"/>
                <a:ea typeface="宋体" pitchFamily="2" charset="-122"/>
              </a:endParaRPr>
            </a:p>
          </p:txBody>
        </p:sp>
        <p:sp>
          <p:nvSpPr>
            <p:cNvPr id="882697" name="矩形 882696"/>
            <p:cNvSpPr/>
            <p:nvPr/>
          </p:nvSpPr>
          <p:spPr>
            <a:xfrm>
              <a:off x="3969" y="1742"/>
              <a:ext cx="1081" cy="312"/>
            </a:xfrm>
            <a:prstGeom prst="rect">
              <a:avLst/>
            </a:prstGeom>
            <a:solidFill>
              <a:schemeClr val="tx1"/>
            </a:solid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软件开发技术</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698" name="矩形 882697"/>
            <p:cNvSpPr/>
            <p:nvPr/>
          </p:nvSpPr>
          <p:spPr>
            <a:xfrm>
              <a:off x="3969" y="3458"/>
              <a:ext cx="1081" cy="312"/>
            </a:xfrm>
            <a:prstGeom prst="rect">
              <a:avLst/>
            </a:prstGeom>
            <a:no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软件工程管理</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699" name="矩形 882698"/>
            <p:cNvSpPr/>
            <p:nvPr/>
          </p:nvSpPr>
          <p:spPr>
            <a:xfrm>
              <a:off x="5649" y="1274"/>
              <a:ext cx="1081" cy="312"/>
            </a:xfrm>
            <a:prstGeom prst="rect">
              <a:avLst/>
            </a:prstGeom>
            <a:no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软件开发方法</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700" name="矩形 882699"/>
            <p:cNvSpPr/>
            <p:nvPr/>
          </p:nvSpPr>
          <p:spPr>
            <a:xfrm>
              <a:off x="5649" y="1742"/>
              <a:ext cx="1081" cy="312"/>
            </a:xfrm>
            <a:prstGeom prst="rect">
              <a:avLst/>
            </a:prstGeom>
            <a:no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软件开发工具</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701" name="矩形 882700"/>
            <p:cNvSpPr/>
            <p:nvPr/>
          </p:nvSpPr>
          <p:spPr>
            <a:xfrm>
              <a:off x="5649" y="2210"/>
              <a:ext cx="1081" cy="312"/>
            </a:xfrm>
            <a:prstGeom prst="rect">
              <a:avLst/>
            </a:prstGeom>
            <a:no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软件开发环境</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702" name="矩形 882701"/>
            <p:cNvSpPr/>
            <p:nvPr/>
          </p:nvSpPr>
          <p:spPr>
            <a:xfrm>
              <a:off x="5649" y="2990"/>
              <a:ext cx="1081" cy="312"/>
            </a:xfrm>
            <a:prstGeom prst="rect">
              <a:avLst/>
            </a:prstGeom>
            <a:no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软件开发管理</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703" name="矩形 882702"/>
            <p:cNvSpPr/>
            <p:nvPr/>
          </p:nvSpPr>
          <p:spPr>
            <a:xfrm>
              <a:off x="5649" y="3458"/>
              <a:ext cx="901" cy="312"/>
            </a:xfrm>
            <a:prstGeom prst="rect">
              <a:avLst/>
            </a:prstGeom>
            <a:no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软件心理学</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704" name="矩形 882703"/>
            <p:cNvSpPr/>
            <p:nvPr/>
          </p:nvSpPr>
          <p:spPr>
            <a:xfrm>
              <a:off x="5649" y="3926"/>
              <a:ext cx="1261" cy="312"/>
            </a:xfrm>
            <a:prstGeom prst="rect">
              <a:avLst/>
            </a:prstGeom>
            <a:noFill/>
            <a:ln w="9525">
              <a:noFill/>
              <a:miter/>
            </a:ln>
          </p:spPr>
          <p:txBody>
            <a:bodyPr lIns="0" tIns="0" rIns="0" bIns="0"/>
            <a:p>
              <a:pPr lvl="0" algn="just" defTabSz="717550">
                <a:spcBef>
                  <a:spcPct val="0"/>
                </a:spcBef>
              </a:pPr>
              <a:r>
                <a:rPr lang="zh-CN" altLang="en-US" sz="1400" b="1" dirty="0">
                  <a:solidFill>
                    <a:srgbClr val="000000"/>
                  </a:solidFill>
                  <a:effectLst>
                    <a:outerShdw blurRad="38100" dist="38100" dir="2700000">
                      <a:srgbClr val="FFFFFF"/>
                    </a:outerShdw>
                  </a:effectLst>
                  <a:latin typeface="宋体" pitchFamily="2" charset="-122"/>
                  <a:ea typeface="宋体" pitchFamily="2" charset="-122"/>
                </a:rPr>
                <a:t>软件工程经济学</a:t>
              </a:r>
              <a:endParaRPr lang="zh-CN" altLang="en-US" sz="1400" b="1" dirty="0">
                <a:solidFill>
                  <a:srgbClr val="000000"/>
                </a:solidFill>
                <a:effectLst>
                  <a:outerShdw blurRad="38100" dist="38100" dir="2700000">
                    <a:srgbClr val="FFFFFF"/>
                  </a:outerShdw>
                </a:effectLst>
                <a:latin typeface="宋体" pitchFamily="2" charset="-122"/>
                <a:ea typeface="宋体" pitchFamily="2" charset="-122"/>
              </a:endParaRPr>
            </a:p>
          </p:txBody>
        </p:sp>
        <p:sp>
          <p:nvSpPr>
            <p:cNvPr id="882705" name="任意多边形 882704"/>
            <p:cNvSpPr/>
            <p:nvPr/>
          </p:nvSpPr>
          <p:spPr>
            <a:xfrm>
              <a:off x="5229" y="1430"/>
              <a:ext cx="315" cy="936"/>
            </a:xfrm>
            <a:custGeom>
              <a:avLst/>
              <a:gdLst/>
              <a:ahLst/>
              <a:cxnLst/>
              <a:pathLst>
                <a:path w="1200" h="13520">
                  <a:moveTo>
                    <a:pt x="1200" y="0"/>
                  </a:moveTo>
                  <a:cubicBezTo>
                    <a:pt x="869" y="0"/>
                    <a:pt x="600" y="504"/>
                    <a:pt x="600" y="1126"/>
                  </a:cubicBezTo>
                  <a:lnTo>
                    <a:pt x="600" y="5633"/>
                  </a:lnTo>
                  <a:cubicBezTo>
                    <a:pt x="600" y="6255"/>
                    <a:pt x="332" y="6760"/>
                    <a:pt x="0" y="6760"/>
                  </a:cubicBezTo>
                  <a:cubicBezTo>
                    <a:pt x="332" y="6760"/>
                    <a:pt x="600" y="7264"/>
                    <a:pt x="600" y="7886"/>
                  </a:cubicBezTo>
                  <a:lnTo>
                    <a:pt x="600" y="12393"/>
                  </a:lnTo>
                  <a:cubicBezTo>
                    <a:pt x="600" y="13015"/>
                    <a:pt x="869" y="13520"/>
                    <a:pt x="1200" y="13520"/>
                  </a:cubicBezTo>
                </a:path>
              </a:pathLst>
            </a:custGeom>
            <a:noFill/>
            <a:ln w="31750" cap="rnd" cmpd="sng">
              <a:solidFill>
                <a:srgbClr val="000000"/>
              </a:solidFill>
              <a:prstDash val="solid"/>
              <a:round/>
              <a:headEnd type="none" w="med" len="med"/>
              <a:tailEnd type="none" w="med" len="med"/>
            </a:ln>
          </p:spPr>
          <p:txBody>
            <a:bodyPr/>
            <a:p>
              <a:endParaRPr lang="zh-CN" altLang="en-US"/>
            </a:p>
          </p:txBody>
        </p:sp>
      </p:grpSp>
      <p:sp>
        <p:nvSpPr>
          <p:cNvPr id="2" name="文本框 1"/>
          <p:cNvSpPr txBox="1"/>
          <p:nvPr/>
        </p:nvSpPr>
        <p:spPr>
          <a:xfrm>
            <a:off x="7513320" y="2583180"/>
            <a:ext cx="2506980" cy="3601720"/>
          </a:xfrm>
          <a:prstGeom prst="rect">
            <a:avLst/>
          </a:prstGeom>
          <a:noFill/>
        </p:spPr>
        <p:txBody>
          <a:bodyPr wrap="none" rtlCol="0">
            <a:spAutoFit/>
          </a:bodyPr>
          <a:p>
            <a:pPr indent="266700" algn="l" fontAlgn="base">
              <a:spcBef>
                <a:spcPct val="20000"/>
              </a:spcBef>
            </a:pPr>
            <a:r>
              <a:rPr lang="zh-CN" altLang="en-US" sz="2400" b="1" dirty="0">
                <a:solidFill>
                  <a:schemeClr val="accent1"/>
                </a:solidFill>
                <a:effectLst>
                  <a:outerShdw blurRad="38100" dist="38100" dir="2700000">
                    <a:srgbClr val="000000"/>
                  </a:outerShdw>
                </a:effectLst>
                <a:latin typeface="Times New Roman" pitchFamily="18" charset="0"/>
                <a:ea typeface="宋体" pitchFamily="2" charset="-122"/>
                <a:sym typeface="+mn-ea"/>
              </a:rPr>
              <a:t>软件开发过程</a:t>
            </a:r>
            <a:endParaRPr lang="zh-CN" altLang="en-US" sz="2400" b="1" dirty="0">
              <a:solidFill>
                <a:schemeClr val="accent1"/>
              </a:solidFill>
              <a:effectLst>
                <a:outerShdw blurRad="38100" dist="38100" dir="2700000">
                  <a:srgbClr val="000000"/>
                </a:outerShdw>
              </a:effectLst>
              <a:latin typeface="Times New Roman" pitchFamily="18" charset="0"/>
              <a:ea typeface="宋体" pitchFamily="2" charset="-122"/>
              <a:sym typeface="+mn-ea"/>
            </a:endParaRPr>
          </a:p>
          <a:p>
            <a:pPr indent="266700" algn="l" fontAlgn="base">
              <a:spcBef>
                <a:spcPct val="20000"/>
              </a:spcBef>
            </a:pPr>
            <a:r>
              <a:rPr lang="zh-CN" altLang="en-US" sz="2400" b="1" dirty="0">
                <a:effectLst>
                  <a:outerShdw blurRad="38100" dist="38100" dir="2700000">
                    <a:srgbClr val="FFFFFF"/>
                  </a:outerShdw>
                </a:effectLst>
                <a:latin typeface="Times New Roman" pitchFamily="18" charset="0"/>
                <a:ea typeface="宋体" pitchFamily="2" charset="-122"/>
                <a:sym typeface="+mn-ea"/>
              </a:rPr>
              <a:t> </a:t>
            </a:r>
            <a:r>
              <a:rPr lang="en-US" altLang="zh-CN" sz="2400" b="1" dirty="0">
                <a:solidFill>
                  <a:srgbClr val="00CC00"/>
                </a:solidFill>
                <a:effectLst>
                  <a:outerShdw blurRad="38100" dist="38100" dir="2700000">
                    <a:srgbClr val="000000"/>
                  </a:outerShdw>
                </a:effectLst>
                <a:latin typeface="Times New Roman" pitchFamily="18" charset="0"/>
                <a:ea typeface="宋体" pitchFamily="2" charset="-122"/>
                <a:sym typeface="+mn-ea"/>
              </a:rPr>
              <a:t>1</a:t>
            </a:r>
            <a:r>
              <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rPr>
              <a:t>）可行性论证</a:t>
            </a:r>
            <a:endParaRPr lang="zh-CN" altLang="en-US" sz="2400" b="1" dirty="0">
              <a:solidFill>
                <a:srgbClr val="00CC00"/>
              </a:solidFill>
              <a:effectLst>
                <a:outerShdw blurRad="38100" dist="38100" dir="2700000">
                  <a:srgbClr val="000000"/>
                </a:outerShdw>
              </a:effectLst>
              <a:latin typeface="Times New Roman" pitchFamily="18" charset="0"/>
              <a:ea typeface="宋体" pitchFamily="2" charset="-122"/>
            </a:endParaRPr>
          </a:p>
          <a:p>
            <a:pPr indent="266700" algn="l" fontAlgn="base">
              <a:spcBef>
                <a:spcPct val="20000"/>
              </a:spcBef>
            </a:pPr>
            <a:r>
              <a:rPr lang="en-US" altLang="zh-CN" sz="2400" b="1" dirty="0">
                <a:solidFill>
                  <a:srgbClr val="00CC00"/>
                </a:solidFill>
                <a:effectLst>
                  <a:outerShdw blurRad="38100" dist="38100" dir="2700000">
                    <a:srgbClr val="000000"/>
                  </a:outerShdw>
                </a:effectLst>
                <a:latin typeface="Times New Roman" pitchFamily="18" charset="0"/>
                <a:ea typeface="宋体" pitchFamily="2" charset="-122"/>
                <a:sym typeface="+mn-ea"/>
              </a:rPr>
              <a:t>2</a:t>
            </a:r>
            <a:r>
              <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rPr>
              <a:t>）需求分析</a:t>
            </a:r>
            <a:endPar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endParaRPr>
          </a:p>
          <a:p>
            <a:pPr indent="266700" algn="l" fontAlgn="base">
              <a:spcBef>
                <a:spcPct val="20000"/>
              </a:spcBef>
            </a:pPr>
            <a:r>
              <a:rPr lang="en-US" altLang="zh-CN" sz="2400" b="1" dirty="0">
                <a:solidFill>
                  <a:srgbClr val="00CC00"/>
                </a:solidFill>
                <a:effectLst>
                  <a:outerShdw blurRad="38100" dist="38100" dir="2700000">
                    <a:srgbClr val="000000"/>
                  </a:outerShdw>
                </a:effectLst>
                <a:latin typeface="Times New Roman" pitchFamily="18" charset="0"/>
                <a:ea typeface="宋体" pitchFamily="2" charset="-122"/>
                <a:sym typeface="+mn-ea"/>
              </a:rPr>
              <a:t>3</a:t>
            </a:r>
            <a:r>
              <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rPr>
              <a:t>）总体设计</a:t>
            </a:r>
            <a:endPar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endParaRPr>
          </a:p>
          <a:p>
            <a:pPr indent="266700" algn="l" fontAlgn="base">
              <a:spcBef>
                <a:spcPct val="20000"/>
              </a:spcBef>
            </a:pPr>
            <a:r>
              <a:rPr lang="en-US" altLang="zh-CN" sz="2400" b="1" dirty="0">
                <a:solidFill>
                  <a:srgbClr val="00CC00"/>
                </a:solidFill>
                <a:effectLst>
                  <a:outerShdw blurRad="38100" dist="38100" dir="2700000">
                    <a:srgbClr val="000000"/>
                  </a:outerShdw>
                </a:effectLst>
                <a:latin typeface="Times New Roman" pitchFamily="18" charset="0"/>
                <a:ea typeface="宋体" pitchFamily="2" charset="-122"/>
                <a:sym typeface="+mn-ea"/>
              </a:rPr>
              <a:t>4</a:t>
            </a:r>
            <a:r>
              <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rPr>
              <a:t>）详细设计</a:t>
            </a:r>
            <a:r>
              <a:rPr lang="zh-CN" altLang="en-US" sz="2400" b="1" dirty="0">
                <a:effectLst>
                  <a:outerShdw blurRad="38100" dist="38100" dir="2700000">
                    <a:srgbClr val="FFFFFF"/>
                  </a:outerShdw>
                </a:effectLst>
                <a:latin typeface="Times New Roman" pitchFamily="18" charset="0"/>
                <a:ea typeface="宋体" pitchFamily="2" charset="-122"/>
                <a:sym typeface="+mn-ea"/>
              </a:rPr>
              <a:t> </a:t>
            </a:r>
            <a:endParaRPr lang="zh-CN" altLang="en-US" sz="2400" b="1" dirty="0">
              <a:effectLst>
                <a:outerShdw blurRad="38100" dist="38100" dir="2700000">
                  <a:srgbClr val="FFFFFF"/>
                </a:outerShdw>
              </a:effectLst>
              <a:latin typeface="Times New Roman" pitchFamily="18" charset="0"/>
              <a:ea typeface="宋体" pitchFamily="2" charset="-122"/>
              <a:sym typeface="+mn-ea"/>
            </a:endParaRPr>
          </a:p>
          <a:p>
            <a:pPr indent="266700" algn="l" fontAlgn="base">
              <a:lnSpc>
                <a:spcPct val="120000"/>
              </a:lnSpc>
              <a:spcBef>
                <a:spcPct val="20000"/>
              </a:spcBef>
            </a:pPr>
            <a:r>
              <a:rPr lang="en-US" altLang="zh-CN" sz="2400" b="1" dirty="0">
                <a:solidFill>
                  <a:srgbClr val="00CC00"/>
                </a:solidFill>
                <a:effectLst>
                  <a:outerShdw blurRad="38100" dist="38100" dir="2700000">
                    <a:srgbClr val="000000"/>
                  </a:outerShdw>
                </a:effectLst>
                <a:latin typeface="Times New Roman" pitchFamily="18" charset="0"/>
                <a:ea typeface="宋体" pitchFamily="2" charset="-122"/>
                <a:sym typeface="+mn-ea"/>
              </a:rPr>
              <a:t>5</a:t>
            </a:r>
            <a:r>
              <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rPr>
              <a:t>） 软件编码</a:t>
            </a:r>
            <a:endParaRPr lang="zh-CN" altLang="en-US" sz="2400" b="1" dirty="0">
              <a:solidFill>
                <a:srgbClr val="00CC00"/>
              </a:solidFill>
              <a:effectLst>
                <a:outerShdw blurRad="38100" dist="38100" dir="2700000">
                  <a:srgbClr val="000000"/>
                </a:outerShdw>
              </a:effectLst>
              <a:latin typeface="Times New Roman" pitchFamily="18" charset="0"/>
              <a:ea typeface="宋体" pitchFamily="2" charset="-122"/>
            </a:endParaRPr>
          </a:p>
          <a:p>
            <a:pPr indent="266700" algn="l" fontAlgn="base">
              <a:spcBef>
                <a:spcPct val="20000"/>
              </a:spcBef>
            </a:pPr>
            <a:r>
              <a:rPr lang="en-US" altLang="zh-CN" sz="2400" b="1" dirty="0">
                <a:solidFill>
                  <a:srgbClr val="00CC00"/>
                </a:solidFill>
                <a:effectLst>
                  <a:outerShdw blurRad="38100" dist="38100" dir="2700000">
                    <a:srgbClr val="000000"/>
                  </a:outerShdw>
                </a:effectLst>
                <a:latin typeface="Times New Roman" pitchFamily="18" charset="0"/>
                <a:ea typeface="宋体" pitchFamily="2" charset="-122"/>
                <a:sym typeface="+mn-ea"/>
              </a:rPr>
              <a:t>6</a:t>
            </a:r>
            <a:r>
              <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rPr>
              <a:t>）软件测试</a:t>
            </a:r>
            <a:endParaRPr lang="zh-CN" altLang="en-US" sz="2400" b="1" dirty="0">
              <a:solidFill>
                <a:srgbClr val="00CC00"/>
              </a:solidFill>
              <a:effectLst>
                <a:outerShdw blurRad="38100" dist="38100" dir="2700000">
                  <a:srgbClr val="000000"/>
                </a:outerShdw>
              </a:effectLst>
              <a:latin typeface="Times New Roman" pitchFamily="18" charset="0"/>
              <a:ea typeface="宋体" pitchFamily="2" charset="-122"/>
              <a:sym typeface="+mn-ea"/>
            </a:endParaRPr>
          </a:p>
          <a:p>
            <a:pPr indent="266700" algn="l" fontAlgn="base">
              <a:spcBef>
                <a:spcPct val="20000"/>
              </a:spcBef>
            </a:pPr>
            <a:r>
              <a:rPr lang="en-US" altLang="zh-CN" sz="2400" dirty="0">
                <a:solidFill>
                  <a:srgbClr val="00B050"/>
                </a:solidFill>
                <a:effectLst>
                  <a:outerShdw blurRad="38100" dist="38100" dir="2700000">
                    <a:srgbClr val="FFFFFF"/>
                  </a:outerShdw>
                </a:effectLst>
                <a:latin typeface="Times New Roman" pitchFamily="18" charset="0"/>
                <a:ea typeface="宋体" pitchFamily="2" charset="-122"/>
                <a:sym typeface="+mn-ea"/>
              </a:rPr>
              <a:t>7</a:t>
            </a:r>
            <a:r>
              <a:rPr lang="zh-CN" altLang="en-US" sz="2400" b="1" dirty="0">
                <a:solidFill>
                  <a:srgbClr val="00CC00"/>
                </a:solidFill>
                <a:effectLst>
                  <a:outerShdw blurRad="38100" dist="38100" dir="2700000">
                    <a:srgbClr val="000000"/>
                  </a:outerShdw>
                </a:effectLst>
                <a:sym typeface="+mn-ea"/>
              </a:rPr>
              <a:t>）软件维护</a:t>
            </a:r>
            <a:r>
              <a:rPr lang="zh-CN" altLang="en-US" sz="2400" b="1" dirty="0">
                <a:effectLst>
                  <a:outerShdw blurRad="38100" dist="38100" dir="2700000">
                    <a:srgbClr val="FFFFFF"/>
                  </a:outerShdw>
                </a:effectLst>
                <a:latin typeface="Times New Roman" pitchFamily="18" charset="0"/>
                <a:ea typeface="宋体" pitchFamily="2" charset="-122"/>
                <a:sym typeface="+mn-ea"/>
              </a:rPr>
              <a:t>  </a:t>
            </a:r>
            <a:endParaRPr lang="zh-CN" altLang="en-US"/>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文本框 1"/>
          <p:cNvSpPr txBox="1"/>
          <p:nvPr/>
        </p:nvSpPr>
        <p:spPr>
          <a:xfrm>
            <a:off x="211455" y="1511300"/>
            <a:ext cx="792480" cy="2367280"/>
          </a:xfrm>
          <a:prstGeom prst="rect">
            <a:avLst/>
          </a:prstGeom>
          <a:noFill/>
        </p:spPr>
        <p:txBody>
          <a:bodyPr vert="eaVert" wrap="square" rtlCol="0">
            <a:spAutoFit/>
          </a:bodyPr>
          <a:p>
            <a:r>
              <a:rPr lang="zh-CN" altLang="en-US" sz="4000">
                <a:solidFill>
                  <a:srgbClr val="7030A0"/>
                </a:solidFill>
              </a:rPr>
              <a:t>学习体会</a:t>
            </a:r>
            <a:endParaRPr lang="zh-CN" altLang="en-US" sz="4000">
              <a:solidFill>
                <a:srgbClr val="7030A0"/>
              </a:solidFill>
            </a:endParaRPr>
          </a:p>
        </p:txBody>
      </p:sp>
      <p:sp>
        <p:nvSpPr>
          <p:cNvPr id="4" name="文本框 3"/>
          <p:cNvSpPr txBox="1"/>
          <p:nvPr/>
        </p:nvSpPr>
        <p:spPr>
          <a:xfrm>
            <a:off x="984885" y="396240"/>
            <a:ext cx="7358380" cy="4480560"/>
          </a:xfrm>
          <a:prstGeom prst="rect">
            <a:avLst/>
          </a:prstGeom>
          <a:noFill/>
        </p:spPr>
        <p:txBody>
          <a:bodyPr wrap="square" rtlCol="0">
            <a:spAutoFit/>
          </a:bodyPr>
          <a:p>
            <a:r>
              <a:rPr lang="en-US" altLang="zh-CN">
                <a:solidFill>
                  <a:srgbClr val="7030A0"/>
                </a:solidFill>
              </a:rPr>
              <a:t>       </a:t>
            </a:r>
            <a:r>
              <a:rPr lang="zh-CN" altLang="en-US">
                <a:solidFill>
                  <a:srgbClr val="7030A0"/>
                </a:solidFill>
              </a:rPr>
              <a:t>通过一学期的计算机导论学习，让我从一个只会用电脑上网、聊天、看电影的</a:t>
            </a:r>
            <a:r>
              <a:rPr lang="en-US" altLang="zh-CN">
                <a:solidFill>
                  <a:srgbClr val="7030A0"/>
                </a:solidFill>
              </a:rPr>
              <a:t>IT</a:t>
            </a:r>
            <a:r>
              <a:rPr lang="zh-CN" altLang="en-US">
                <a:solidFill>
                  <a:srgbClr val="7030A0"/>
                </a:solidFill>
              </a:rPr>
              <a:t>小白对计算机有了基础的了解。了解到原来计算机那么复杂，包含的知识，种类是我以前一直不知道的。</a:t>
            </a:r>
            <a:endParaRPr lang="zh-CN" altLang="en-US">
              <a:solidFill>
                <a:srgbClr val="7030A0"/>
              </a:solidFill>
            </a:endParaRPr>
          </a:p>
          <a:p>
            <a:r>
              <a:rPr lang="zh-CN" altLang="en-US">
                <a:solidFill>
                  <a:srgbClr val="7030A0"/>
                </a:solidFill>
              </a:rPr>
              <a:t>         第一堂课让我知道原来就算在外面也可以打开自己的电脑，将文件复制过来，不用担心有时忘记带还要跑回家拿。也第一次记住了冯·诺伊曼和图灵这两个人。计算机的发展离不开这两人的功劳。也知道了一些以前不知道的有关电脑的专业术语，如：</a:t>
            </a:r>
            <a:r>
              <a:rPr lang="en-US" altLang="zh-CN">
                <a:solidFill>
                  <a:srgbClr val="7030A0"/>
                </a:solidFill>
              </a:rPr>
              <a:t>ASCII</a:t>
            </a:r>
            <a:r>
              <a:rPr lang="zh-CN" altLang="en-US">
                <a:solidFill>
                  <a:srgbClr val="7030A0"/>
                </a:solidFill>
              </a:rPr>
              <a:t>码、</a:t>
            </a:r>
            <a:r>
              <a:rPr lang="en-US" altLang="zh-CN">
                <a:solidFill>
                  <a:srgbClr val="7030A0"/>
                </a:solidFill>
              </a:rPr>
              <a:t>CPU</a:t>
            </a:r>
            <a:r>
              <a:rPr lang="zh-CN" altLang="en-US">
                <a:solidFill>
                  <a:srgbClr val="7030A0"/>
                </a:solidFill>
              </a:rPr>
              <a:t>、</a:t>
            </a:r>
            <a:r>
              <a:rPr lang="en-US" altLang="zh-CN">
                <a:solidFill>
                  <a:srgbClr val="7030A0"/>
                </a:solidFill>
              </a:rPr>
              <a:t>AR</a:t>
            </a:r>
            <a:r>
              <a:rPr lang="zh-CN" altLang="en-US">
                <a:solidFill>
                  <a:srgbClr val="7030A0"/>
                </a:solidFill>
              </a:rPr>
              <a:t>、</a:t>
            </a:r>
            <a:r>
              <a:rPr lang="en-US" altLang="zh-CN">
                <a:solidFill>
                  <a:srgbClr val="7030A0"/>
                </a:solidFill>
              </a:rPr>
              <a:t>DR</a:t>
            </a:r>
            <a:r>
              <a:rPr lang="zh-CN" altLang="en-US">
                <a:solidFill>
                  <a:srgbClr val="7030A0"/>
                </a:solidFill>
              </a:rPr>
              <a:t>、主频，外频，双绞线，</a:t>
            </a:r>
            <a:r>
              <a:rPr lang="en-US" altLang="zh-CN">
                <a:solidFill>
                  <a:srgbClr val="7030A0"/>
                </a:solidFill>
              </a:rPr>
              <a:t>32</a:t>
            </a:r>
            <a:r>
              <a:rPr lang="zh-CN" altLang="en-US">
                <a:solidFill>
                  <a:srgbClr val="7030A0"/>
                </a:solidFill>
              </a:rPr>
              <a:t>位处理器，CLU、Ada、Modula—2等等。</a:t>
            </a:r>
            <a:endParaRPr lang="zh-CN" altLang="en-US">
              <a:solidFill>
                <a:srgbClr val="7030A0"/>
              </a:solidFill>
            </a:endParaRPr>
          </a:p>
          <a:p>
            <a:r>
              <a:rPr lang="zh-CN" altLang="en-US">
                <a:solidFill>
                  <a:srgbClr val="7030A0"/>
                </a:solidFill>
              </a:rPr>
              <a:t>        它也让我直观地认识到我以为的计算机专业并不是那么简单。在这十堂课里我学到了很多：</a:t>
            </a:r>
            <a:endParaRPr lang="zh-CN" altLang="en-US">
              <a:solidFill>
                <a:srgbClr val="7030A0"/>
              </a:solidFill>
            </a:endParaRPr>
          </a:p>
          <a:p>
            <a:r>
              <a:rPr lang="en-US" altLang="zh-CN">
                <a:solidFill>
                  <a:srgbClr val="7030A0"/>
                </a:solidFill>
              </a:rPr>
              <a:t>        1</a:t>
            </a:r>
            <a:r>
              <a:rPr lang="zh-CN" altLang="en-US">
                <a:solidFill>
                  <a:srgbClr val="7030A0"/>
                </a:solidFill>
              </a:rPr>
              <a:t>、计算机的操作系统并不是只有</a:t>
            </a:r>
            <a:r>
              <a:rPr lang="en-US" altLang="zh-CN">
                <a:solidFill>
                  <a:srgbClr val="7030A0"/>
                </a:solidFill>
              </a:rPr>
              <a:t>Windows</a:t>
            </a:r>
            <a:r>
              <a:rPr lang="zh-CN" altLang="en-US">
                <a:solidFill>
                  <a:srgbClr val="7030A0"/>
                </a:solidFill>
              </a:rPr>
              <a:t>，还有</a:t>
            </a:r>
            <a:r>
              <a:rPr lang="en-US" altLang="zh-CN">
                <a:solidFill>
                  <a:srgbClr val="7030A0"/>
                </a:solidFill>
              </a:rPr>
              <a:t>UNIX</a:t>
            </a:r>
            <a:r>
              <a:rPr lang="zh-CN" altLang="en-US">
                <a:solidFill>
                  <a:srgbClr val="7030A0"/>
                </a:solidFill>
              </a:rPr>
              <a:t>和其他；</a:t>
            </a:r>
            <a:endParaRPr lang="zh-CN" altLang="en-US">
              <a:solidFill>
                <a:srgbClr val="7030A0"/>
              </a:solidFill>
            </a:endParaRPr>
          </a:p>
          <a:p>
            <a:r>
              <a:rPr lang="zh-CN" altLang="en-US">
                <a:solidFill>
                  <a:srgbClr val="7030A0"/>
                </a:solidFill>
              </a:rPr>
              <a:t>        </a:t>
            </a:r>
            <a:r>
              <a:rPr lang="en-US" altLang="zh-CN">
                <a:solidFill>
                  <a:srgbClr val="7030A0"/>
                </a:solidFill>
              </a:rPr>
              <a:t>2</a:t>
            </a:r>
            <a:r>
              <a:rPr lang="zh-CN" altLang="en-US">
                <a:solidFill>
                  <a:srgbClr val="7030A0"/>
                </a:solidFill>
              </a:rPr>
              <a:t>、编写程序的语言多样，进制转换的算法；</a:t>
            </a:r>
            <a:endParaRPr lang="zh-CN" altLang="en-US">
              <a:solidFill>
                <a:srgbClr val="7030A0"/>
              </a:solidFill>
            </a:endParaRPr>
          </a:p>
          <a:p>
            <a:r>
              <a:rPr lang="zh-CN" altLang="en-US">
                <a:solidFill>
                  <a:srgbClr val="7030A0"/>
                </a:solidFill>
              </a:rPr>
              <a:t>        </a:t>
            </a:r>
            <a:r>
              <a:rPr lang="en-US" altLang="zh-CN">
                <a:solidFill>
                  <a:srgbClr val="7030A0"/>
                </a:solidFill>
              </a:rPr>
              <a:t>3</a:t>
            </a:r>
            <a:r>
              <a:rPr lang="zh-CN" altLang="en-US">
                <a:solidFill>
                  <a:srgbClr val="7030A0"/>
                </a:solidFill>
              </a:rPr>
              <a:t>、数据库，云计算</a:t>
            </a:r>
            <a:endParaRPr lang="zh-CN" altLang="en-US">
              <a:solidFill>
                <a:srgbClr val="7030A0"/>
              </a:solidFill>
            </a:endParaRPr>
          </a:p>
          <a:p>
            <a:r>
              <a:rPr lang="zh-CN" altLang="en-US">
                <a:solidFill>
                  <a:srgbClr val="7030A0"/>
                </a:solidFill>
              </a:rPr>
              <a:t>        </a:t>
            </a:r>
            <a:r>
              <a:rPr lang="en-US" altLang="zh-CN">
                <a:solidFill>
                  <a:srgbClr val="7030A0"/>
                </a:solidFill>
              </a:rPr>
              <a:t>4</a:t>
            </a:r>
            <a:r>
              <a:rPr lang="zh-CN" altLang="en-US">
                <a:solidFill>
                  <a:srgbClr val="7030A0"/>
                </a:solidFill>
              </a:rPr>
              <a:t>、软件开发模型</a:t>
            </a:r>
            <a:r>
              <a:rPr lang="en-US" altLang="zh-CN">
                <a:solidFill>
                  <a:srgbClr val="7030A0"/>
                </a:solidFill>
              </a:rPr>
              <a:t>eg</a:t>
            </a:r>
            <a:r>
              <a:rPr lang="zh-CN" altLang="en-US">
                <a:solidFill>
                  <a:srgbClr val="7030A0"/>
                </a:solidFill>
              </a:rPr>
              <a:t>：</a:t>
            </a:r>
            <a:r>
              <a:rPr lang="en-US" altLang="zh-CN">
                <a:solidFill>
                  <a:srgbClr val="7030A0"/>
                </a:solidFill>
              </a:rPr>
              <a:t>RUP</a:t>
            </a:r>
            <a:r>
              <a:rPr lang="zh-CN" altLang="en-US">
                <a:solidFill>
                  <a:srgbClr val="7030A0"/>
                </a:solidFill>
              </a:rPr>
              <a:t>模型</a:t>
            </a:r>
            <a:endParaRPr lang="zh-CN" altLang="en-US">
              <a:solidFill>
                <a:srgbClr val="7030A0"/>
              </a:solidFill>
            </a:endParaRPr>
          </a:p>
          <a:p>
            <a:r>
              <a:rPr lang="zh-CN" altLang="en-US">
                <a:solidFill>
                  <a:srgbClr val="7030A0"/>
                </a:solidFill>
              </a:rPr>
              <a:t>        </a:t>
            </a:r>
            <a:r>
              <a:rPr lang="en-US" altLang="zh-CN">
                <a:solidFill>
                  <a:srgbClr val="7030A0"/>
                </a:solidFill>
              </a:rPr>
              <a:t>5</a:t>
            </a:r>
            <a:r>
              <a:rPr lang="zh-CN" altLang="en-US">
                <a:solidFill>
                  <a:srgbClr val="7030A0"/>
                </a:solidFill>
              </a:rPr>
              <a:t>、应用软件，专用软件</a:t>
            </a:r>
            <a:endParaRPr lang="zh-CN" altLang="en-US">
              <a:solidFill>
                <a:srgbClr val="7030A0"/>
              </a:solidFill>
            </a:endParaRPr>
          </a:p>
          <a:p>
            <a:r>
              <a:rPr lang="zh-CN" altLang="en-US">
                <a:solidFill>
                  <a:srgbClr val="7030A0"/>
                </a:solidFill>
              </a:rPr>
              <a:t>        </a:t>
            </a:r>
            <a:endParaRPr lang="zh-CN" altLang="en-US">
              <a:solidFill>
                <a:srgbClr val="7030A0"/>
              </a:solidFill>
            </a:endParaRPr>
          </a:p>
        </p:txBody>
      </p:sp>
      <p:sp>
        <p:nvSpPr>
          <p:cNvPr id="3" name="文本框 2"/>
          <p:cNvSpPr txBox="1"/>
          <p:nvPr/>
        </p:nvSpPr>
        <p:spPr>
          <a:xfrm>
            <a:off x="1447800" y="4672965"/>
            <a:ext cx="457200" cy="472440"/>
          </a:xfrm>
          <a:prstGeom prst="rect">
            <a:avLst/>
          </a:prstGeom>
          <a:noFill/>
        </p:spPr>
        <p:txBody>
          <a:bodyPr vert="eaVert" wrap="none" rtlCol="0">
            <a:spAutoFit/>
          </a:bodyPr>
          <a:p>
            <a:r>
              <a:rPr lang="en-US" altLang="zh-CN">
                <a:solidFill>
                  <a:srgbClr val="7030A0"/>
                </a:solidFill>
              </a:rPr>
              <a:t>......</a:t>
            </a:r>
            <a:endParaRPr lang="en-US" altLang="zh-CN">
              <a:solidFill>
                <a:srgbClr val="7030A0"/>
              </a:solidFill>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文本框 1"/>
          <p:cNvSpPr txBox="1"/>
          <p:nvPr/>
        </p:nvSpPr>
        <p:spPr>
          <a:xfrm>
            <a:off x="1132840" y="767715"/>
            <a:ext cx="8327390" cy="1463040"/>
          </a:xfrm>
          <a:prstGeom prst="rect">
            <a:avLst/>
          </a:prstGeom>
          <a:noFill/>
        </p:spPr>
        <p:txBody>
          <a:bodyPr wrap="square" rtlCol="0">
            <a:spAutoFit/>
          </a:bodyPr>
          <a:p>
            <a:r>
              <a:rPr lang="zh-CN" altLang="en-US">
                <a:solidFill>
                  <a:srgbClr val="7030A0"/>
                </a:solidFill>
              </a:rPr>
              <a:t>虽然我依旧对计算机了解不深，但计算机的大门已经为我打开，剩下的就是自我充实与学习相结合。比如硬件维修，以后就不怕电脑出问题自己却束手无策了，程序是根本，是学计算机必备的能力；导论是基础，讲的是专业课不会讲的基本知识。我会端正态度，努力学好它。不过依旧有些不清楚的地方，尤其是具体操作，版本的不同让新手比较难弄。</a:t>
            </a:r>
            <a:endParaRPr lang="zh-CN" altLang="en-US">
              <a:solidFill>
                <a:srgbClr val="7030A0"/>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a:xfrm>
            <a:off x="792480" y="334645"/>
            <a:ext cx="10515600" cy="1325563"/>
          </a:xfrm>
        </p:spPr>
        <p:txBody>
          <a:bodyPr/>
          <a:p>
            <a:r>
              <a:rPr lang="zh-CN" altLang="en-US"/>
              <a:t>目录</a:t>
            </a:r>
            <a:endParaRPr lang="zh-CN" altLang="en-US"/>
          </a:p>
        </p:txBody>
      </p:sp>
      <p:sp>
        <p:nvSpPr>
          <p:cNvPr id="5" name="文本框 4"/>
          <p:cNvSpPr txBox="1"/>
          <p:nvPr/>
        </p:nvSpPr>
        <p:spPr>
          <a:xfrm>
            <a:off x="1326515" y="1531620"/>
            <a:ext cx="7457440" cy="4968240"/>
          </a:xfrm>
          <a:prstGeom prst="rect">
            <a:avLst/>
          </a:prstGeom>
          <a:noFill/>
        </p:spPr>
        <p:txBody>
          <a:bodyPr wrap="square" rtlCol="0">
            <a:spAutoFit/>
          </a:bodyPr>
          <a:p>
            <a:r>
              <a:rPr lang="zh-CN" altLang="en-US" sz="2000"/>
              <a:t>第一章：计算机的起源，发展；计算机的分类和特点</a:t>
            </a:r>
            <a:endParaRPr lang="zh-CN" altLang="en-US" sz="2000"/>
          </a:p>
          <a:p>
            <a:endParaRPr lang="zh-CN" altLang="en-US" sz="2000">
              <a:sym typeface="+mn-ea"/>
            </a:endParaRPr>
          </a:p>
          <a:p>
            <a:pPr algn="l"/>
            <a:r>
              <a:rPr lang="zh-CN" altLang="en-US" sz="2000">
                <a:sym typeface="+mn-ea"/>
              </a:rPr>
              <a:t>第二章：计算机的工作原理和硬件组成</a:t>
            </a:r>
            <a:endParaRPr lang="zh-CN" altLang="en-US" sz="2000">
              <a:sym typeface="+mn-ea"/>
            </a:endParaRPr>
          </a:p>
          <a:p>
            <a:pPr algn="l"/>
            <a:endParaRPr lang="zh-CN" altLang="en-US" sz="2000">
              <a:sym typeface="+mn-ea"/>
            </a:endParaRPr>
          </a:p>
          <a:p>
            <a:pPr algn="l"/>
            <a:r>
              <a:rPr lang="zh-CN" altLang="en-US" sz="2000">
                <a:sym typeface="+mn-ea"/>
              </a:rPr>
              <a:t>第三章：程序设计</a:t>
            </a:r>
            <a:endParaRPr lang="zh-CN" altLang="en-US" sz="2000">
              <a:sym typeface="+mn-ea"/>
            </a:endParaRPr>
          </a:p>
          <a:p>
            <a:pPr algn="l"/>
            <a:endParaRPr lang="zh-CN" altLang="en-US" sz="2000">
              <a:sym typeface="+mn-ea"/>
            </a:endParaRPr>
          </a:p>
          <a:p>
            <a:pPr algn="l"/>
            <a:r>
              <a:rPr lang="zh-CN" altLang="en-US" sz="2000">
                <a:sym typeface="+mn-ea"/>
              </a:rPr>
              <a:t>第四章：操作系统，算法和数据结构</a:t>
            </a:r>
            <a:endParaRPr lang="zh-CN" altLang="en-US" sz="2000"/>
          </a:p>
          <a:p>
            <a:pPr algn="l"/>
            <a:endParaRPr lang="zh-CN" altLang="en-US" sz="2000"/>
          </a:p>
          <a:p>
            <a:r>
              <a:rPr lang="zh-CN" altLang="en-US" sz="2000"/>
              <a:t>第五章：计算机网络</a:t>
            </a:r>
            <a:endParaRPr lang="zh-CN" altLang="en-US" sz="2000"/>
          </a:p>
          <a:p>
            <a:endParaRPr lang="zh-CN" altLang="en-US" sz="2000"/>
          </a:p>
          <a:p>
            <a:r>
              <a:rPr lang="zh-CN" altLang="en-US" sz="2000"/>
              <a:t>第六章：数据库</a:t>
            </a:r>
            <a:endParaRPr lang="zh-CN" altLang="en-US" sz="2000"/>
          </a:p>
          <a:p>
            <a:endParaRPr lang="zh-CN" altLang="en-US" sz="2000"/>
          </a:p>
          <a:p>
            <a:r>
              <a:rPr lang="zh-CN" altLang="en-US" sz="2000"/>
              <a:t>第七章</a:t>
            </a:r>
            <a:r>
              <a:rPr lang="en-US" altLang="zh-CN" sz="2000"/>
              <a:t>:</a:t>
            </a:r>
            <a:r>
              <a:rPr lang="zh-CN" altLang="en-US" sz="2000"/>
              <a:t>多媒体，网页设计与制作</a:t>
            </a:r>
            <a:endParaRPr lang="zh-CN" altLang="en-US" sz="2000"/>
          </a:p>
          <a:p>
            <a:endParaRPr lang="zh-CN" altLang="en-US" sz="2000"/>
          </a:p>
          <a:p>
            <a:r>
              <a:rPr lang="zh-CN" altLang="en-US" sz="2000"/>
              <a:t>第八章：软件工程</a:t>
            </a:r>
            <a:endParaRPr lang="zh-CN" altLang="en-US" sz="2000"/>
          </a:p>
          <a:p>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知识回顾</a:t>
            </a:r>
            <a:endParaRPr lang="zh-CN" altLang="en-US"/>
          </a:p>
        </p:txBody>
      </p:sp>
      <p:sp>
        <p:nvSpPr>
          <p:cNvPr id="4" name="文本框 3"/>
          <p:cNvSpPr txBox="1"/>
          <p:nvPr/>
        </p:nvSpPr>
        <p:spPr>
          <a:xfrm>
            <a:off x="641350" y="2065655"/>
            <a:ext cx="670560" cy="3966845"/>
          </a:xfrm>
          <a:prstGeom prst="rect">
            <a:avLst/>
          </a:prstGeom>
          <a:noFill/>
        </p:spPr>
        <p:txBody>
          <a:bodyPr vert="eaVert" wrap="square" rtlCol="0">
            <a:spAutoFit/>
          </a:bodyPr>
          <a:p>
            <a:r>
              <a:rPr lang="zh-CN" altLang="en-US" sz="3200"/>
              <a:t>计算机发展史</a:t>
            </a:r>
            <a:endParaRPr lang="zh-CN" altLang="en-US" sz="3200"/>
          </a:p>
        </p:txBody>
      </p:sp>
      <p:sp>
        <p:nvSpPr>
          <p:cNvPr id="6" name="文本框 5"/>
          <p:cNvSpPr txBox="1"/>
          <p:nvPr/>
        </p:nvSpPr>
        <p:spPr>
          <a:xfrm>
            <a:off x="2560320" y="1607820"/>
            <a:ext cx="2011680" cy="365760"/>
          </a:xfrm>
          <a:prstGeom prst="rect">
            <a:avLst/>
          </a:prstGeom>
          <a:noFill/>
        </p:spPr>
        <p:txBody>
          <a:bodyPr wrap="none" rtlCol="0">
            <a:spAutoFit/>
          </a:bodyPr>
          <a:p>
            <a:pPr algn="ctr"/>
            <a:r>
              <a:rPr lang="zh-CN" altLang="en-US">
                <a:sym typeface="+mn-ea"/>
              </a:rPr>
              <a:t>图灵和图灵计算机</a:t>
            </a:r>
            <a:endParaRPr lang="zh-CN" altLang="en-US"/>
          </a:p>
        </p:txBody>
      </p:sp>
      <p:grpSp>
        <p:nvGrpSpPr>
          <p:cNvPr id="618501" name="组合 618500"/>
          <p:cNvGrpSpPr/>
          <p:nvPr/>
        </p:nvGrpSpPr>
        <p:grpSpPr>
          <a:xfrm>
            <a:off x="5303520" y="1262380"/>
            <a:ext cx="3271838" cy="1636713"/>
            <a:chOff x="3264" y="1299"/>
            <a:chExt cx="2061" cy="1031"/>
          </a:xfrm>
        </p:grpSpPr>
        <p:sp>
          <p:nvSpPr>
            <p:cNvPr id="618502" name="矩形 618501"/>
            <p:cNvSpPr/>
            <p:nvPr/>
          </p:nvSpPr>
          <p:spPr>
            <a:xfrm>
              <a:off x="4013" y="1299"/>
              <a:ext cx="286" cy="264"/>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03" name="矩形 618502"/>
            <p:cNvSpPr/>
            <p:nvPr/>
          </p:nvSpPr>
          <p:spPr>
            <a:xfrm>
              <a:off x="4072" y="1342"/>
              <a:ext cx="78"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P</a:t>
              </a:r>
              <a:endParaRPr lang="en-US" altLang="zh-CN" sz="2400" b="1">
                <a:solidFill>
                  <a:srgbClr val="CCCCFF"/>
                </a:solidFill>
                <a:latin typeface="Tahoma" pitchFamily="34" charset="0"/>
                <a:ea typeface="宋体" pitchFamily="2" charset="-122"/>
              </a:endParaRPr>
            </a:p>
          </p:txBody>
        </p:sp>
        <p:sp>
          <p:nvSpPr>
            <p:cNvPr id="618504" name="矩形 618503"/>
            <p:cNvSpPr/>
            <p:nvPr/>
          </p:nvSpPr>
          <p:spPr>
            <a:xfrm>
              <a:off x="4167" y="1322"/>
              <a:ext cx="36" cy="17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8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05" name="矩形 618504"/>
            <p:cNvSpPr/>
            <p:nvPr/>
          </p:nvSpPr>
          <p:spPr>
            <a:xfrm>
              <a:off x="3958" y="1762"/>
              <a:ext cx="441" cy="215"/>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06" name="矩形 618505"/>
            <p:cNvSpPr/>
            <p:nvPr/>
          </p:nvSpPr>
          <p:spPr>
            <a:xfrm>
              <a:off x="4022" y="1808"/>
              <a:ext cx="24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W/P</a:t>
              </a:r>
              <a:endParaRPr lang="en-US" altLang="zh-CN" sz="2400" b="1">
                <a:solidFill>
                  <a:srgbClr val="CCCCFF"/>
                </a:solidFill>
                <a:latin typeface="Tahoma" pitchFamily="34" charset="0"/>
                <a:ea typeface="宋体" pitchFamily="2" charset="-122"/>
              </a:endParaRPr>
            </a:p>
          </p:txBody>
        </p:sp>
        <p:sp>
          <p:nvSpPr>
            <p:cNvPr id="618507" name="矩形 618506"/>
            <p:cNvSpPr/>
            <p:nvPr/>
          </p:nvSpPr>
          <p:spPr>
            <a:xfrm>
              <a:off x="4326" y="1788"/>
              <a:ext cx="36" cy="17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8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08" name="矩形 618507"/>
            <p:cNvSpPr/>
            <p:nvPr/>
          </p:nvSpPr>
          <p:spPr>
            <a:xfrm>
              <a:off x="3568" y="2169"/>
              <a:ext cx="85"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B</a:t>
              </a:r>
              <a:endParaRPr lang="en-US" altLang="zh-CN" sz="2400" b="1">
                <a:solidFill>
                  <a:srgbClr val="CCCCFF"/>
                </a:solidFill>
                <a:latin typeface="Tahoma" pitchFamily="34" charset="0"/>
                <a:ea typeface="宋体" pitchFamily="2" charset="-122"/>
              </a:endParaRPr>
            </a:p>
          </p:txBody>
        </p:sp>
        <p:sp>
          <p:nvSpPr>
            <p:cNvPr id="618509" name="矩形 618508"/>
            <p:cNvSpPr/>
            <p:nvPr/>
          </p:nvSpPr>
          <p:spPr>
            <a:xfrm>
              <a:off x="3667" y="2160"/>
              <a:ext cx="33"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10" name="矩形 618509"/>
            <p:cNvSpPr/>
            <p:nvPr/>
          </p:nvSpPr>
          <p:spPr>
            <a:xfrm>
              <a:off x="3745" y="2169"/>
              <a:ext cx="64"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1</a:t>
              </a:r>
              <a:endParaRPr lang="en-US" altLang="zh-CN" sz="2400" b="1">
                <a:solidFill>
                  <a:srgbClr val="CCCCFF"/>
                </a:solidFill>
                <a:latin typeface="Tahoma" pitchFamily="34" charset="0"/>
                <a:ea typeface="宋体" pitchFamily="2" charset="-122"/>
              </a:endParaRPr>
            </a:p>
          </p:txBody>
        </p:sp>
        <p:sp>
          <p:nvSpPr>
            <p:cNvPr id="618511" name="矩形 618510"/>
            <p:cNvSpPr/>
            <p:nvPr/>
          </p:nvSpPr>
          <p:spPr>
            <a:xfrm>
              <a:off x="3917" y="2166"/>
              <a:ext cx="64"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1</a:t>
              </a:r>
              <a:endParaRPr lang="en-US" altLang="zh-CN" sz="2400" b="1">
                <a:solidFill>
                  <a:srgbClr val="CCCCFF"/>
                </a:solidFill>
                <a:latin typeface="Tahoma" pitchFamily="34" charset="0"/>
                <a:ea typeface="宋体" pitchFamily="2" charset="-122"/>
              </a:endParaRPr>
            </a:p>
          </p:txBody>
        </p:sp>
        <p:sp>
          <p:nvSpPr>
            <p:cNvPr id="618512" name="矩形 618511"/>
            <p:cNvSpPr/>
            <p:nvPr/>
          </p:nvSpPr>
          <p:spPr>
            <a:xfrm>
              <a:off x="4004" y="2166"/>
              <a:ext cx="3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13" name="矩形 618512"/>
            <p:cNvSpPr/>
            <p:nvPr/>
          </p:nvSpPr>
          <p:spPr>
            <a:xfrm>
              <a:off x="4090" y="2166"/>
              <a:ext cx="64"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1</a:t>
              </a:r>
              <a:endParaRPr lang="en-US" altLang="zh-CN" sz="2400" b="1">
                <a:solidFill>
                  <a:srgbClr val="CCCCFF"/>
                </a:solidFill>
                <a:latin typeface="Tahoma" pitchFamily="34" charset="0"/>
                <a:ea typeface="宋体" pitchFamily="2" charset="-122"/>
              </a:endParaRPr>
            </a:p>
          </p:txBody>
        </p:sp>
        <p:sp>
          <p:nvSpPr>
            <p:cNvPr id="618514" name="矩形 618513"/>
            <p:cNvSpPr/>
            <p:nvPr/>
          </p:nvSpPr>
          <p:spPr>
            <a:xfrm>
              <a:off x="4176" y="2166"/>
              <a:ext cx="3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15" name="矩形 618514"/>
            <p:cNvSpPr/>
            <p:nvPr/>
          </p:nvSpPr>
          <p:spPr>
            <a:xfrm>
              <a:off x="4381" y="2166"/>
              <a:ext cx="3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16" name="矩形 618515"/>
            <p:cNvSpPr/>
            <p:nvPr/>
          </p:nvSpPr>
          <p:spPr>
            <a:xfrm>
              <a:off x="4430" y="2166"/>
              <a:ext cx="64"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1</a:t>
              </a:r>
              <a:endParaRPr lang="en-US" altLang="zh-CN" sz="2400" b="1">
                <a:solidFill>
                  <a:srgbClr val="CCCCFF"/>
                </a:solidFill>
                <a:latin typeface="Tahoma" pitchFamily="34" charset="0"/>
                <a:ea typeface="宋体" pitchFamily="2" charset="-122"/>
              </a:endParaRPr>
            </a:p>
          </p:txBody>
        </p:sp>
        <p:sp>
          <p:nvSpPr>
            <p:cNvPr id="618517" name="矩形 618516"/>
            <p:cNvSpPr/>
            <p:nvPr/>
          </p:nvSpPr>
          <p:spPr>
            <a:xfrm>
              <a:off x="4272" y="2166"/>
              <a:ext cx="117"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B </a:t>
              </a:r>
              <a:endParaRPr lang="en-US" altLang="zh-CN" sz="2400" b="1">
                <a:solidFill>
                  <a:srgbClr val="CCCCFF"/>
                </a:solidFill>
                <a:latin typeface="Tahoma" pitchFamily="34" charset="0"/>
                <a:ea typeface="宋体" pitchFamily="2" charset="-122"/>
              </a:endParaRPr>
            </a:p>
          </p:txBody>
        </p:sp>
        <p:sp>
          <p:nvSpPr>
            <p:cNvPr id="618518" name="矩形 618517"/>
            <p:cNvSpPr/>
            <p:nvPr/>
          </p:nvSpPr>
          <p:spPr>
            <a:xfrm>
              <a:off x="4560" y="2160"/>
              <a:ext cx="48"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lIns="0" tIns="0" rIns="0" bIns="0">
              <a:spAutoFit/>
            </a:bodyPr>
            <a:p>
              <a:pPr lvl="0">
                <a:spcBef>
                  <a:spcPct val="0"/>
                </a:spcBef>
              </a:pPr>
              <a:r>
                <a:rPr lang="en-US" altLang="zh-CN" sz="1600" b="1">
                  <a:solidFill>
                    <a:srgbClr val="CCCCFF"/>
                  </a:solidFill>
                  <a:latin typeface="Times New Roman" pitchFamily="18" charset="0"/>
                  <a:ea typeface="宋体" pitchFamily="2" charset="-122"/>
                </a:rPr>
                <a:t>1</a:t>
              </a:r>
              <a:endParaRPr lang="en-US" altLang="zh-CN" sz="2400" b="1">
                <a:solidFill>
                  <a:srgbClr val="CCCCFF"/>
                </a:solidFill>
                <a:latin typeface="Tahoma" pitchFamily="34" charset="0"/>
                <a:ea typeface="宋体" pitchFamily="2" charset="-122"/>
              </a:endParaRPr>
            </a:p>
          </p:txBody>
        </p:sp>
        <p:sp>
          <p:nvSpPr>
            <p:cNvPr id="618519" name="矩形 618518"/>
            <p:cNvSpPr/>
            <p:nvPr/>
          </p:nvSpPr>
          <p:spPr>
            <a:xfrm>
              <a:off x="4689" y="2166"/>
              <a:ext cx="3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20" name="矩形 618519"/>
            <p:cNvSpPr/>
            <p:nvPr/>
          </p:nvSpPr>
          <p:spPr>
            <a:xfrm>
              <a:off x="4704" y="2160"/>
              <a:ext cx="85"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B</a:t>
              </a:r>
              <a:endParaRPr lang="en-US" altLang="zh-CN" sz="2400" b="1">
                <a:solidFill>
                  <a:srgbClr val="CCCCFF"/>
                </a:solidFill>
                <a:latin typeface="Tahoma" pitchFamily="34" charset="0"/>
                <a:ea typeface="宋体" pitchFamily="2" charset="-122"/>
              </a:endParaRPr>
            </a:p>
          </p:txBody>
        </p:sp>
        <p:sp>
          <p:nvSpPr>
            <p:cNvPr id="618521" name="矩形 618520"/>
            <p:cNvSpPr/>
            <p:nvPr/>
          </p:nvSpPr>
          <p:spPr>
            <a:xfrm>
              <a:off x="4889" y="2166"/>
              <a:ext cx="3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22" name="矩形 618521"/>
            <p:cNvSpPr/>
            <p:nvPr/>
          </p:nvSpPr>
          <p:spPr>
            <a:xfrm>
              <a:off x="3264" y="2163"/>
              <a:ext cx="177" cy="150"/>
            </a:xfrm>
            <a:prstGeom prst="rect">
              <a:avLst/>
            </a:prstGeom>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23" name="矩形 618522"/>
            <p:cNvSpPr/>
            <p:nvPr/>
          </p:nvSpPr>
          <p:spPr>
            <a:xfrm>
              <a:off x="3268" y="2166"/>
              <a:ext cx="121"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Times New Roman" pitchFamily="18" charset="0"/>
                  <a:ea typeface="宋体" pitchFamily="2" charset="-122"/>
                </a:rPr>
                <a:t>M</a:t>
              </a:r>
              <a:endParaRPr lang="en-US" altLang="zh-CN" sz="2400" b="1">
                <a:solidFill>
                  <a:srgbClr val="CCCCFF"/>
                </a:solidFill>
                <a:latin typeface="Tahoma" pitchFamily="34" charset="0"/>
                <a:ea typeface="宋体" pitchFamily="2" charset="-122"/>
              </a:endParaRPr>
            </a:p>
          </p:txBody>
        </p:sp>
        <p:sp>
          <p:nvSpPr>
            <p:cNvPr id="618524" name="矩形 618523"/>
            <p:cNvSpPr/>
            <p:nvPr/>
          </p:nvSpPr>
          <p:spPr>
            <a:xfrm>
              <a:off x="3423" y="2166"/>
              <a:ext cx="3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sp>
          <p:nvSpPr>
            <p:cNvPr id="618525" name="矩形 618524"/>
            <p:cNvSpPr/>
            <p:nvPr/>
          </p:nvSpPr>
          <p:spPr>
            <a:xfrm>
              <a:off x="4848" y="2160"/>
              <a:ext cx="256"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b="1">
                  <a:solidFill>
                    <a:srgbClr val="CCCCFF"/>
                  </a:solidFill>
                  <a:latin typeface="宋体" pitchFamily="2" charset="-122"/>
                  <a:ea typeface="宋体" pitchFamily="2" charset="-122"/>
                </a:rPr>
                <a:t>……</a:t>
              </a:r>
              <a:endParaRPr lang="en-US" altLang="zh-CN" sz="2400" b="1">
                <a:solidFill>
                  <a:srgbClr val="CCCCFF"/>
                </a:solidFill>
                <a:latin typeface="Tahoma" pitchFamily="34" charset="0"/>
                <a:ea typeface="宋体" pitchFamily="2" charset="-122"/>
              </a:endParaRPr>
            </a:p>
          </p:txBody>
        </p:sp>
        <p:sp>
          <p:nvSpPr>
            <p:cNvPr id="618526" name="矩形 618525"/>
            <p:cNvSpPr/>
            <p:nvPr/>
          </p:nvSpPr>
          <p:spPr>
            <a:xfrm>
              <a:off x="5293" y="2176"/>
              <a:ext cx="32" cy="15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0" tIns="0" rIns="0" bIns="0">
              <a:spAutoFit/>
            </a:bodyPr>
            <a:p>
              <a:pPr lvl="0">
                <a:spcBef>
                  <a:spcPct val="0"/>
                </a:spcBef>
              </a:pPr>
              <a:r>
                <a:rPr lang="en-US" altLang="zh-CN" sz="1600" dirty="0">
                  <a:solidFill>
                    <a:srgbClr val="000000"/>
                  </a:solidFill>
                  <a:latin typeface="Times New Roman" pitchFamily="18" charset="0"/>
                  <a:ea typeface="宋体" pitchFamily="2" charset="-122"/>
                </a:rPr>
                <a:t> </a:t>
              </a:r>
              <a:endParaRPr lang="en-US" altLang="zh-CN" sz="2400" dirty="0">
                <a:solidFill>
                  <a:srgbClr val="FFFFFF"/>
                </a:solidFill>
                <a:latin typeface="Tahoma" pitchFamily="34" charset="0"/>
                <a:ea typeface="宋体" pitchFamily="2" charset="-122"/>
              </a:endParaRPr>
            </a:p>
          </p:txBody>
        </p:sp>
        <p:grpSp>
          <p:nvGrpSpPr>
            <p:cNvPr id="618527" name="组合 618526"/>
            <p:cNvGrpSpPr/>
            <p:nvPr/>
          </p:nvGrpSpPr>
          <p:grpSpPr>
            <a:xfrm>
              <a:off x="4104" y="1573"/>
              <a:ext cx="95" cy="192"/>
              <a:chOff x="4065" y="1573"/>
              <a:chExt cx="91" cy="192"/>
            </a:xfrm>
          </p:grpSpPr>
          <p:sp>
            <p:nvSpPr>
              <p:cNvPr id="618528" name="直接连接符 618527"/>
              <p:cNvSpPr/>
              <p:nvPr/>
            </p:nvSpPr>
            <p:spPr>
              <a:xfrm>
                <a:off x="4108" y="1573"/>
                <a:ext cx="1" cy="127"/>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29" name="任意多边形 618528"/>
              <p:cNvSpPr/>
              <p:nvPr/>
            </p:nvSpPr>
            <p:spPr>
              <a:xfrm>
                <a:off x="4065" y="1694"/>
                <a:ext cx="91" cy="71"/>
              </a:xfrm>
              <a:custGeom>
                <a:avLst/>
                <a:gdLst/>
                <a:ahLst/>
                <a:cxnLst/>
                <a:pathLst>
                  <a:path w="91" h="71">
                    <a:moveTo>
                      <a:pt x="0" y="0"/>
                    </a:moveTo>
                    <a:lnTo>
                      <a:pt x="47" y="71"/>
                    </a:lnTo>
                    <a:lnTo>
                      <a:pt x="91" y="0"/>
                    </a:lnTo>
                    <a:lnTo>
                      <a:pt x="0" y="0"/>
                    </a:lnTo>
                    <a:close/>
                  </a:path>
                </a:pathLst>
              </a:cu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grpSp>
        <p:grpSp>
          <p:nvGrpSpPr>
            <p:cNvPr id="618530" name="组合 618529"/>
            <p:cNvGrpSpPr/>
            <p:nvPr/>
          </p:nvGrpSpPr>
          <p:grpSpPr>
            <a:xfrm>
              <a:off x="4118" y="1974"/>
              <a:ext cx="95" cy="189"/>
              <a:chOff x="4078" y="1974"/>
              <a:chExt cx="91" cy="189"/>
            </a:xfrm>
          </p:grpSpPr>
          <p:sp>
            <p:nvSpPr>
              <p:cNvPr id="618531" name="直接连接符 618530"/>
              <p:cNvSpPr/>
              <p:nvPr/>
            </p:nvSpPr>
            <p:spPr>
              <a:xfrm>
                <a:off x="4121" y="1974"/>
                <a:ext cx="1" cy="127"/>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32" name="任意多边形 618531"/>
              <p:cNvSpPr/>
              <p:nvPr/>
            </p:nvSpPr>
            <p:spPr>
              <a:xfrm>
                <a:off x="4078" y="2095"/>
                <a:ext cx="91" cy="68"/>
              </a:xfrm>
              <a:custGeom>
                <a:avLst/>
                <a:gdLst/>
                <a:ahLst/>
                <a:cxnLst/>
                <a:pathLst>
                  <a:path w="91" h="68">
                    <a:moveTo>
                      <a:pt x="0" y="0"/>
                    </a:moveTo>
                    <a:lnTo>
                      <a:pt x="43" y="68"/>
                    </a:lnTo>
                    <a:lnTo>
                      <a:pt x="91" y="0"/>
                    </a:lnTo>
                    <a:lnTo>
                      <a:pt x="0" y="0"/>
                    </a:lnTo>
                    <a:close/>
                  </a:path>
                </a:pathLst>
              </a:cu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grpSp>
        <p:sp>
          <p:nvSpPr>
            <p:cNvPr id="618533" name="直接连接符 618532"/>
            <p:cNvSpPr/>
            <p:nvPr/>
          </p:nvSpPr>
          <p:spPr>
            <a:xfrm>
              <a:off x="3504"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34" name="直接连接符 618533"/>
            <p:cNvSpPr/>
            <p:nvPr/>
          </p:nvSpPr>
          <p:spPr>
            <a:xfrm>
              <a:off x="3504" y="2160"/>
              <a:ext cx="1728" cy="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35" name="直接连接符 618534"/>
            <p:cNvSpPr/>
            <p:nvPr/>
          </p:nvSpPr>
          <p:spPr>
            <a:xfrm>
              <a:off x="3504" y="2304"/>
              <a:ext cx="1728" cy="0"/>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36" name="直接连接符 618535"/>
            <p:cNvSpPr/>
            <p:nvPr/>
          </p:nvSpPr>
          <p:spPr>
            <a:xfrm>
              <a:off x="3696"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37" name="直接连接符 618536"/>
            <p:cNvSpPr/>
            <p:nvPr/>
          </p:nvSpPr>
          <p:spPr>
            <a:xfrm>
              <a:off x="3888"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38" name="直接连接符 618537"/>
            <p:cNvSpPr/>
            <p:nvPr/>
          </p:nvSpPr>
          <p:spPr>
            <a:xfrm>
              <a:off x="4080"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39" name="直接连接符 618538"/>
            <p:cNvSpPr/>
            <p:nvPr/>
          </p:nvSpPr>
          <p:spPr>
            <a:xfrm>
              <a:off x="4224"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40" name="直接连接符 618539"/>
            <p:cNvSpPr/>
            <p:nvPr/>
          </p:nvSpPr>
          <p:spPr>
            <a:xfrm>
              <a:off x="4368"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41" name="直接连接符 618540"/>
            <p:cNvSpPr/>
            <p:nvPr/>
          </p:nvSpPr>
          <p:spPr>
            <a:xfrm>
              <a:off x="4512"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42" name="直接连接符 618541"/>
            <p:cNvSpPr/>
            <p:nvPr/>
          </p:nvSpPr>
          <p:spPr>
            <a:xfrm>
              <a:off x="4656"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sp>
          <p:nvSpPr>
            <p:cNvPr id="618543" name="直接连接符 618542"/>
            <p:cNvSpPr/>
            <p:nvPr/>
          </p:nvSpPr>
          <p:spPr>
            <a:xfrm>
              <a:off x="4800" y="2160"/>
              <a:ext cx="0" cy="141"/>
            </a:xfrm>
            <a:prstGeom prst="lin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p>
              <a:endParaRPr lang="zh-CN" altLang="en-US"/>
            </a:p>
          </p:txBody>
        </p:sp>
      </p:grpSp>
      <p:sp>
        <p:nvSpPr>
          <p:cNvPr id="7" name="文本框 6"/>
          <p:cNvSpPr txBox="1"/>
          <p:nvPr/>
        </p:nvSpPr>
        <p:spPr>
          <a:xfrm>
            <a:off x="2773680" y="5052060"/>
            <a:ext cx="3958590" cy="368300"/>
          </a:xfrm>
          <a:prstGeom prst="rect">
            <a:avLst/>
          </a:prstGeom>
          <a:noFill/>
        </p:spPr>
        <p:txBody>
          <a:bodyPr wrap="square" rtlCol="0">
            <a:spAutoFit/>
          </a:bodyPr>
          <a:p>
            <a:r>
              <a:rPr lang="zh-CN" altLang="en-US"/>
              <a:t>冯·诺伊曼和</a:t>
            </a:r>
            <a:r>
              <a:rPr lang="en-US" altLang="zh-CN"/>
              <a:t>ENIAC</a:t>
            </a:r>
            <a:r>
              <a:rPr lang="zh-CN" altLang="en-US"/>
              <a:t>机</a:t>
            </a:r>
            <a:endParaRPr lang="zh-CN" altLang="en-US"/>
          </a:p>
        </p:txBody>
      </p:sp>
      <p:sp>
        <p:nvSpPr>
          <p:cNvPr id="8" name="左大括号 7"/>
          <p:cNvSpPr/>
          <p:nvPr/>
        </p:nvSpPr>
        <p:spPr>
          <a:xfrm>
            <a:off x="1875790" y="1701165"/>
            <a:ext cx="260985" cy="36258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2639060" y="3453130"/>
            <a:ext cx="6080125" cy="822960"/>
          </a:xfrm>
          <a:prstGeom prst="rect">
            <a:avLst/>
          </a:prstGeom>
          <a:noFill/>
        </p:spPr>
        <p:txBody>
          <a:bodyPr wrap="square" rtlCol="0">
            <a:spAutoFit/>
          </a:bodyPr>
          <a:p>
            <a:pPr algn="l" fontAlgn="base">
              <a:lnSpc>
                <a:spcPct val="120000"/>
              </a:lnSpc>
              <a:buClr>
                <a:srgbClr val="B2B2B2"/>
              </a:buClr>
              <a:buSzPct val="60000"/>
              <a:buFont typeface="Wingdings" pitchFamily="2" charset="2"/>
            </a:pPr>
            <a:r>
              <a:rPr lang="zh-CN" altLang="en-US" sz="2000" b="1" dirty="0">
                <a:solidFill>
                  <a:srgbClr val="CCCCFF"/>
                </a:solidFill>
                <a:effectLst>
                  <a:outerShdw blurRad="38100" dist="38100" dir="2700000">
                    <a:srgbClr val="000000"/>
                  </a:outerShdw>
                </a:effectLst>
                <a:latin typeface="仿宋" charset="0"/>
                <a:ea typeface="仿宋" charset="0"/>
                <a:cs typeface="+mn-ea"/>
                <a:sym typeface="+mn-ea"/>
              </a:rPr>
              <a:t>计算机构成</a:t>
            </a:r>
            <a:r>
              <a:rPr lang="en-US" altLang="zh-CN" sz="2000" b="1" dirty="0">
                <a:solidFill>
                  <a:srgbClr val="CCCCFF"/>
                </a:solidFill>
                <a:effectLst>
                  <a:outerShdw blurRad="38100" dist="38100" dir="2700000">
                    <a:srgbClr val="000000"/>
                  </a:outerShdw>
                </a:effectLst>
                <a:latin typeface="仿宋" charset="0"/>
                <a:ea typeface="仿宋" charset="0"/>
                <a:cs typeface="+mn-ea"/>
                <a:sym typeface="+mn-ea"/>
              </a:rPr>
              <a:t>:</a:t>
            </a:r>
            <a:r>
              <a:rPr lang="zh-CN" altLang="en-US" sz="2000" b="1" dirty="0">
                <a:solidFill>
                  <a:srgbClr val="CCCCFF"/>
                </a:solidFill>
                <a:effectLst>
                  <a:outerShdw blurRad="38100" dist="38100" dir="2700000">
                    <a:srgbClr val="000000"/>
                  </a:outerShdw>
                </a:effectLst>
                <a:latin typeface="仿宋" charset="0"/>
                <a:ea typeface="仿宋" charset="0"/>
                <a:cs typeface="+mn-ea"/>
                <a:sym typeface="+mn-ea"/>
              </a:rPr>
              <a:t>电子管、晶体管、集成电路、超大规模集成电路（</a:t>
            </a:r>
            <a:r>
              <a:rPr lang="en-US" altLang="zh-CN" sz="2000" b="1" dirty="0">
                <a:solidFill>
                  <a:srgbClr val="CCCCFF"/>
                </a:solidFill>
                <a:effectLst>
                  <a:outerShdw blurRad="38100" dist="38100" dir="2700000">
                    <a:srgbClr val="000000"/>
                  </a:outerShdw>
                </a:effectLst>
                <a:latin typeface="仿宋" charset="0"/>
                <a:ea typeface="仿宋" charset="0"/>
                <a:cs typeface="+mn-ea"/>
                <a:sym typeface="+mn-ea"/>
              </a:rPr>
              <a:t>VLSI</a:t>
            </a:r>
            <a:r>
              <a:rPr lang="zh-CN" altLang="en-US" sz="2000" b="1" dirty="0">
                <a:solidFill>
                  <a:srgbClr val="CCCCFF"/>
                </a:solidFill>
                <a:effectLst>
                  <a:outerShdw blurRad="38100" dist="38100" dir="2700000">
                    <a:srgbClr val="000000"/>
                  </a:outerShdw>
                </a:effectLst>
                <a:latin typeface="仿宋" charset="0"/>
                <a:ea typeface="仿宋" charset="0"/>
                <a:cs typeface="+mn-ea"/>
                <a:sym typeface="+mn-ea"/>
              </a:rPr>
              <a:t>）或微处理器。</a:t>
            </a:r>
            <a:endParaRPr lang="zh-CN" altLang="en-US" sz="2000">
              <a:latin typeface="仿宋" charset="0"/>
              <a:ea typeface="仿宋" charset="0"/>
            </a:endParaRPr>
          </a:p>
        </p:txBody>
      </p:sp>
      <p:sp>
        <p:nvSpPr>
          <p:cNvPr id="11" name="右大括号 10"/>
          <p:cNvSpPr/>
          <p:nvPr/>
        </p:nvSpPr>
        <p:spPr>
          <a:xfrm>
            <a:off x="8915400" y="1563370"/>
            <a:ext cx="412750" cy="37630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9495155" y="2735580"/>
            <a:ext cx="2502535" cy="1005840"/>
          </a:xfrm>
          <a:prstGeom prst="rect">
            <a:avLst/>
          </a:prstGeom>
          <a:noFill/>
        </p:spPr>
        <p:txBody>
          <a:bodyPr wrap="square" rtlCol="0">
            <a:spAutoFit/>
          </a:bodyPr>
          <a:p>
            <a:r>
              <a:rPr lang="zh-CN" altLang="en-US" sz="2000"/>
              <a:t>计算机高速发展</a:t>
            </a:r>
            <a:endParaRPr lang="zh-CN" altLang="en-US" sz="2000"/>
          </a:p>
          <a:p>
            <a:r>
              <a:rPr lang="en-US" altLang="zh-CN" sz="2000"/>
              <a:t>          - -</a:t>
            </a:r>
            <a:r>
              <a:rPr lang="zh-CN" altLang="en-US" sz="2000"/>
              <a:t>第一台电子计</a:t>
            </a:r>
            <a:endParaRPr lang="zh-CN" altLang="en-US" sz="2000"/>
          </a:p>
          <a:p>
            <a:r>
              <a:rPr lang="zh-CN" altLang="en-US" sz="2000"/>
              <a:t>                      算机产生</a:t>
            </a:r>
            <a:endParaRPr lang="zh-CN" altLang="en-US" sz="2000"/>
          </a:p>
        </p:txBody>
      </p:sp>
      <p:pic>
        <p:nvPicPr>
          <p:cNvPr id="13" name="图片 12"/>
          <p:cNvPicPr>
            <a:picLocks noChangeAspect="1"/>
          </p:cNvPicPr>
          <p:nvPr/>
        </p:nvPicPr>
        <p:blipFill>
          <a:blip r:embed="rId2"/>
          <a:srcRect/>
          <a:stretch>
            <a:fillRect/>
          </a:stretch>
        </p:blipFill>
        <p:spPr>
          <a:xfrm>
            <a:off x="3227070" y="5489575"/>
            <a:ext cx="5280025" cy="999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618501"/>
                                        </p:tgtEl>
                                        <p:attrNameLst>
                                          <p:attrName>style.visibility</p:attrName>
                                        </p:attrNameLst>
                                      </p:cBhvr>
                                      <p:to>
                                        <p:strVal val="visible"/>
                                      </p:to>
                                    </p:set>
                                    <p:anim calcmode="lin" valueType="num">
                                      <p:cBhvr additive="base">
                                        <p:cTn id="7" dur="500" fill="hold"/>
                                        <p:tgtEl>
                                          <p:spTgt spid="618501"/>
                                        </p:tgtEl>
                                        <p:attrNameLst>
                                          <p:attrName>ppt_x</p:attrName>
                                        </p:attrNameLst>
                                      </p:cBhvr>
                                      <p:tavLst>
                                        <p:tav tm="0">
                                          <p:val>
                                            <p:strVal val="0-#ppt_w/2"/>
                                          </p:val>
                                        </p:tav>
                                        <p:tav tm="100000">
                                          <p:val>
                                            <p:strVal val="#ppt_x"/>
                                          </p:val>
                                        </p:tav>
                                      </p:tavLst>
                                    </p:anim>
                                    <p:anim calcmode="lin" valueType="num">
                                      <p:cBhvr additive="base">
                                        <p:cTn id="8" dur="500" fill="hold"/>
                                        <p:tgtEl>
                                          <p:spTgt spid="6185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3" name="文本框 2"/>
          <p:cNvSpPr txBox="1"/>
          <p:nvPr/>
        </p:nvSpPr>
        <p:spPr>
          <a:xfrm>
            <a:off x="563880" y="1104900"/>
            <a:ext cx="1960880" cy="518160"/>
          </a:xfrm>
          <a:prstGeom prst="rect">
            <a:avLst/>
          </a:prstGeom>
          <a:noFill/>
        </p:spPr>
        <p:txBody>
          <a:bodyPr wrap="none" rtlCol="0">
            <a:spAutoFit/>
          </a:bodyPr>
          <a:p>
            <a:r>
              <a:rPr lang="zh-CN" altLang="en-US" sz="2800"/>
              <a:t>计算机应用</a:t>
            </a:r>
            <a:endParaRPr lang="zh-CN" altLang="en-US" sz="2800"/>
          </a:p>
        </p:txBody>
      </p:sp>
      <p:sp>
        <p:nvSpPr>
          <p:cNvPr id="4" name="横卷形 3"/>
          <p:cNvSpPr/>
          <p:nvPr/>
        </p:nvSpPr>
        <p:spPr>
          <a:xfrm>
            <a:off x="2866390" y="177800"/>
            <a:ext cx="5314315" cy="288099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535680" y="693420"/>
            <a:ext cx="2584450" cy="2014220"/>
          </a:xfrm>
          <a:prstGeom prst="rect">
            <a:avLst/>
          </a:prstGeom>
          <a:noFill/>
        </p:spPr>
        <p:txBody>
          <a:bodyPr wrap="none" rtlCol="0">
            <a:spAutoFit/>
          </a:bodyPr>
          <a:p>
            <a:pPr algn="l"/>
            <a:r>
              <a:rPr lang="en-US" altLang="zh-CN"/>
              <a:t>1</a:t>
            </a:r>
            <a:r>
              <a:rPr lang="zh-CN" altLang="en-US"/>
              <a:t>、科学计算</a:t>
            </a:r>
            <a:endParaRPr lang="zh-CN" altLang="en-US"/>
          </a:p>
          <a:p>
            <a:pPr algn="l" fontAlgn="base"/>
            <a:r>
              <a:rPr lang="en-US" altLang="zh-CN"/>
              <a:t>2</a:t>
            </a:r>
            <a:r>
              <a:rPr lang="zh-CN" altLang="en-US"/>
              <a:t>、自动控制</a:t>
            </a:r>
            <a:endParaRPr lang="zh-CN" altLang="en-US"/>
          </a:p>
          <a:p>
            <a:r>
              <a:rPr lang="en-US" altLang="zh-CN"/>
              <a:t>3</a:t>
            </a:r>
            <a:r>
              <a:rPr lang="zh-CN" altLang="en-US"/>
              <a:t>、</a:t>
            </a:r>
            <a:r>
              <a:rPr lang="en-US" altLang="zh-CN"/>
              <a:t>CAD/CAM/CIMS</a:t>
            </a:r>
            <a:endParaRPr lang="en-US" altLang="zh-CN"/>
          </a:p>
          <a:p>
            <a:r>
              <a:rPr lang="en-US" altLang="zh-CN"/>
              <a:t>4</a:t>
            </a:r>
            <a:r>
              <a:rPr lang="zh-CN" altLang="en-US"/>
              <a:t>、信息处理</a:t>
            </a:r>
            <a:endParaRPr lang="zh-CN" altLang="en-US"/>
          </a:p>
          <a:p>
            <a:r>
              <a:rPr lang="en-US" altLang="zh-CN"/>
              <a:t>5</a:t>
            </a:r>
            <a:r>
              <a:rPr lang="zh-CN" altLang="en-US"/>
              <a:t>、教育和卫生</a:t>
            </a:r>
            <a:endParaRPr lang="zh-CN" altLang="en-US"/>
          </a:p>
          <a:p>
            <a:r>
              <a:rPr lang="en-US" altLang="zh-CN"/>
              <a:t>6</a:t>
            </a:r>
            <a:r>
              <a:rPr lang="zh-CN" altLang="en-US"/>
              <a:t>、家用电器和人工智能</a:t>
            </a:r>
            <a:endParaRPr lang="zh-CN" altLang="en-US"/>
          </a:p>
          <a:p>
            <a:endParaRPr lang="zh-CN" altLang="en-US"/>
          </a:p>
        </p:txBody>
      </p:sp>
      <p:sp>
        <p:nvSpPr>
          <p:cNvPr id="6" name="文本框 5"/>
          <p:cNvSpPr txBox="1"/>
          <p:nvPr/>
        </p:nvSpPr>
        <p:spPr>
          <a:xfrm>
            <a:off x="502920" y="3314700"/>
            <a:ext cx="1960880" cy="518160"/>
          </a:xfrm>
          <a:prstGeom prst="rect">
            <a:avLst/>
          </a:prstGeom>
          <a:noFill/>
        </p:spPr>
        <p:txBody>
          <a:bodyPr wrap="none" rtlCol="0">
            <a:spAutoFit/>
          </a:bodyPr>
          <a:p>
            <a:r>
              <a:rPr lang="zh-CN" altLang="en-US" sz="2800"/>
              <a:t>计算机组成</a:t>
            </a:r>
            <a:endParaRPr lang="zh-CN" altLang="en-US" sz="2800"/>
          </a:p>
        </p:txBody>
      </p:sp>
      <p:sp>
        <p:nvSpPr>
          <p:cNvPr id="7" name="横卷形 6"/>
          <p:cNvSpPr/>
          <p:nvPr/>
        </p:nvSpPr>
        <p:spPr>
          <a:xfrm>
            <a:off x="2880995" y="3025775"/>
            <a:ext cx="6746875" cy="201295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414395" y="3406140"/>
            <a:ext cx="5177155" cy="1221740"/>
          </a:xfrm>
          <a:prstGeom prst="rect">
            <a:avLst/>
          </a:prstGeom>
          <a:noFill/>
        </p:spPr>
        <p:txBody>
          <a:bodyPr wrap="square" rtlCol="0">
            <a:spAutoFit/>
          </a:bodyPr>
          <a:p>
            <a:r>
              <a:rPr lang="en-US" altLang="zh-CN"/>
              <a:t>1</a:t>
            </a:r>
            <a:r>
              <a:rPr lang="zh-CN" altLang="en-US"/>
              <a:t>、数字表示和信息编码</a:t>
            </a:r>
            <a:r>
              <a:rPr lang="en-US" altLang="zh-CN" sz="2000"/>
              <a:t>--</a:t>
            </a:r>
            <a:r>
              <a:rPr lang="zh-CN" altLang="en-US">
                <a:solidFill>
                  <a:srgbClr val="FF0000"/>
                </a:solidFill>
              </a:rPr>
              <a:t>二进制</a:t>
            </a:r>
            <a:r>
              <a:rPr lang="zh-CN" altLang="en-US"/>
              <a:t>和十六进制</a:t>
            </a:r>
            <a:endParaRPr lang="zh-CN" altLang="en-US"/>
          </a:p>
          <a:p>
            <a:r>
              <a:rPr lang="en-US" altLang="zh-CN"/>
              <a:t>2</a:t>
            </a:r>
            <a:r>
              <a:rPr lang="zh-CN" altLang="en-US"/>
              <a:t>、原码、补码、反码</a:t>
            </a:r>
            <a:r>
              <a:rPr lang="en-US" altLang="zh-CN"/>
              <a:t>--</a:t>
            </a:r>
            <a:r>
              <a:rPr lang="zh-CN" altLang="en-US">
                <a:solidFill>
                  <a:srgbClr val="FF0000"/>
                </a:solidFill>
              </a:rPr>
              <a:t>算术运算</a:t>
            </a:r>
            <a:endParaRPr lang="zh-CN" altLang="en-US">
              <a:solidFill>
                <a:srgbClr val="FF0000"/>
              </a:solidFill>
            </a:endParaRPr>
          </a:p>
          <a:p>
            <a:r>
              <a:rPr lang="en-US" altLang="zh-CN">
                <a:solidFill>
                  <a:schemeClr val="tx1"/>
                </a:solidFill>
              </a:rPr>
              <a:t>3</a:t>
            </a:r>
            <a:r>
              <a:rPr lang="zh-CN" altLang="en-US">
                <a:solidFill>
                  <a:schemeClr val="tx1"/>
                </a:solidFill>
              </a:rPr>
              <a:t>、逻辑运算</a:t>
            </a:r>
            <a:endParaRPr lang="zh-CN" altLang="en-US">
              <a:solidFill>
                <a:schemeClr val="tx1"/>
              </a:solidFill>
            </a:endParaRPr>
          </a:p>
          <a:p>
            <a:r>
              <a:rPr lang="en-US" altLang="zh-CN">
                <a:solidFill>
                  <a:schemeClr val="tx1"/>
                </a:solidFill>
              </a:rPr>
              <a:t>4</a:t>
            </a:r>
            <a:r>
              <a:rPr lang="zh-CN" altLang="en-US">
                <a:solidFill>
                  <a:schemeClr val="tx1"/>
                </a:solidFill>
              </a:rPr>
              <a:t>、</a:t>
            </a:r>
            <a:r>
              <a:rPr lang="en-US" altLang="zh-CN">
                <a:solidFill>
                  <a:srgbClr val="FF0000"/>
                </a:solidFill>
              </a:rPr>
              <a:t>ASCII</a:t>
            </a:r>
            <a:r>
              <a:rPr lang="zh-CN" altLang="en-US">
                <a:solidFill>
                  <a:schemeClr val="tx1"/>
                </a:solidFill>
              </a:rPr>
              <a:t>码（美国标准信息交换码）</a:t>
            </a:r>
            <a:endParaRPr lang="zh-CN" altLang="en-US">
              <a:solidFill>
                <a:schemeClr val="tx1"/>
              </a:solidFill>
            </a:endParaRPr>
          </a:p>
        </p:txBody>
      </p:sp>
      <p:sp>
        <p:nvSpPr>
          <p:cNvPr id="9" name="文本框 8"/>
          <p:cNvSpPr txBox="1"/>
          <p:nvPr/>
        </p:nvSpPr>
        <p:spPr>
          <a:xfrm>
            <a:off x="426720" y="5631180"/>
            <a:ext cx="2672080" cy="518160"/>
          </a:xfrm>
          <a:prstGeom prst="rect">
            <a:avLst/>
          </a:prstGeom>
          <a:noFill/>
        </p:spPr>
        <p:txBody>
          <a:bodyPr wrap="none" rtlCol="0">
            <a:spAutoFit/>
          </a:bodyPr>
          <a:p>
            <a:r>
              <a:rPr lang="zh-CN" altLang="en-US" sz="2800"/>
              <a:t>计算机系统组成</a:t>
            </a:r>
            <a:endParaRPr lang="zh-CN" altLang="en-US" sz="2800"/>
          </a:p>
        </p:txBody>
      </p:sp>
      <p:sp>
        <p:nvSpPr>
          <p:cNvPr id="10" name="横卷形 9"/>
          <p:cNvSpPr/>
          <p:nvPr/>
        </p:nvSpPr>
        <p:spPr>
          <a:xfrm>
            <a:off x="3002915" y="5342890"/>
            <a:ext cx="5893435" cy="114490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764280" y="5707380"/>
            <a:ext cx="3611880" cy="365760"/>
          </a:xfrm>
          <a:prstGeom prst="rect">
            <a:avLst/>
          </a:prstGeom>
          <a:noFill/>
        </p:spPr>
        <p:txBody>
          <a:bodyPr wrap="none" rtlCol="0">
            <a:spAutoFit/>
          </a:bodyPr>
          <a:p>
            <a:r>
              <a:rPr lang="zh-CN" altLang="en-US"/>
              <a:t>计算机硬件系统和计算机软件系统</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a:xfrm>
            <a:off x="441960" y="273685"/>
            <a:ext cx="10515600" cy="1325563"/>
          </a:xfrm>
        </p:spPr>
        <p:txBody>
          <a:bodyPr/>
          <a:p>
            <a:r>
              <a:rPr lang="zh-CN" altLang="en-US" sz="2400" b="1" dirty="0">
                <a:solidFill>
                  <a:srgbClr val="FF0000"/>
                </a:solidFill>
                <a:latin typeface="Times New Roman" pitchFamily="18" charset="0"/>
                <a:ea typeface="宋体" pitchFamily="2" charset="-122"/>
                <a:cs typeface="+mn-ea"/>
                <a:sym typeface="+mn-ea"/>
              </a:rPr>
              <a:t>计算机硬件结构计</a:t>
            </a:r>
            <a:r>
              <a:rPr lang="zh-CN" altLang="en-US" sz="2400" b="1" dirty="0">
                <a:solidFill>
                  <a:srgbClr val="FFFFFF"/>
                </a:solidFill>
                <a:latin typeface="Times New Roman" pitchFamily="18" charset="0"/>
                <a:ea typeface="宋体" pitchFamily="2" charset="-122"/>
                <a:cs typeface="+mn-ea"/>
                <a:sym typeface="+mn-ea"/>
              </a:rPr>
              <a:t>计</a:t>
            </a:r>
            <a:br>
              <a:rPr lang="zh-CN" altLang="en-US" sz="2400" b="1" dirty="0">
                <a:solidFill>
                  <a:srgbClr val="FFFFFF"/>
                </a:solidFill>
                <a:latin typeface="Times New Roman" pitchFamily="18" charset="0"/>
                <a:ea typeface="宋体" pitchFamily="2" charset="-122"/>
                <a:cs typeface="+mn-ea"/>
                <a:sym typeface="+mn-ea"/>
              </a:rPr>
            </a:br>
            <a:r>
              <a:rPr lang="zh-CN" altLang="en-US" sz="2400" b="1" dirty="0">
                <a:solidFill>
                  <a:srgbClr val="FF3300"/>
                </a:solidFill>
                <a:effectLst>
                  <a:outerShdw blurRad="38100" dist="38100" dir="2700000">
                    <a:srgbClr val="000000"/>
                  </a:outerShdw>
                </a:effectLst>
                <a:latin typeface="Times New Roman" pitchFamily="18" charset="0"/>
                <a:ea typeface="宋体" pitchFamily="2" charset="-122"/>
                <a:cs typeface="+mn-ea"/>
                <a:sym typeface="+mn-ea"/>
              </a:rPr>
              <a:t>输入设备、输出设备、存储器、运算器和控制器</a:t>
            </a:r>
            <a:r>
              <a:rPr lang="zh-CN" altLang="en-US" sz="2400" b="1" dirty="0">
                <a:solidFill>
                  <a:srgbClr val="FFFFFF"/>
                </a:solidFill>
                <a:latin typeface="Times New Roman" pitchFamily="18" charset="0"/>
                <a:ea typeface="宋体" pitchFamily="2" charset="-122"/>
                <a:cs typeface="+mn-ea"/>
                <a:sym typeface="+mn-ea"/>
              </a:rPr>
              <a:t>为中心。</a:t>
            </a:r>
            <a:endParaRPr lang="zh-CN" altLang="en-US"/>
          </a:p>
        </p:txBody>
      </p:sp>
      <p:pic>
        <p:nvPicPr>
          <p:cNvPr id="714755" name="图片 714754"/>
          <p:cNvPicPr>
            <a:picLocks noChangeAspect="1"/>
          </p:cNvPicPr>
          <p:nvPr/>
        </p:nvPicPr>
        <p:blipFill>
          <a:blip r:embed="rId2"/>
          <a:srcRect/>
          <a:stretch>
            <a:fillRect/>
          </a:stretch>
        </p:blipFill>
        <p:spPr>
          <a:xfrm>
            <a:off x="3746500" y="1158875"/>
            <a:ext cx="8343900" cy="5378450"/>
          </a:xfrm>
          <a:prstGeom prst="rect">
            <a:avLst/>
          </a:prstGeom>
          <a:noFill/>
          <a:ln w="9525">
            <a:noFill/>
            <a:miter/>
          </a:ln>
        </p:spPr>
      </p:pic>
      <p:sp>
        <p:nvSpPr>
          <p:cNvPr id="3" name="文本框 2"/>
          <p:cNvSpPr txBox="1"/>
          <p:nvPr/>
        </p:nvSpPr>
        <p:spPr>
          <a:xfrm>
            <a:off x="495300" y="1836420"/>
            <a:ext cx="2874010" cy="4084955"/>
          </a:xfrm>
          <a:prstGeom prst="rect">
            <a:avLst/>
          </a:prstGeom>
          <a:noFill/>
        </p:spPr>
        <p:txBody>
          <a:bodyPr vert="eaVert" wrap="square" rtlCol="0">
            <a:spAutoFit/>
          </a:bodyPr>
          <a:p>
            <a:pPr marL="228600" indent="-228600" algn="l" defTabSz="448945" eaLnBrk="0" fontAlgn="base" hangingPunct="0">
              <a:lnSpc>
                <a:spcPct val="90000"/>
              </a:lnSpc>
              <a:spcBef>
                <a:spcPts val="625"/>
              </a:spcBef>
              <a:buClr>
                <a:srgbClr val="486AC1"/>
              </a:buClr>
              <a:buFont typeface="Wingdings" pitchFamily="2" charset="2"/>
              <a:buNone/>
            </a:pPr>
            <a:r>
              <a:rPr lang="zh-CN" altLang="en-US" sz="2800" dirty="0">
                <a:solidFill>
                  <a:srgbClr val="000000"/>
                </a:solidFill>
                <a:latin typeface="宋体" pitchFamily="2" charset="-122"/>
                <a:ea typeface="宋体" pitchFamily="2" charset="-122"/>
                <a:cs typeface="Arial" charset="0"/>
                <a:sym typeface="+mn-ea"/>
              </a:rPr>
              <a:t>名词术语</a:t>
            </a:r>
            <a:br>
              <a:rPr lang="zh-CN" altLang="en-US" sz="2800" dirty="0">
                <a:solidFill>
                  <a:srgbClr val="000000"/>
                </a:solidFill>
                <a:latin typeface="宋体" pitchFamily="2" charset="-122"/>
                <a:ea typeface="宋体" pitchFamily="2" charset="-122"/>
                <a:cs typeface="Arial" charset="0"/>
                <a:sym typeface="+mn-ea"/>
              </a:rPr>
            </a:br>
            <a:r>
              <a:rPr lang="zh-CN" altLang="en-US" sz="2800" dirty="0">
                <a:solidFill>
                  <a:srgbClr val="000000"/>
                </a:solidFill>
                <a:latin typeface="宋体" pitchFamily="2" charset="-122"/>
                <a:ea typeface="宋体" pitchFamily="2" charset="-122"/>
                <a:cs typeface="Arial" charset="0"/>
                <a:sym typeface="+mn-ea"/>
              </a:rPr>
              <a:t>    中央处理器</a:t>
            </a:r>
            <a:r>
              <a:rPr lang="en-US" altLang="zh-CN" sz="2800">
                <a:solidFill>
                  <a:srgbClr val="000000"/>
                </a:solidFill>
                <a:latin typeface="宋体" pitchFamily="2" charset="-122"/>
                <a:ea typeface="宋体" pitchFamily="2" charset="-122"/>
                <a:cs typeface="Arial" charset="0"/>
                <a:sym typeface="+mn-ea"/>
              </a:rPr>
              <a:t>(CPU)=</a:t>
            </a:r>
            <a:r>
              <a:rPr lang="zh-CN" altLang="zh-CN" sz="2800" dirty="0">
                <a:solidFill>
                  <a:srgbClr val="000000"/>
                </a:solidFill>
                <a:latin typeface="宋体" pitchFamily="2" charset="-122"/>
                <a:ea typeface="宋体" pitchFamily="2" charset="-122"/>
                <a:cs typeface="Arial" charset="0"/>
                <a:sym typeface="+mn-ea"/>
              </a:rPr>
              <a:t>运算器+控制器</a:t>
            </a:r>
            <a:br>
              <a:rPr lang="zh-CN" altLang="zh-CN" sz="2800" dirty="0">
                <a:solidFill>
                  <a:srgbClr val="000000"/>
                </a:solidFill>
                <a:latin typeface="宋体" pitchFamily="2" charset="-122"/>
                <a:ea typeface="宋体" pitchFamily="2" charset="-122"/>
                <a:cs typeface="Arial" charset="0"/>
                <a:sym typeface="+mn-ea"/>
              </a:rPr>
            </a:br>
            <a:r>
              <a:rPr lang="zh-CN" altLang="zh-CN" sz="2800" dirty="0">
                <a:solidFill>
                  <a:srgbClr val="000000"/>
                </a:solidFill>
                <a:latin typeface="宋体" pitchFamily="2" charset="-122"/>
                <a:ea typeface="宋体" pitchFamily="2" charset="-122"/>
                <a:cs typeface="Arial" charset="0"/>
                <a:sym typeface="+mn-ea"/>
              </a:rPr>
              <a:t>    主机=</a:t>
            </a:r>
            <a:r>
              <a:rPr lang="en-US" altLang="zh-CN" sz="2800">
                <a:solidFill>
                  <a:srgbClr val="000000"/>
                </a:solidFill>
                <a:latin typeface="宋体" pitchFamily="2" charset="-122"/>
                <a:ea typeface="宋体" pitchFamily="2" charset="-122"/>
                <a:cs typeface="Arial" charset="0"/>
                <a:sym typeface="+mn-ea"/>
              </a:rPr>
              <a:t>CPU+</a:t>
            </a:r>
            <a:r>
              <a:rPr lang="zh-CN" altLang="en-US" sz="2800" dirty="0">
                <a:solidFill>
                  <a:srgbClr val="000000"/>
                </a:solidFill>
                <a:latin typeface="宋体" pitchFamily="2" charset="-122"/>
                <a:ea typeface="宋体" pitchFamily="2" charset="-122"/>
                <a:cs typeface="Arial" charset="0"/>
                <a:sym typeface="+mn-ea"/>
              </a:rPr>
              <a:t>内部存储器</a:t>
            </a:r>
            <a:br>
              <a:rPr lang="zh-CN" altLang="en-US" sz="2800" dirty="0">
                <a:solidFill>
                  <a:srgbClr val="000000"/>
                </a:solidFill>
                <a:latin typeface="宋体" pitchFamily="2" charset="-122"/>
                <a:ea typeface="宋体" pitchFamily="2" charset="-122"/>
                <a:cs typeface="Arial" charset="0"/>
                <a:sym typeface="+mn-ea"/>
              </a:rPr>
            </a:br>
            <a:r>
              <a:rPr lang="zh-CN" altLang="en-US" sz="2800" dirty="0">
                <a:solidFill>
                  <a:srgbClr val="000000"/>
                </a:solidFill>
                <a:latin typeface="宋体" pitchFamily="2" charset="-122"/>
                <a:ea typeface="宋体" pitchFamily="2" charset="-122"/>
                <a:cs typeface="Arial" charset="0"/>
                <a:sym typeface="+mn-ea"/>
              </a:rPr>
              <a:t>    外部设备</a:t>
            </a:r>
            <a:r>
              <a:rPr lang="en-US" altLang="zh-CN" sz="2800">
                <a:solidFill>
                  <a:srgbClr val="000000"/>
                </a:solidFill>
                <a:latin typeface="宋体" pitchFamily="2" charset="-122"/>
                <a:ea typeface="宋体" pitchFamily="2" charset="-122"/>
                <a:cs typeface="Arial" charset="0"/>
                <a:sym typeface="+mn-ea"/>
              </a:rPr>
              <a:t>=</a:t>
            </a:r>
            <a:r>
              <a:rPr lang="zh-CN" altLang="en-US" sz="2800" dirty="0">
                <a:solidFill>
                  <a:srgbClr val="000000"/>
                </a:solidFill>
                <a:latin typeface="宋体" pitchFamily="2" charset="-122"/>
                <a:ea typeface="宋体" pitchFamily="2" charset="-122"/>
                <a:cs typeface="Arial" charset="0"/>
                <a:sym typeface="+mn-ea"/>
              </a:rPr>
              <a:t>输入设备</a:t>
            </a:r>
            <a:r>
              <a:rPr lang="en-US" altLang="zh-CN" sz="2800">
                <a:solidFill>
                  <a:srgbClr val="000000"/>
                </a:solidFill>
                <a:latin typeface="宋体" pitchFamily="2" charset="-122"/>
                <a:ea typeface="宋体" pitchFamily="2" charset="-122"/>
                <a:cs typeface="Arial" charset="0"/>
                <a:sym typeface="+mn-ea"/>
              </a:rPr>
              <a:t>+</a:t>
            </a:r>
            <a:r>
              <a:rPr lang="zh-CN" altLang="en-US" sz="2800" dirty="0">
                <a:solidFill>
                  <a:srgbClr val="000000"/>
                </a:solidFill>
                <a:latin typeface="宋体" pitchFamily="2" charset="-122"/>
                <a:ea typeface="宋体" pitchFamily="2" charset="-122"/>
                <a:cs typeface="Arial" charset="0"/>
                <a:sym typeface="+mn-ea"/>
              </a:rPr>
              <a:t>输出设备</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p:txBody>
          <a:bodyPr/>
          <a:p>
            <a:endParaRPr lang="en-US" altLang="zh-CN"/>
          </a:p>
        </p:txBody>
      </p:sp>
      <p:pic>
        <p:nvPicPr>
          <p:cNvPr id="3" name="图片 2"/>
          <p:cNvPicPr>
            <a:picLocks noChangeAspect="1"/>
          </p:cNvPicPr>
          <p:nvPr/>
        </p:nvPicPr>
        <p:blipFill>
          <a:blip r:embed="rId2"/>
          <a:srcRect/>
          <a:stretch>
            <a:fillRect/>
          </a:stretch>
        </p:blipFill>
        <p:spPr>
          <a:xfrm>
            <a:off x="188595" y="2540"/>
            <a:ext cx="11846560" cy="6746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795652" name="文本框 795651"/>
          <p:cNvSpPr txBox="1"/>
          <p:nvPr/>
        </p:nvSpPr>
        <p:spPr>
          <a:xfrm>
            <a:off x="279400" y="1524000"/>
            <a:ext cx="8613775" cy="4040505"/>
          </a:xfrm>
          <a:prstGeom prst="rect">
            <a:avLst/>
          </a:prstGeom>
          <a:noFill/>
          <a:ln w="9525">
            <a:noFill/>
            <a:miter/>
          </a:ln>
        </p:spPr>
        <p:txBody>
          <a:bodyPr>
            <a:spAutoFit/>
          </a:bodyPr>
          <a:p>
            <a:pPr lvl="0" algn="l" fontAlgn="base">
              <a:lnSpc>
                <a:spcPct val="120000"/>
              </a:lnSpc>
            </a:pPr>
            <a:r>
              <a:rPr lang="en-US" altLang="zh-CN" sz="2400" dirty="0">
                <a:solidFill>
                  <a:srgbClr val="000000"/>
                </a:solidFill>
                <a:latin typeface="Times New Roman" pitchFamily="18" charset="0"/>
                <a:ea typeface="宋体" pitchFamily="2" charset="-122"/>
              </a:rPr>
              <a:t>      </a:t>
            </a:r>
            <a:r>
              <a:rPr lang="en-US" altLang="zh-CN" sz="2400" dirty="0">
                <a:solidFill>
                  <a:schemeClr val="tx1"/>
                </a:solidFill>
                <a:latin typeface="Times New Roman" pitchFamily="18" charset="0"/>
                <a:ea typeface="宋体" pitchFamily="2" charset="-122"/>
              </a:rPr>
              <a:t>  </a:t>
            </a:r>
            <a:r>
              <a:rPr lang="zh-CN" altLang="en-US" sz="2400"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程序是计算机为完成某一个任务所必须执行的一列指令的集合。  </a:t>
            </a:r>
            <a:endParaRPr lang="zh-CN" altLang="en-US" sz="2400"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a:p>
            <a:pPr lvl="0" algn="l" fontAlgn="base">
              <a:lnSpc>
                <a:spcPct val="120000"/>
              </a:lnSpc>
            </a:pPr>
            <a:r>
              <a:rPr lang="zh-CN" altLang="en-US" sz="2400" dirty="0">
                <a:solidFill>
                  <a:schemeClr val="tx1"/>
                </a:solidFill>
                <a:effectLst>
                  <a:outerShdw blurRad="38100" dist="38100" dir="2700000">
                    <a:srgbClr val="FFFFFF"/>
                  </a:outerShdw>
                </a:effectLst>
                <a:latin typeface="Times New Roman" pitchFamily="18" charset="0"/>
                <a:ea typeface="宋体" pitchFamily="2" charset="-122"/>
                <a:cs typeface="+mn-ea"/>
                <a:sym typeface="+mn-ea"/>
              </a:rPr>
              <a:t>        程序的经典公式：</a:t>
            </a:r>
            <a:endParaRPr lang="zh-CN" altLang="en-US" sz="2400" dirty="0">
              <a:solidFill>
                <a:schemeClr val="tx1"/>
              </a:solidFill>
              <a:effectLst>
                <a:outerShdw blurRad="38100" dist="38100" dir="2700000">
                  <a:srgbClr val="FFFFFF"/>
                </a:outerShdw>
              </a:effectLst>
              <a:latin typeface="Times New Roman" pitchFamily="18" charset="0"/>
              <a:ea typeface="宋体" pitchFamily="2" charset="-122"/>
              <a:cs typeface="+mn-ea"/>
              <a:sym typeface="+mn-ea"/>
            </a:endParaRPr>
          </a:p>
          <a:p>
            <a:pPr lvl="0" algn="l" fontAlgn="base">
              <a:lnSpc>
                <a:spcPct val="120000"/>
              </a:lnSpc>
            </a:pPr>
            <a:r>
              <a:rPr lang="zh-CN" altLang="en-US" sz="2400" dirty="0">
                <a:solidFill>
                  <a:srgbClr val="FFFFFF"/>
                </a:solidFill>
                <a:effectLst>
                  <a:outerShdw blurRad="38100" dist="38100" dir="2700000">
                    <a:srgbClr val="FFFFFF"/>
                  </a:outerShdw>
                </a:effectLst>
                <a:latin typeface="Times New Roman" pitchFamily="18" charset="0"/>
                <a:ea typeface="宋体" pitchFamily="2" charset="-122"/>
              </a:rPr>
              <a:t>                                </a:t>
            </a:r>
            <a:r>
              <a:rPr lang="zh-CN" altLang="en-US" sz="2400" dirty="0">
                <a:solidFill>
                  <a:srgbClr val="FF3300"/>
                </a:solidFill>
                <a:effectLst>
                  <a:outerShdw blurRad="38100" dist="38100" dir="2700000">
                    <a:srgbClr val="000000"/>
                  </a:outerShdw>
                </a:effectLst>
                <a:latin typeface="Times New Roman" pitchFamily="18" charset="0"/>
                <a:ea typeface="宋体" pitchFamily="2" charset="-122"/>
              </a:rPr>
              <a:t>程序</a:t>
            </a:r>
            <a:r>
              <a:rPr lang="en-US" altLang="zh-CN" sz="2400" dirty="0">
                <a:solidFill>
                  <a:srgbClr val="FF3300"/>
                </a:solidFill>
                <a:effectLst>
                  <a:outerShdw blurRad="38100" dist="38100" dir="2700000">
                    <a:srgbClr val="000000"/>
                  </a:outerShdw>
                </a:effectLst>
                <a:latin typeface="Times New Roman" pitchFamily="18" charset="0"/>
                <a:ea typeface="宋体" pitchFamily="2" charset="-122"/>
              </a:rPr>
              <a:t>=</a:t>
            </a:r>
            <a:r>
              <a:rPr lang="zh-CN" altLang="en-US" sz="2400" dirty="0">
                <a:solidFill>
                  <a:srgbClr val="FF3300"/>
                </a:solidFill>
                <a:effectLst>
                  <a:outerShdw blurRad="38100" dist="38100" dir="2700000">
                    <a:srgbClr val="000000"/>
                  </a:outerShdw>
                </a:effectLst>
                <a:latin typeface="Times New Roman" pitchFamily="18" charset="0"/>
                <a:ea typeface="宋体" pitchFamily="2" charset="-122"/>
              </a:rPr>
              <a:t>数据结构</a:t>
            </a:r>
            <a:r>
              <a:rPr lang="en-US" altLang="zh-CN" sz="2400" dirty="0">
                <a:solidFill>
                  <a:srgbClr val="FF3300"/>
                </a:solidFill>
                <a:effectLst>
                  <a:outerShdw blurRad="38100" dist="38100" dir="2700000">
                    <a:srgbClr val="000000"/>
                  </a:outerShdw>
                </a:effectLst>
                <a:latin typeface="Times New Roman" pitchFamily="18" charset="0"/>
                <a:ea typeface="宋体" pitchFamily="2" charset="-122"/>
              </a:rPr>
              <a:t>+</a:t>
            </a:r>
            <a:r>
              <a:rPr lang="zh-CN" altLang="en-US" sz="2400" dirty="0">
                <a:solidFill>
                  <a:srgbClr val="FF3300"/>
                </a:solidFill>
                <a:effectLst>
                  <a:outerShdw blurRad="38100" dist="38100" dir="2700000">
                    <a:srgbClr val="000000"/>
                  </a:outerShdw>
                </a:effectLst>
                <a:latin typeface="Times New Roman" pitchFamily="18" charset="0"/>
                <a:ea typeface="宋体" pitchFamily="2" charset="-122"/>
              </a:rPr>
              <a:t>算法</a:t>
            </a:r>
            <a:endParaRPr lang="zh-CN" altLang="en-US" sz="2400" dirty="0">
              <a:solidFill>
                <a:srgbClr val="FF3300"/>
              </a:solidFill>
              <a:effectLst>
                <a:outerShdw blurRad="38100" dist="38100" dir="2700000">
                  <a:srgbClr val="000000"/>
                </a:outerShdw>
              </a:effectLst>
              <a:latin typeface="Times New Roman" pitchFamily="18" charset="0"/>
              <a:ea typeface="宋体" pitchFamily="2" charset="-122"/>
            </a:endParaRPr>
          </a:p>
          <a:p>
            <a:pPr lvl="0">
              <a:lnSpc>
                <a:spcPct val="120000"/>
              </a:lnSpc>
              <a:spcBef>
                <a:spcPct val="0"/>
              </a:spcBef>
            </a:pPr>
            <a:r>
              <a:rPr lang="zh-CN" altLang="en-US" sz="2400" dirty="0">
                <a:solidFill>
                  <a:srgbClr val="FFFFFF"/>
                </a:solidFill>
                <a:effectLst>
                  <a:outerShdw blurRad="38100" dist="38100" dir="2700000">
                    <a:srgbClr val="FFFFFF"/>
                  </a:outerShdw>
                </a:effectLst>
                <a:latin typeface="Times New Roman" pitchFamily="18" charset="0"/>
                <a:ea typeface="宋体" pitchFamily="2" charset="-122"/>
              </a:rPr>
              <a:t>       一般来说程序是算法的具体实现</a:t>
            </a:r>
            <a:endParaRPr lang="zh-CN" altLang="en-US" sz="2400" dirty="0">
              <a:solidFill>
                <a:srgbClr val="FFFFFF"/>
              </a:solidFill>
              <a:effectLst>
                <a:outerShdw blurRad="38100" dist="38100" dir="2700000">
                  <a:srgbClr val="FFFFFF"/>
                </a:outerShdw>
              </a:effectLst>
              <a:latin typeface="Times New Roman" pitchFamily="18" charset="0"/>
              <a:ea typeface="宋体" pitchFamily="2" charset="-122"/>
            </a:endParaRPr>
          </a:p>
          <a:p>
            <a:pPr lvl="0">
              <a:lnSpc>
                <a:spcPct val="120000"/>
              </a:lnSpc>
              <a:spcBef>
                <a:spcPct val="0"/>
              </a:spcBef>
            </a:pPr>
            <a:r>
              <a:rPr lang="zh-CN" altLang="en-US" sz="2400" dirty="0">
                <a:solidFill>
                  <a:srgbClr val="FFFFFF"/>
                </a:solidFill>
                <a:effectLst>
                  <a:outerShdw blurRad="38100" dist="38100" dir="2700000">
                    <a:srgbClr val="FFFFFF"/>
                  </a:outerShdw>
                </a:effectLst>
                <a:latin typeface="Times New Roman" pitchFamily="18" charset="0"/>
                <a:ea typeface="宋体" pitchFamily="2" charset="-122"/>
              </a:rPr>
              <a:t>       </a:t>
            </a:r>
            <a:r>
              <a:rPr lang="zh-CN" altLang="en-US" sz="2400" dirty="0">
                <a:solidFill>
                  <a:srgbClr val="FF3300"/>
                </a:solidFill>
                <a:effectLst>
                  <a:outerShdw blurRad="38100" dist="38100" dir="2700000">
                    <a:srgbClr val="000000"/>
                  </a:outerShdw>
                </a:effectLst>
                <a:latin typeface="Times New Roman" pitchFamily="18" charset="0"/>
                <a:ea typeface="宋体" pitchFamily="2" charset="-122"/>
              </a:rPr>
              <a:t>程序与算法十分相似，但它们是有区别的：</a:t>
            </a:r>
            <a:endParaRPr lang="zh-CN" altLang="en-US" sz="2400" dirty="0">
              <a:solidFill>
                <a:srgbClr val="FF3300"/>
              </a:solidFill>
              <a:effectLst>
                <a:outerShdw blurRad="38100" dist="38100" dir="2700000">
                  <a:srgbClr val="000000"/>
                </a:outerShdw>
              </a:effectLst>
              <a:latin typeface="Times New Roman" pitchFamily="18" charset="0"/>
              <a:ea typeface="宋体" pitchFamily="2" charset="-122"/>
            </a:endParaRPr>
          </a:p>
          <a:p>
            <a:pPr lvl="0">
              <a:lnSpc>
                <a:spcPct val="120000"/>
              </a:lnSpc>
              <a:spcBef>
                <a:spcPct val="0"/>
              </a:spcBef>
            </a:pPr>
            <a:r>
              <a:rPr lang="zh-CN" altLang="en-US" sz="2400" dirty="0">
                <a:solidFill>
                  <a:srgbClr val="FFFFFF"/>
                </a:solidFill>
                <a:effectLst>
                  <a:outerShdw blurRad="38100" dist="38100" dir="2700000">
                    <a:srgbClr val="FFFFFF"/>
                  </a:outerShdw>
                </a:effectLst>
                <a:latin typeface="Times New Roman" pitchFamily="18" charset="0"/>
                <a:ea typeface="宋体" pitchFamily="2" charset="-122"/>
              </a:rPr>
              <a:t>                           </a:t>
            </a:r>
            <a:r>
              <a:rPr lang="zh-CN" altLang="en-US" sz="2400" dirty="0">
                <a:solidFill>
                  <a:srgbClr val="00CC00"/>
                </a:solidFill>
                <a:effectLst>
                  <a:outerShdw blurRad="38100" dist="38100" dir="2700000">
                    <a:srgbClr val="000000"/>
                  </a:outerShdw>
                </a:effectLst>
                <a:latin typeface="Times New Roman" pitchFamily="18" charset="0"/>
                <a:ea typeface="宋体" pitchFamily="2" charset="-122"/>
              </a:rPr>
              <a:t>一个程序不一定满足有穷性</a:t>
            </a:r>
            <a:endParaRPr lang="zh-CN" altLang="en-US" sz="2400" dirty="0">
              <a:solidFill>
                <a:srgbClr val="00CC00"/>
              </a:solidFill>
              <a:effectLst>
                <a:outerShdw blurRad="38100" dist="38100" dir="2700000">
                  <a:srgbClr val="000000"/>
                </a:outerShdw>
              </a:effectLst>
              <a:latin typeface="Times New Roman" pitchFamily="18" charset="0"/>
              <a:ea typeface="宋体" pitchFamily="2" charset="-122"/>
            </a:endParaRPr>
          </a:p>
          <a:p>
            <a:pPr lvl="0">
              <a:lnSpc>
                <a:spcPct val="120000"/>
              </a:lnSpc>
              <a:spcBef>
                <a:spcPct val="0"/>
              </a:spcBef>
            </a:pPr>
            <a:r>
              <a:rPr lang="zh-CN" altLang="en-US" sz="2400" dirty="0">
                <a:solidFill>
                  <a:srgbClr val="00CC00"/>
                </a:solidFill>
                <a:effectLst>
                  <a:outerShdw blurRad="38100" dist="38100" dir="2700000">
                    <a:srgbClr val="000000"/>
                  </a:outerShdw>
                </a:effectLst>
                <a:latin typeface="Times New Roman" pitchFamily="18" charset="0"/>
                <a:ea typeface="宋体" pitchFamily="2" charset="-122"/>
              </a:rPr>
              <a:t>                           程序中的指令必须是机器可执行的。  </a:t>
            </a:r>
            <a:endParaRPr lang="zh-CN" altLang="en-US" sz="2400" dirty="0">
              <a:solidFill>
                <a:srgbClr val="00CC00"/>
              </a:solidFill>
              <a:effectLst>
                <a:outerShdw blurRad="38100" dist="38100" dir="2700000">
                  <a:srgbClr val="000000"/>
                </a:outerShdw>
              </a:effectLst>
              <a:latin typeface="Times New Roman" pitchFamily="18" charset="0"/>
              <a:ea typeface="宋体" pitchFamily="2" charset="-122"/>
            </a:endParaRPr>
          </a:p>
          <a:p>
            <a:pPr lvl="0">
              <a:lnSpc>
                <a:spcPct val="120000"/>
              </a:lnSpc>
              <a:spcBef>
                <a:spcPct val="0"/>
              </a:spcBef>
            </a:pPr>
            <a:endParaRPr lang="zh-CN" altLang="en-US" sz="2400" dirty="0">
              <a:solidFill>
                <a:srgbClr val="00CC00"/>
              </a:solidFill>
              <a:effectLst>
                <a:outerShdw blurRad="38100" dist="38100" dir="2700000">
                  <a:srgbClr val="000000"/>
                </a:outerShdw>
              </a:effectLst>
              <a:latin typeface="Times New Roman" pitchFamily="18" charset="0"/>
              <a:ea typeface="宋体" pitchFamily="2" charset="-122"/>
            </a:endParaRPr>
          </a:p>
        </p:txBody>
      </p:sp>
      <p:sp>
        <p:nvSpPr>
          <p:cNvPr id="2" name="文本框 1"/>
          <p:cNvSpPr txBox="1"/>
          <p:nvPr/>
        </p:nvSpPr>
        <p:spPr>
          <a:xfrm>
            <a:off x="822960" y="449580"/>
            <a:ext cx="2214880" cy="701040"/>
          </a:xfrm>
          <a:prstGeom prst="rect">
            <a:avLst/>
          </a:prstGeom>
          <a:noFill/>
        </p:spPr>
        <p:txBody>
          <a:bodyPr wrap="none" rtlCol="0">
            <a:spAutoFit/>
          </a:bodyPr>
          <a:p>
            <a:r>
              <a:rPr lang="zh-CN" altLang="en-US" sz="4000"/>
              <a:t>程序设计</a:t>
            </a:r>
            <a:endParaRPr lang="zh-CN" altLang="en-US" sz="4000"/>
          </a:p>
        </p:txBody>
      </p:sp>
      <p:sp>
        <p:nvSpPr>
          <p:cNvPr id="3" name="左大括号 2"/>
          <p:cNvSpPr/>
          <p:nvPr/>
        </p:nvSpPr>
        <p:spPr>
          <a:xfrm>
            <a:off x="3124200" y="419100"/>
            <a:ext cx="154305"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3627120" y="342900"/>
            <a:ext cx="1960880" cy="396240"/>
          </a:xfrm>
          <a:prstGeom prst="rect">
            <a:avLst/>
          </a:prstGeom>
          <a:noFill/>
        </p:spPr>
        <p:txBody>
          <a:bodyPr wrap="none" rtlCol="0">
            <a:spAutoFit/>
          </a:bodyPr>
          <a:p>
            <a:pPr algn="l"/>
            <a:r>
              <a:rPr lang="zh-CN" altLang="en-US" sz="2000" b="1" dirty="0">
                <a:solidFill>
                  <a:schemeClr val="tx1"/>
                </a:solidFill>
                <a:latin typeface="宋体" pitchFamily="2" charset="-122"/>
                <a:ea typeface="黑体" pitchFamily="2" charset="-122"/>
                <a:cs typeface="+mn-ea"/>
                <a:sym typeface="+mn-ea"/>
              </a:rPr>
              <a:t>结构化程序设计</a:t>
            </a:r>
            <a:endParaRPr lang="zh-CN" altLang="en-US" sz="2000" b="1" dirty="0">
              <a:solidFill>
                <a:schemeClr val="tx1"/>
              </a:solidFill>
              <a:latin typeface="宋体" pitchFamily="2" charset="-122"/>
              <a:ea typeface="黑体" pitchFamily="2" charset="-122"/>
              <a:cs typeface="+mn-ea"/>
              <a:sym typeface="+mn-ea"/>
            </a:endParaRPr>
          </a:p>
        </p:txBody>
      </p:sp>
      <p:sp>
        <p:nvSpPr>
          <p:cNvPr id="9" name="文本框 8"/>
          <p:cNvSpPr txBox="1"/>
          <p:nvPr/>
        </p:nvSpPr>
        <p:spPr>
          <a:xfrm>
            <a:off x="3566160" y="1013460"/>
            <a:ext cx="2468880" cy="396240"/>
          </a:xfrm>
          <a:prstGeom prst="rect">
            <a:avLst/>
          </a:prstGeom>
          <a:noFill/>
        </p:spPr>
        <p:txBody>
          <a:bodyPr wrap="none" rtlCol="0">
            <a:spAutoFit/>
          </a:bodyPr>
          <a:p>
            <a:r>
              <a:rPr lang="zh-CN" altLang="en-US" sz="2000" b="1"/>
              <a:t>面对对象的程序设计</a:t>
            </a:r>
            <a:endParaRPr lang="zh-CN" altLang="en-US" sz="2000" b="1"/>
          </a:p>
        </p:txBody>
      </p:sp>
      <p:sp>
        <p:nvSpPr>
          <p:cNvPr id="10" name="文本框 9"/>
          <p:cNvSpPr txBox="1"/>
          <p:nvPr/>
        </p:nvSpPr>
        <p:spPr>
          <a:xfrm>
            <a:off x="6068060" y="861060"/>
            <a:ext cx="4754880" cy="530225"/>
          </a:xfrm>
          <a:prstGeom prst="rect">
            <a:avLst/>
          </a:prstGeom>
          <a:noFill/>
        </p:spPr>
        <p:txBody>
          <a:bodyPr wrap="none" rtlCol="0">
            <a:spAutoFit/>
          </a:bodyPr>
          <a:p>
            <a:pPr algn="just" fontAlgn="base">
              <a:lnSpc>
                <a:spcPct val="120000"/>
              </a:lnSpc>
              <a:buClr>
                <a:srgbClr val="3333CC"/>
              </a:buClr>
              <a:buFont typeface="Wingdings" pitchFamily="2" charset="2"/>
            </a:pPr>
            <a:r>
              <a:rPr lang="zh-CN" altLang="en-US"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特点：</a:t>
            </a:r>
            <a:r>
              <a:rPr lang="en-US" altLang="zh-CN"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1)</a:t>
            </a:r>
            <a:r>
              <a:rPr lang="zh-CN" altLang="en-US"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抽象</a:t>
            </a:r>
            <a:r>
              <a:rPr lang="en-US" altLang="zh-CN"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2)</a:t>
            </a:r>
            <a:r>
              <a:rPr lang="zh-CN" altLang="en-US"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封装</a:t>
            </a:r>
            <a:r>
              <a:rPr lang="en-US" altLang="zh-CN"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3)</a:t>
            </a:r>
            <a:r>
              <a:rPr lang="zh-CN" altLang="en-US"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继承</a:t>
            </a:r>
            <a:r>
              <a:rPr lang="en-US" altLang="zh-CN"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4)</a:t>
            </a:r>
            <a:r>
              <a:rPr lang="zh-CN" altLang="en-US" sz="2400" b="1" dirty="0">
                <a:solidFill>
                  <a:srgbClr val="00CC00"/>
                </a:solidFill>
                <a:effectLst>
                  <a:outerShdw blurRad="38100" dist="38100" dir="2700000">
                    <a:srgbClr val="000000"/>
                  </a:outerShdw>
                </a:effectLst>
                <a:latin typeface="宋体" pitchFamily="2" charset="-122"/>
                <a:ea typeface="宋体" pitchFamily="2" charset="-122"/>
                <a:cs typeface="+mn-ea"/>
                <a:sym typeface="+mn-ea"/>
              </a:rPr>
              <a:t>多态</a:t>
            </a:r>
            <a:endParaRPr lang="zh-CN" altLang="en-US"/>
          </a:p>
        </p:txBody>
      </p:sp>
      <p:sp>
        <p:nvSpPr>
          <p:cNvPr id="11" name="文本框 10"/>
          <p:cNvSpPr txBox="1"/>
          <p:nvPr/>
        </p:nvSpPr>
        <p:spPr>
          <a:xfrm>
            <a:off x="761365" y="5730240"/>
            <a:ext cx="2493010" cy="518160"/>
          </a:xfrm>
          <a:prstGeom prst="rect">
            <a:avLst/>
          </a:prstGeom>
          <a:noFill/>
        </p:spPr>
        <p:txBody>
          <a:bodyPr wrap="none" rtlCol="0" anchor="t">
            <a:spAutoFit/>
          </a:bodyPr>
          <a:p>
            <a:pPr algn="l" fontAlgn="base"/>
            <a:r>
              <a:rPr lang="en-US" altLang="zh-CN" sz="2800" dirty="0">
                <a:solidFill>
                  <a:schemeClr val="tx1"/>
                </a:solidFill>
                <a:latin typeface="Times New Roman" pitchFamily="18" charset="0"/>
                <a:ea typeface="黑体" pitchFamily="2" charset="-122"/>
                <a:cs typeface="+mn-ea"/>
                <a:sym typeface="+mn-ea"/>
              </a:rPr>
              <a:t>UNIX</a:t>
            </a:r>
            <a:r>
              <a:rPr lang="zh-CN" altLang="en-US" sz="2800" dirty="0">
                <a:solidFill>
                  <a:schemeClr val="tx1"/>
                </a:solidFill>
                <a:latin typeface="Times New Roman" pitchFamily="18" charset="0"/>
                <a:ea typeface="黑体" pitchFamily="2" charset="-122"/>
                <a:cs typeface="+mn-ea"/>
                <a:sym typeface="+mn-ea"/>
              </a:rPr>
              <a:t>操作系统</a:t>
            </a:r>
            <a:endParaRPr lang="zh-CN" altLang="en-US" sz="2800" dirty="0">
              <a:solidFill>
                <a:schemeClr val="tx1"/>
              </a:solidFill>
              <a:latin typeface="Times New Roman" pitchFamily="18" charset="0"/>
              <a:ea typeface="黑体" pitchFamily="2" charset="-122"/>
              <a:cs typeface="+mn-ea"/>
              <a:sym typeface="+mn-ea"/>
            </a:endParaRPr>
          </a:p>
        </p:txBody>
      </p:sp>
      <p:sp>
        <p:nvSpPr>
          <p:cNvPr id="12" name="文本框 11"/>
          <p:cNvSpPr txBox="1"/>
          <p:nvPr/>
        </p:nvSpPr>
        <p:spPr>
          <a:xfrm>
            <a:off x="3398520" y="5730240"/>
            <a:ext cx="6583680" cy="457200"/>
          </a:xfrm>
          <a:prstGeom prst="rect">
            <a:avLst/>
          </a:prstGeom>
          <a:noFill/>
        </p:spPr>
        <p:txBody>
          <a:bodyPr wrap="none" rtlCol="0" anchor="t">
            <a:spAutoFit/>
          </a:bodyPr>
          <a:p>
            <a:r>
              <a:rPr lang="en-US" altLang="zh-CN" sz="2400" b="1" dirty="0">
                <a:solidFill>
                  <a:schemeClr val="tx1"/>
                </a:solidFill>
                <a:effectLst>
                  <a:outerShdw blurRad="38100" dist="38100" dir="2700000">
                    <a:srgbClr val="FFFFFF"/>
                  </a:outerShdw>
                </a:effectLst>
                <a:latin typeface="宋体" pitchFamily="2" charset="-122"/>
                <a:ea typeface="宋体" pitchFamily="2" charset="-122"/>
                <a:cs typeface="+mn-ea"/>
                <a:sym typeface="+mn-ea"/>
              </a:rPr>
              <a:t>UNIX</a:t>
            </a:r>
            <a:r>
              <a:rPr lang="zh-CN" altLang="en-US" sz="2400" b="1" dirty="0">
                <a:solidFill>
                  <a:schemeClr val="tx1"/>
                </a:solidFill>
                <a:effectLst>
                  <a:outerShdw blurRad="38100" dist="38100" dir="2700000">
                    <a:srgbClr val="FFFFFF"/>
                  </a:outerShdw>
                </a:effectLst>
                <a:latin typeface="宋体" pitchFamily="2" charset="-122"/>
                <a:ea typeface="宋体" pitchFamily="2" charset="-122"/>
                <a:cs typeface="+mn-ea"/>
                <a:sym typeface="+mn-ea"/>
              </a:rPr>
              <a:t>是一个交互式的多用户、多任务的操作系统</a:t>
            </a:r>
            <a:endParaRPr lang="zh-CN" altLang="en-US" sz="2400" b="1" dirty="0">
              <a:solidFill>
                <a:schemeClr val="tx1"/>
              </a:solidFill>
              <a:effectLst>
                <a:outerShdw blurRad="38100" dist="38100" dir="2700000">
                  <a:srgbClr val="FFFFFF"/>
                </a:outerShdw>
              </a:effectLst>
              <a:latin typeface="宋体" pitchFamily="2" charset="-122"/>
              <a:ea typeface="宋体" pitchFamily="2" charset="-122"/>
              <a:cs typeface="+mn-ea"/>
              <a:sym typeface="+mn-ea"/>
            </a:endParaRPr>
          </a:p>
        </p:txBody>
      </p:sp>
      <p:pic>
        <p:nvPicPr>
          <p:cNvPr id="14" name="图片 13"/>
          <p:cNvPicPr>
            <a:picLocks noChangeAspect="1"/>
          </p:cNvPicPr>
          <p:nvPr/>
        </p:nvPicPr>
        <p:blipFill>
          <a:blip r:embed="rId2"/>
          <a:srcRect/>
          <a:stretch>
            <a:fillRect/>
          </a:stretch>
        </p:blipFill>
        <p:spPr>
          <a:xfrm>
            <a:off x="1200150" y="2056130"/>
            <a:ext cx="5204460" cy="399415"/>
          </a:xfrm>
          <a:prstGeom prst="rect">
            <a:avLst/>
          </a:prstGeom>
        </p:spPr>
      </p:pic>
      <p:pic>
        <p:nvPicPr>
          <p:cNvPr id="15" name="图片 14"/>
          <p:cNvPicPr>
            <a:picLocks noChangeAspect="1"/>
          </p:cNvPicPr>
          <p:nvPr/>
        </p:nvPicPr>
        <p:blipFill>
          <a:blip r:embed="rId3"/>
          <a:srcRect/>
          <a:stretch>
            <a:fillRect/>
          </a:stretch>
        </p:blipFill>
        <p:spPr>
          <a:xfrm>
            <a:off x="3228340" y="2100580"/>
            <a:ext cx="7123430" cy="6515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795652"/>
                                        </p:tgtEl>
                                        <p:attrNameLst>
                                          <p:attrName>style.visibility</p:attrName>
                                        </p:attrNameLst>
                                      </p:cBhvr>
                                      <p:to>
                                        <p:strVal val="visible"/>
                                      </p:to>
                                    </p:set>
                                    <p:anim calcmode="lin" valueType="num">
                                      <p:cBhvr additive="base">
                                        <p:cTn id="7" dur="500" fill="hold"/>
                                        <p:tgtEl>
                                          <p:spTgt spid="795652"/>
                                        </p:tgtEl>
                                        <p:attrNameLst>
                                          <p:attrName>ppt_x</p:attrName>
                                        </p:attrNameLst>
                                      </p:cBhvr>
                                      <p:tavLst>
                                        <p:tav tm="0">
                                          <p:val>
                                            <p:strVal val="0-#ppt_w/2"/>
                                          </p:val>
                                        </p:tav>
                                        <p:tav tm="100000">
                                          <p:val>
                                            <p:strVal val="#ppt_x"/>
                                          </p:val>
                                        </p:tav>
                                      </p:tavLst>
                                    </p:anim>
                                    <p:anim calcmode="lin" valueType="num">
                                      <p:cBhvr additive="base">
                                        <p:cTn id="8" dur="500" fill="hold"/>
                                        <p:tgtEl>
                                          <p:spTgt spid="795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794626" name="文本占位符 794625"/>
          <p:cNvSpPr>
            <a:spLocks noGrp="1"/>
          </p:cNvSpPr>
          <p:nvPr/>
        </p:nvSpPr>
        <p:spPr>
          <a:xfrm>
            <a:off x="274320" y="447675"/>
            <a:ext cx="8915400" cy="3070225"/>
          </a:xfrm>
          <a:prstGeom prst="rect">
            <a:avLst/>
          </a:prstGeom>
          <a:noFill/>
          <a:ln w="9525">
            <a:noFill/>
            <a:miter/>
          </a:ln>
        </p:spPr>
        <p:txBody>
          <a:bodyPr lIns="71070" tIns="35538" rIns="71070" bIns="35538"/>
          <a:lstStyle>
            <a:lvl1pPr marL="342900" lvl="0" indent="-342900" algn="l" defTabSz="914400" eaLnBrk="1" fontAlgn="base" latinLnBrk="0" hangingPunct="1">
              <a:spcBef>
                <a:spcPct val="20000"/>
              </a:spcBef>
              <a:spcAft>
                <a:spcPct val="0"/>
              </a:spcAft>
              <a:buChar char="•"/>
              <a:defRPr sz="3200" b="0" i="0" u="none" kern="1200" baseline="0">
                <a:solidFill>
                  <a:srgbClr val="FFFFFF"/>
                </a:solidFill>
                <a:latin typeface="Arial" charset="0"/>
                <a:ea typeface="宋体" charset="0"/>
                <a:cs typeface="+mn-ea"/>
              </a:defRPr>
            </a:lvl1pPr>
            <a:lvl2pPr marL="742950" lvl="1" indent="-285750" algn="l" defTabSz="914400" eaLnBrk="1" fontAlgn="base" latinLnBrk="0" hangingPunct="1">
              <a:spcBef>
                <a:spcPct val="20000"/>
              </a:spcBef>
              <a:spcAft>
                <a:spcPct val="0"/>
              </a:spcAft>
              <a:buChar char="–"/>
              <a:defRPr sz="2800" b="0" i="0" u="none" kern="1200" baseline="0">
                <a:solidFill>
                  <a:srgbClr val="FFFFFF"/>
                </a:solidFill>
                <a:latin typeface="Arial" charset="0"/>
                <a:ea typeface="宋体" charset="0"/>
                <a:cs typeface="+mn-ea"/>
              </a:defRPr>
            </a:lvl2pPr>
            <a:lvl3pPr marL="1143000" lvl="2" indent="-228600" algn="l" defTabSz="914400" eaLnBrk="1" fontAlgn="base" latinLnBrk="0" hangingPunct="1">
              <a:spcBef>
                <a:spcPct val="20000"/>
              </a:spcBef>
              <a:spcAft>
                <a:spcPct val="0"/>
              </a:spcAft>
              <a:buChar char="•"/>
              <a:defRPr sz="2400" b="0" i="0" u="none" kern="1200" baseline="0">
                <a:solidFill>
                  <a:srgbClr val="FFFFFF"/>
                </a:solidFill>
                <a:latin typeface="Arial" charset="0"/>
                <a:ea typeface="宋体" charset="0"/>
                <a:cs typeface="+mn-ea"/>
              </a:defRPr>
            </a:lvl3pPr>
            <a:lvl4pPr marL="1600200" lvl="3"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4pPr>
            <a:lvl5pPr marL="2057400" lvl="4"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5pPr>
            <a:lvl6pPr marL="2514600" lvl="5"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6pPr>
            <a:lvl7pPr marL="2971800" lvl="6"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7pPr>
            <a:lvl8pPr marL="3429000" lvl="7"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8pPr>
            <a:lvl9pPr marL="3886200" lvl="8"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9pPr>
          </a:lstStyle>
          <a:p>
            <a:pPr>
              <a:lnSpc>
                <a:spcPct val="90000"/>
              </a:lnSpc>
              <a:buNone/>
            </a:pPr>
            <a:r>
              <a:rPr lang="en-US" altLang="zh-CN" sz="2400" b="1" dirty="0">
                <a:solidFill>
                  <a:srgbClr val="00CC00"/>
                </a:solidFill>
                <a:effectLst>
                  <a:outerShdw blurRad="38100" dist="38100" dir="2700000">
                    <a:srgbClr val="000000"/>
                  </a:outerShdw>
                </a:effectLst>
              </a:rPr>
              <a:t>1.  </a:t>
            </a:r>
            <a:r>
              <a:rPr lang="zh-CN" altLang="en-US" sz="2400" b="1" dirty="0">
                <a:solidFill>
                  <a:srgbClr val="00CC00"/>
                </a:solidFill>
                <a:effectLst>
                  <a:outerShdw blurRad="38100" dist="38100" dir="2700000">
                    <a:srgbClr val="000000"/>
                  </a:outerShdw>
                </a:effectLst>
              </a:rPr>
              <a:t>数据结构中涉及的基本概念</a:t>
            </a:r>
            <a:endParaRPr lang="zh-CN" altLang="en-US" sz="2400" b="1" dirty="0">
              <a:solidFill>
                <a:srgbClr val="00CC00"/>
              </a:solidFill>
              <a:effectLst>
                <a:outerShdw blurRad="38100" dist="38100" dir="2700000">
                  <a:srgbClr val="000000"/>
                </a:outerShdw>
              </a:effectLst>
            </a:endParaRPr>
          </a:p>
          <a:p>
            <a:pPr>
              <a:lnSpc>
                <a:spcPct val="135000"/>
              </a:lnSpc>
              <a:spcBef>
                <a:spcPct val="0"/>
              </a:spcBef>
              <a:buNone/>
            </a:pPr>
            <a:r>
              <a:rPr lang="zh-CN" altLang="en-US" sz="2400" b="1" dirty="0">
                <a:solidFill>
                  <a:srgbClr val="00CC00"/>
                </a:solidFill>
                <a:effectLst>
                  <a:outerShdw blurRad="38100" dist="38100" dir="2700000">
                    <a:srgbClr val="000000"/>
                  </a:outerShdw>
                </a:effectLst>
              </a:rPr>
              <a:t>        </a:t>
            </a:r>
            <a:r>
              <a:rPr lang="zh-CN" altLang="en-US" sz="2400" b="1" dirty="0">
                <a:solidFill>
                  <a:schemeClr val="tx1"/>
                </a:solidFill>
                <a:effectLst>
                  <a:outerShdw blurRad="38100" dist="38100" dir="2700000">
                    <a:srgbClr val="000000"/>
                  </a:outerShdw>
                </a:effectLst>
              </a:rPr>
              <a:t> </a:t>
            </a:r>
            <a:r>
              <a:rPr lang="en-US" altLang="zh-CN" sz="2400" b="1" dirty="0">
                <a:solidFill>
                  <a:schemeClr val="tx1"/>
                </a:solidFill>
              </a:rPr>
              <a:t>1</a:t>
            </a:r>
            <a:r>
              <a:rPr lang="zh-CN" altLang="en-US" sz="2400" b="1" dirty="0">
                <a:solidFill>
                  <a:schemeClr val="tx1"/>
                </a:solidFill>
              </a:rPr>
              <a:t>）</a:t>
            </a:r>
            <a:r>
              <a:rPr lang="zh-CN" altLang="en-US" sz="2400" b="1" dirty="0">
                <a:solidFill>
                  <a:schemeClr val="tx1"/>
                </a:solidFill>
                <a:effectLst>
                  <a:outerShdw blurRad="38100" dist="38100" dir="2700000">
                    <a:srgbClr val="000000"/>
                  </a:outerShdw>
                </a:effectLst>
              </a:rPr>
              <a:t>数据</a:t>
            </a:r>
            <a:r>
              <a:rPr lang="zh-CN" altLang="en-US" sz="2400" b="1" dirty="0">
                <a:solidFill>
                  <a:schemeClr val="tx1"/>
                </a:solidFill>
              </a:rPr>
              <a:t>：是对客观事物的符号表示</a:t>
            </a:r>
            <a:endParaRPr lang="zh-CN" altLang="en-US" sz="2400" b="1" dirty="0">
              <a:solidFill>
                <a:schemeClr val="tx1"/>
              </a:solidFill>
            </a:endParaRPr>
          </a:p>
          <a:p>
            <a:pPr>
              <a:lnSpc>
                <a:spcPct val="135000"/>
              </a:lnSpc>
              <a:spcBef>
                <a:spcPct val="0"/>
              </a:spcBef>
              <a:buNone/>
            </a:pPr>
            <a:r>
              <a:rPr lang="zh-CN" altLang="en-US" sz="2400" b="1" dirty="0">
                <a:solidFill>
                  <a:schemeClr val="tx1"/>
                </a:solidFill>
              </a:rPr>
              <a:t>         </a:t>
            </a:r>
            <a:r>
              <a:rPr lang="en-US" altLang="zh-CN" sz="2400" b="1" dirty="0">
                <a:solidFill>
                  <a:schemeClr val="tx1"/>
                </a:solidFill>
              </a:rPr>
              <a:t>2</a:t>
            </a:r>
            <a:r>
              <a:rPr lang="zh-CN" altLang="en-US" sz="2400" b="1" dirty="0">
                <a:solidFill>
                  <a:schemeClr val="tx1"/>
                </a:solidFill>
              </a:rPr>
              <a:t>）</a:t>
            </a:r>
            <a:r>
              <a:rPr lang="zh-CN" altLang="en-US" sz="2400" b="1" dirty="0">
                <a:solidFill>
                  <a:schemeClr val="tx1"/>
                </a:solidFill>
                <a:effectLst>
                  <a:outerShdw blurRad="38100" dist="38100" dir="2700000">
                    <a:srgbClr val="000000"/>
                  </a:outerShdw>
                </a:effectLst>
              </a:rPr>
              <a:t>数据元素</a:t>
            </a:r>
            <a:r>
              <a:rPr lang="zh-CN" altLang="en-US" sz="2400" b="1" dirty="0">
                <a:solidFill>
                  <a:schemeClr val="tx1"/>
                </a:solidFill>
              </a:rPr>
              <a:t>：是数据集合中的一个实体，是计算机程序中加工处理的基本单位 </a:t>
            </a:r>
            <a:endParaRPr lang="zh-CN" altLang="en-US" sz="2400" b="1" dirty="0">
              <a:solidFill>
                <a:schemeClr val="tx1"/>
              </a:solidFill>
            </a:endParaRPr>
          </a:p>
          <a:p>
            <a:pPr>
              <a:lnSpc>
                <a:spcPct val="135000"/>
              </a:lnSpc>
              <a:spcBef>
                <a:spcPct val="0"/>
              </a:spcBef>
              <a:buNone/>
            </a:pPr>
            <a:r>
              <a:rPr lang="zh-CN" altLang="en-US" sz="1900" dirty="0">
                <a:solidFill>
                  <a:schemeClr val="tx1"/>
                </a:solidFill>
              </a:rPr>
              <a:t>           </a:t>
            </a:r>
            <a:r>
              <a:rPr lang="en-US" altLang="zh-CN" sz="2400">
                <a:solidFill>
                  <a:schemeClr val="tx1"/>
                </a:solidFill>
              </a:rPr>
              <a:t>3</a:t>
            </a:r>
            <a:r>
              <a:rPr lang="en-US" altLang="zh-CN" sz="2400" dirty="0">
                <a:solidFill>
                  <a:schemeClr val="tx1"/>
                </a:solidFill>
                <a:effectLst>
                  <a:outerShdw blurRad="38100" dist="38100" dir="2700000">
                    <a:srgbClr val="000000"/>
                  </a:outerShdw>
                </a:effectLst>
              </a:rPr>
              <a:t>)  </a:t>
            </a:r>
            <a:r>
              <a:rPr lang="zh-CN" altLang="en-US" sz="2400" dirty="0">
                <a:solidFill>
                  <a:schemeClr val="tx1"/>
                </a:solidFill>
                <a:effectLst>
                  <a:outerShdw blurRad="38100" dist="38100" dir="2700000">
                    <a:srgbClr val="000000"/>
                  </a:outerShdw>
                </a:effectLst>
              </a:rPr>
              <a:t>数据结构</a:t>
            </a:r>
            <a:r>
              <a:rPr lang="zh-CN" altLang="en-US" sz="2400" b="1" dirty="0">
                <a:solidFill>
                  <a:schemeClr val="tx1"/>
                </a:solidFill>
              </a:rPr>
              <a:t>数据的抽象</a:t>
            </a:r>
            <a:r>
              <a:rPr lang="en-US" altLang="zh-CN" sz="2400" b="1" dirty="0">
                <a:solidFill>
                  <a:schemeClr val="tx1"/>
                </a:solidFill>
              </a:rPr>
              <a:t>(</a:t>
            </a:r>
            <a:r>
              <a:rPr lang="zh-CN" altLang="en-US" sz="2400" b="1" dirty="0">
                <a:solidFill>
                  <a:schemeClr val="tx1"/>
                </a:solidFill>
              </a:rPr>
              <a:t>逻辑</a:t>
            </a:r>
            <a:r>
              <a:rPr lang="en-US" altLang="zh-CN" sz="2400" b="1" dirty="0">
                <a:solidFill>
                  <a:schemeClr val="tx1"/>
                </a:solidFill>
              </a:rPr>
              <a:t>)</a:t>
            </a:r>
            <a:r>
              <a:rPr lang="zh-CN" altLang="en-US" sz="2400" b="1" dirty="0">
                <a:solidFill>
                  <a:schemeClr val="tx1"/>
                </a:solidFill>
              </a:rPr>
              <a:t>结构，即数据结构中包</a:t>
            </a:r>
            <a:r>
              <a:rPr lang="zh-CN" altLang="en-US" sz="2400" b="1" dirty="0">
                <a:solidFill>
                  <a:schemeClr val="tx1"/>
                </a:solidFill>
                <a:effectLst>
                  <a:outerShdw blurRad="38100" dist="38100" dir="2700000">
                    <a:srgbClr val="000000"/>
                  </a:outerShdw>
                </a:effectLst>
              </a:rPr>
              <a:t>括哪些元素</a:t>
            </a:r>
            <a:r>
              <a:rPr lang="zh-CN" altLang="en-US" sz="2400" b="1" dirty="0">
                <a:solidFill>
                  <a:schemeClr val="tx1"/>
                </a:solidFill>
              </a:rPr>
              <a:t>，相互之间有什么关系等。例如：</a:t>
            </a:r>
            <a:endParaRPr lang="zh-CN" altLang="en-US" sz="2400" b="1" dirty="0">
              <a:solidFill>
                <a:schemeClr val="tx1"/>
              </a:solidFill>
            </a:endParaRPr>
          </a:p>
          <a:p>
            <a:pPr>
              <a:lnSpc>
                <a:spcPct val="135000"/>
              </a:lnSpc>
              <a:spcBef>
                <a:spcPct val="0"/>
              </a:spcBef>
              <a:buNone/>
            </a:pPr>
            <a:r>
              <a:rPr lang="zh-CN" altLang="en-US" sz="2400" b="1" dirty="0"/>
              <a:t>       </a:t>
            </a:r>
            <a:endParaRPr lang="zh-CN" altLang="en-US" sz="2400" b="1" dirty="0"/>
          </a:p>
        </p:txBody>
      </p:sp>
      <p:sp>
        <p:nvSpPr>
          <p:cNvPr id="794736" name="矩形 794735"/>
          <p:cNvSpPr/>
          <p:nvPr/>
        </p:nvSpPr>
        <p:spPr>
          <a:xfrm>
            <a:off x="347980" y="3414395"/>
            <a:ext cx="8526463" cy="3362325"/>
          </a:xfrm>
          <a:prstGeom prst="rect">
            <a:avLst/>
          </a:prstGeom>
          <a:noFill/>
          <a:ln w="9525">
            <a:noFill/>
            <a:miter/>
          </a:ln>
        </p:spPr>
        <p:txBody>
          <a:bodyPr lIns="71070" tIns="35538" rIns="71070" bIns="35538"/>
          <a:lstStyle>
            <a:lvl1pPr marL="342900" lvl="0" indent="-342900" algn="l" defTabSz="914400" eaLnBrk="1" fontAlgn="base" latinLnBrk="0" hangingPunct="1">
              <a:spcBef>
                <a:spcPct val="20000"/>
              </a:spcBef>
              <a:spcAft>
                <a:spcPct val="0"/>
              </a:spcAft>
              <a:buChar char="•"/>
              <a:defRPr sz="3200" b="0" i="0" u="none" kern="1200" baseline="0">
                <a:solidFill>
                  <a:srgbClr val="FFFFFF"/>
                </a:solidFill>
                <a:latin typeface="Times New Roman" pitchFamily="18" charset="0"/>
                <a:ea typeface="宋体" pitchFamily="2" charset="-122"/>
              </a:defRPr>
            </a:lvl1pPr>
            <a:lvl2pPr marL="742950" lvl="1" indent="-285750" algn="l" defTabSz="914400" eaLnBrk="1" fontAlgn="base" latinLnBrk="0" hangingPunct="1">
              <a:spcBef>
                <a:spcPct val="20000"/>
              </a:spcBef>
              <a:spcAft>
                <a:spcPct val="0"/>
              </a:spcAft>
              <a:buChar char="–"/>
              <a:defRPr sz="2800" b="0" i="0" u="none" kern="1200" baseline="0">
                <a:solidFill>
                  <a:srgbClr val="FFFFFF"/>
                </a:solidFill>
                <a:latin typeface="Arial" charset="0"/>
                <a:ea typeface="宋体" charset="0"/>
                <a:cs typeface="+mn-ea"/>
              </a:defRPr>
            </a:lvl2pPr>
            <a:lvl3pPr marL="1143000" lvl="2" indent="-228600" algn="l" defTabSz="914400" eaLnBrk="1" fontAlgn="base" latinLnBrk="0" hangingPunct="1">
              <a:spcBef>
                <a:spcPct val="20000"/>
              </a:spcBef>
              <a:spcAft>
                <a:spcPct val="0"/>
              </a:spcAft>
              <a:buChar char="•"/>
              <a:defRPr sz="2400" b="0" i="0" u="none" kern="1200" baseline="0">
                <a:solidFill>
                  <a:srgbClr val="FFFFFF"/>
                </a:solidFill>
                <a:latin typeface="Arial" charset="0"/>
                <a:ea typeface="宋体" charset="0"/>
                <a:cs typeface="+mn-ea"/>
              </a:defRPr>
            </a:lvl3pPr>
            <a:lvl4pPr marL="1600200" lvl="3"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4pPr>
            <a:lvl5pPr marL="2057400" lvl="4" indent="-228600" algn="l" defTabSz="914400" eaLnBrk="1" fontAlgn="base" latinLnBrk="0" hangingPunct="1">
              <a:spcBef>
                <a:spcPct val="20000"/>
              </a:spcBef>
              <a:spcAft>
                <a:spcPct val="0"/>
              </a:spcAft>
              <a:buChar char="»"/>
              <a:defRPr sz="2000" b="0" i="0" u="none" kern="1200" baseline="0">
                <a:solidFill>
                  <a:srgbClr val="FFFFFF"/>
                </a:solidFill>
                <a:latin typeface="Arial" charset="0"/>
                <a:ea typeface="宋体" charset="0"/>
                <a:cs typeface="+mn-ea"/>
              </a:defRPr>
            </a:lvl5pPr>
          </a:lstStyle>
          <a:p>
            <a:pPr lvl="0">
              <a:lnSpc>
                <a:spcPct val="130000"/>
              </a:lnSpc>
              <a:buNone/>
            </a:pPr>
            <a:r>
              <a:rPr lang="en-US" altLang="zh-CN" sz="2400" b="1" dirty="0">
                <a:solidFill>
                  <a:srgbClr val="00CC00"/>
                </a:solidFill>
                <a:effectLst>
                  <a:outerShdw blurRad="38100" dist="38100" dir="2700000">
                    <a:srgbClr val="000000"/>
                  </a:outerShdw>
                </a:effectLst>
              </a:rPr>
              <a:t>2.  </a:t>
            </a:r>
            <a:r>
              <a:rPr lang="zh-CN" altLang="en-US" sz="2400" b="1" dirty="0">
                <a:solidFill>
                  <a:srgbClr val="00CC00"/>
                </a:solidFill>
                <a:effectLst>
                  <a:outerShdw blurRad="38100" dist="38100" dir="2700000">
                    <a:srgbClr val="000000"/>
                  </a:outerShdw>
                </a:effectLst>
              </a:rPr>
              <a:t>数据结构的分类</a:t>
            </a:r>
            <a:endParaRPr lang="zh-CN" altLang="en-US" sz="2400" b="1" dirty="0">
              <a:solidFill>
                <a:srgbClr val="00CC00"/>
              </a:solidFill>
              <a:effectLst>
                <a:outerShdw blurRad="38100" dist="38100" dir="2700000">
                  <a:srgbClr val="000000"/>
                </a:outerShdw>
              </a:effectLst>
            </a:endParaRPr>
          </a:p>
          <a:p>
            <a:pPr lvl="0">
              <a:lnSpc>
                <a:spcPct val="130000"/>
              </a:lnSpc>
              <a:spcBef>
                <a:spcPct val="0"/>
              </a:spcBef>
              <a:buNone/>
            </a:pPr>
            <a:r>
              <a:rPr lang="zh-CN" altLang="en-US" sz="2400" b="1" dirty="0">
                <a:solidFill>
                  <a:srgbClr val="00CC00"/>
                </a:solidFill>
                <a:effectLst>
                  <a:outerShdw blurRad="38100" dist="38100" dir="2700000">
                    <a:srgbClr val="000000"/>
                  </a:outerShdw>
                </a:effectLst>
              </a:rPr>
              <a:t>         </a:t>
            </a:r>
            <a:r>
              <a:rPr lang="en-US" altLang="zh-CN" sz="2400" b="1" dirty="0"/>
              <a:t>1</a:t>
            </a:r>
            <a:r>
              <a:rPr lang="zh-CN" altLang="en-US" sz="2400" b="1" dirty="0"/>
              <a:t>）</a:t>
            </a:r>
            <a:r>
              <a:rPr lang="zh-CN" altLang="en-US" sz="2400" b="1" dirty="0">
                <a:solidFill>
                  <a:srgbClr val="FF3300"/>
                </a:solidFill>
                <a:effectLst>
                  <a:outerShdw blurRad="38100" dist="38100" dir="2700000">
                    <a:srgbClr val="000000"/>
                  </a:outerShdw>
                </a:effectLst>
              </a:rPr>
              <a:t>从逻辑结构划分</a:t>
            </a:r>
            <a:endParaRPr lang="zh-CN" altLang="en-US" sz="2400" b="1" dirty="0">
              <a:solidFill>
                <a:srgbClr val="FF3300"/>
              </a:solidFill>
              <a:effectLst>
                <a:outerShdw blurRad="38100" dist="38100" dir="2700000">
                  <a:srgbClr val="000000"/>
                </a:outerShdw>
              </a:effectLst>
            </a:endParaRPr>
          </a:p>
          <a:p>
            <a:pPr lvl="0">
              <a:lnSpc>
                <a:spcPct val="130000"/>
              </a:lnSpc>
              <a:spcBef>
                <a:spcPct val="0"/>
              </a:spcBef>
              <a:buNone/>
            </a:pPr>
            <a:r>
              <a:rPr lang="zh-CN" altLang="en-US" sz="2400" b="1" dirty="0">
                <a:solidFill>
                  <a:srgbClr val="00CC00"/>
                </a:solidFill>
              </a:rPr>
              <a:t>       </a:t>
            </a:r>
            <a:r>
              <a:rPr lang="zh-CN" altLang="en-US" sz="2400" b="1" dirty="0">
                <a:solidFill>
                  <a:srgbClr val="00CC00"/>
                </a:solidFill>
                <a:effectLst>
                  <a:outerShdw blurRad="38100" dist="38100" dir="2700000">
                    <a:srgbClr val="000000"/>
                  </a:outerShdw>
                </a:effectLst>
              </a:rPr>
              <a:t>线性结构               非线性结构</a:t>
            </a:r>
            <a:endParaRPr lang="zh-CN" altLang="en-US" sz="2400" b="1" dirty="0">
              <a:solidFill>
                <a:srgbClr val="00CC00"/>
              </a:solidFill>
              <a:effectLst>
                <a:outerShdw blurRad="38100" dist="38100" dir="2700000">
                  <a:srgbClr val="000000"/>
                </a:outerShdw>
              </a:effectLst>
            </a:endParaRPr>
          </a:p>
          <a:p>
            <a:pPr lvl="0">
              <a:lnSpc>
                <a:spcPct val="130000"/>
              </a:lnSpc>
              <a:spcBef>
                <a:spcPct val="0"/>
              </a:spcBef>
              <a:buNone/>
            </a:pPr>
            <a:r>
              <a:rPr lang="zh-CN" altLang="en-US" sz="2400" b="1" dirty="0"/>
              <a:t>         </a:t>
            </a:r>
            <a:r>
              <a:rPr lang="en-US" altLang="zh-CN" sz="2400" b="1" dirty="0"/>
              <a:t>2</a:t>
            </a:r>
            <a:r>
              <a:rPr lang="zh-CN" altLang="en-US" sz="2400" b="1" dirty="0"/>
              <a:t>）</a:t>
            </a:r>
            <a:r>
              <a:rPr lang="zh-CN" altLang="en-US" sz="2400" b="1" dirty="0">
                <a:solidFill>
                  <a:srgbClr val="FF3300"/>
                </a:solidFill>
                <a:effectLst>
                  <a:outerShdw blurRad="38100" dist="38100" dir="2700000">
                    <a:srgbClr val="000000"/>
                  </a:outerShdw>
                </a:effectLst>
              </a:rPr>
              <a:t>从存储结构划分</a:t>
            </a:r>
            <a:r>
              <a:rPr lang="zh-CN" altLang="en-US" sz="2400" b="1" dirty="0"/>
              <a:t> </a:t>
            </a:r>
            <a:endParaRPr lang="zh-CN" altLang="en-US" sz="2400" b="1" dirty="0"/>
          </a:p>
          <a:p>
            <a:pPr lvl="0">
              <a:lnSpc>
                <a:spcPct val="130000"/>
              </a:lnSpc>
              <a:spcBef>
                <a:spcPct val="0"/>
              </a:spcBef>
              <a:buNone/>
            </a:pPr>
            <a:r>
              <a:rPr lang="zh-CN" altLang="en-US" sz="2400" b="1" dirty="0"/>
              <a:t>       </a:t>
            </a:r>
            <a:r>
              <a:rPr lang="zh-CN" altLang="en-US" sz="2400" b="1" dirty="0">
                <a:solidFill>
                  <a:srgbClr val="00CC00"/>
                </a:solidFill>
                <a:effectLst>
                  <a:outerShdw blurRad="38100" dist="38100" dir="2700000">
                    <a:srgbClr val="000000"/>
                  </a:outerShdw>
                </a:effectLst>
              </a:rPr>
              <a:t>顺序存储          链式存储        索引存储          散列存储</a:t>
            </a:r>
            <a:r>
              <a:rPr lang="zh-CN" altLang="en-US" sz="2400" b="1" dirty="0"/>
              <a:t>  </a:t>
            </a:r>
            <a:endParaRPr lang="zh-CN" altLang="en-US" sz="2400" b="1" dirty="0"/>
          </a:p>
          <a:p>
            <a:pPr lvl="0">
              <a:lnSpc>
                <a:spcPct val="130000"/>
              </a:lnSpc>
              <a:spcBef>
                <a:spcPct val="0"/>
              </a:spcBef>
              <a:buNone/>
            </a:pPr>
            <a:r>
              <a:rPr lang="en-US" altLang="zh-CN" sz="2400" b="1" dirty="0">
                <a:solidFill>
                  <a:srgbClr val="00CC00"/>
                </a:solidFill>
                <a:effectLst>
                  <a:outerShdw blurRad="38100" dist="38100" dir="2700000">
                    <a:srgbClr val="000000"/>
                  </a:outerShdw>
                </a:effectLst>
              </a:rPr>
              <a:t>3.  </a:t>
            </a:r>
            <a:r>
              <a:rPr lang="zh-CN" altLang="en-US" sz="2400" b="1" dirty="0">
                <a:solidFill>
                  <a:srgbClr val="00CC00"/>
                </a:solidFill>
                <a:effectLst>
                  <a:outerShdw blurRad="38100" dist="38100" dir="2700000">
                    <a:srgbClr val="000000"/>
                  </a:outerShdw>
                </a:effectLst>
              </a:rPr>
              <a:t>数据结构的抽象描述</a:t>
            </a:r>
            <a:endParaRPr lang="zh-CN" altLang="en-US" sz="2400" b="1" dirty="0">
              <a:solidFill>
                <a:srgbClr val="00CC00"/>
              </a:solidFill>
              <a:effectLst>
                <a:outerShdw blurRad="38100" dist="38100" dir="270000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4626">
                                            <p:txEl>
                                              <p:charRg st="0" end="17"/>
                                            </p:txEl>
                                          </p:spTgt>
                                        </p:tgtEl>
                                        <p:attrNameLst>
                                          <p:attrName>style.visibility</p:attrName>
                                        </p:attrNameLst>
                                      </p:cBhvr>
                                      <p:to>
                                        <p:strVal val="visible"/>
                                      </p:to>
                                    </p:set>
                                    <p:animEffect transition="in" filter="blinds(horizontal)">
                                      <p:cBhvr>
                                        <p:cTn id="7" dur="500"/>
                                        <p:tgtEl>
                                          <p:spTgt spid="794626">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4626">
                                            <p:txEl>
                                              <p:charRg st="17" end="43"/>
                                            </p:txEl>
                                          </p:spTgt>
                                        </p:tgtEl>
                                        <p:attrNameLst>
                                          <p:attrName>style.visibility</p:attrName>
                                        </p:attrNameLst>
                                      </p:cBhvr>
                                      <p:to>
                                        <p:strVal val="visible"/>
                                      </p:to>
                                    </p:set>
                                    <p:animEffect transition="in" filter="blinds(horizontal)">
                                      <p:cBhvr>
                                        <p:cTn id="12" dur="500"/>
                                        <p:tgtEl>
                                          <p:spTgt spid="794626">
                                            <p:txEl>
                                              <p:charRg st="17"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4626">
                                            <p:txEl>
                                              <p:charRg st="43" end="89"/>
                                            </p:txEl>
                                          </p:spTgt>
                                        </p:tgtEl>
                                        <p:attrNameLst>
                                          <p:attrName>style.visibility</p:attrName>
                                        </p:attrNameLst>
                                      </p:cBhvr>
                                      <p:to>
                                        <p:strVal val="visible"/>
                                      </p:to>
                                    </p:set>
                                    <p:animEffect transition="in" filter="blinds(horizontal)">
                                      <p:cBhvr>
                                        <p:cTn id="17" dur="500"/>
                                        <p:tgtEl>
                                          <p:spTgt spid="794626">
                                            <p:txEl>
                                              <p:charRg st="43" end="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4626">
                                            <p:txEl>
                                              <p:charRg st="89" end="148"/>
                                            </p:txEl>
                                          </p:spTgt>
                                        </p:tgtEl>
                                        <p:attrNameLst>
                                          <p:attrName>style.visibility</p:attrName>
                                        </p:attrNameLst>
                                      </p:cBhvr>
                                      <p:to>
                                        <p:strVal val="visible"/>
                                      </p:to>
                                    </p:set>
                                    <p:animEffect transition="in" filter="blinds(horizontal)">
                                      <p:cBhvr>
                                        <p:cTn id="22" dur="500"/>
                                        <p:tgtEl>
                                          <p:spTgt spid="794626">
                                            <p:txEl>
                                              <p:charRg st="89" end="14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4626">
                                            <p:txEl>
                                              <p:charRg st="148" end="156"/>
                                            </p:txEl>
                                          </p:spTgt>
                                        </p:tgtEl>
                                        <p:attrNameLst>
                                          <p:attrName>style.visibility</p:attrName>
                                        </p:attrNameLst>
                                      </p:cBhvr>
                                      <p:to>
                                        <p:strVal val="visible"/>
                                      </p:to>
                                    </p:set>
                                    <p:animEffect transition="in" filter="blinds(horizontal)">
                                      <p:cBhvr>
                                        <p:cTn id="27" dur="500"/>
                                        <p:tgtEl>
                                          <p:spTgt spid="794626">
                                            <p:txEl>
                                              <p:charRg st="148" end="15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4736">
                                            <p:txEl>
                                              <p:charRg st="0" end="12"/>
                                            </p:txEl>
                                          </p:spTgt>
                                        </p:tgtEl>
                                        <p:attrNameLst>
                                          <p:attrName>style.visibility</p:attrName>
                                        </p:attrNameLst>
                                      </p:cBhvr>
                                      <p:to>
                                        <p:strVal val="visible"/>
                                      </p:to>
                                    </p:set>
                                    <p:animEffect transition="in" filter="blinds(horizontal)">
                                      <p:cBhvr>
                                        <p:cTn id="32" dur="500"/>
                                        <p:tgtEl>
                                          <p:spTgt spid="794736">
                                            <p:txEl>
                                              <p:charRg st="0"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4736">
                                            <p:txEl>
                                              <p:charRg st="12" end="31"/>
                                            </p:txEl>
                                          </p:spTgt>
                                        </p:tgtEl>
                                        <p:attrNameLst>
                                          <p:attrName>style.visibility</p:attrName>
                                        </p:attrNameLst>
                                      </p:cBhvr>
                                      <p:to>
                                        <p:strVal val="visible"/>
                                      </p:to>
                                    </p:set>
                                    <p:animEffect transition="in" filter="blinds(horizontal)">
                                      <p:cBhvr>
                                        <p:cTn id="37" dur="500"/>
                                        <p:tgtEl>
                                          <p:spTgt spid="794736">
                                            <p:txEl>
                                              <p:charRg st="12" end="3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4736">
                                            <p:txEl>
                                              <p:charRg st="31" end="63"/>
                                            </p:txEl>
                                          </p:spTgt>
                                        </p:tgtEl>
                                        <p:attrNameLst>
                                          <p:attrName>style.visibility</p:attrName>
                                        </p:attrNameLst>
                                      </p:cBhvr>
                                      <p:to>
                                        <p:strVal val="visible"/>
                                      </p:to>
                                    </p:set>
                                    <p:animEffect transition="in" filter="blinds(horizontal)">
                                      <p:cBhvr>
                                        <p:cTn id="42" dur="500"/>
                                        <p:tgtEl>
                                          <p:spTgt spid="794736">
                                            <p:txEl>
                                              <p:charRg st="31" end="6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4736">
                                            <p:txEl>
                                              <p:charRg st="63" end="83"/>
                                            </p:txEl>
                                          </p:spTgt>
                                        </p:tgtEl>
                                        <p:attrNameLst>
                                          <p:attrName>style.visibility</p:attrName>
                                        </p:attrNameLst>
                                      </p:cBhvr>
                                      <p:to>
                                        <p:strVal val="visible"/>
                                      </p:to>
                                    </p:set>
                                    <p:animEffect transition="in" filter="blinds(horizontal)">
                                      <p:cBhvr>
                                        <p:cTn id="47" dur="500"/>
                                        <p:tgtEl>
                                          <p:spTgt spid="794736">
                                            <p:txEl>
                                              <p:charRg st="63" end="8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94736">
                                            <p:txEl>
                                              <p:charRg st="83" end="137"/>
                                            </p:txEl>
                                          </p:spTgt>
                                        </p:tgtEl>
                                        <p:attrNameLst>
                                          <p:attrName>style.visibility</p:attrName>
                                        </p:attrNameLst>
                                      </p:cBhvr>
                                      <p:to>
                                        <p:strVal val="visible"/>
                                      </p:to>
                                    </p:set>
                                    <p:animEffect transition="in" filter="blinds(horizontal)">
                                      <p:cBhvr>
                                        <p:cTn id="52" dur="500"/>
                                        <p:tgtEl>
                                          <p:spTgt spid="794736">
                                            <p:txEl>
                                              <p:charRg st="83" end="13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94736">
                                            <p:txEl>
                                              <p:charRg st="137" end="151"/>
                                            </p:txEl>
                                          </p:spTgt>
                                        </p:tgtEl>
                                        <p:attrNameLst>
                                          <p:attrName>style.visibility</p:attrName>
                                        </p:attrNameLst>
                                      </p:cBhvr>
                                      <p:to>
                                        <p:strVal val="visible"/>
                                      </p:to>
                                    </p:set>
                                    <p:animEffect transition="in" filter="blinds(horizontal)">
                                      <p:cBhvr>
                                        <p:cTn id="57" dur="500"/>
                                        <p:tgtEl>
                                          <p:spTgt spid="794736">
                                            <p:txEl>
                                              <p:charRg st="137"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26" grpId="0" uiExpand="1" build="p"/>
      <p:bldP spid="79473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p:sp>
        <p:nvSpPr>
          <p:cNvPr id="2" name="标题 1"/>
          <p:cNvSpPr>
            <a:spLocks noGrp="1"/>
          </p:cNvSpPr>
          <p:nvPr>
            <p:ph type="title"/>
          </p:nvPr>
        </p:nvSpPr>
        <p:spPr>
          <a:xfrm>
            <a:off x="-134620" y="212725"/>
            <a:ext cx="12024360" cy="1463040"/>
          </a:xfrm>
        </p:spPr>
        <p:txBody>
          <a:bodyPr>
            <a:normAutofit fontScale="90000"/>
          </a:bodyPr>
          <a:p>
            <a:pPr marL="679450" lvl="1" indent="-214630" defTabSz="448945" rtl="0" eaLnBrk="0" fontAlgn="base" hangingPunct="0">
              <a:lnSpc>
                <a:spcPct val="102000"/>
              </a:lnSpc>
              <a:spcBef>
                <a:spcPts val="340"/>
              </a:spcBef>
              <a:spcAft>
                <a:spcPts val="340"/>
              </a:spcAft>
              <a:buClr>
                <a:srgbClr val="486AC1"/>
              </a:buClr>
            </a:pPr>
            <a:br>
              <a:rPr lang="zh-CN" altLang="en-US" sz="2400" dirty="0">
                <a:solidFill>
                  <a:srgbClr val="000000"/>
                </a:solidFill>
                <a:latin typeface="Tahoma" pitchFamily="34" charset="0"/>
                <a:ea typeface="宋体" pitchFamily="2" charset="-122"/>
                <a:cs typeface="Arial" charset="0"/>
                <a:sym typeface="+mn-ea"/>
              </a:rPr>
            </a:br>
            <a:br>
              <a:rPr lang="zh-CN" altLang="en-US" sz="2400" dirty="0">
                <a:solidFill>
                  <a:srgbClr val="000000"/>
                </a:solidFill>
                <a:latin typeface="Tahoma" pitchFamily="34" charset="0"/>
                <a:ea typeface="宋体" pitchFamily="2" charset="-122"/>
                <a:cs typeface="Arial" charset="0"/>
                <a:sym typeface="+mn-ea"/>
              </a:rPr>
            </a:br>
            <a:br>
              <a:rPr lang="zh-CN" altLang="en-US" sz="2400" dirty="0">
                <a:solidFill>
                  <a:srgbClr val="000000"/>
                </a:solidFill>
                <a:latin typeface="Tahoma" pitchFamily="34" charset="0"/>
                <a:ea typeface="宋体" pitchFamily="2" charset="-122"/>
                <a:cs typeface="Arial" charset="0"/>
                <a:sym typeface="+mn-ea"/>
              </a:rPr>
            </a:br>
            <a:br>
              <a:rPr lang="zh-CN" altLang="en-US" sz="2400" dirty="0">
                <a:solidFill>
                  <a:srgbClr val="000000"/>
                </a:solidFill>
                <a:latin typeface="Tahoma" pitchFamily="34" charset="0"/>
                <a:ea typeface="宋体" pitchFamily="2" charset="-122"/>
                <a:cs typeface="Arial" charset="0"/>
                <a:sym typeface="+mn-ea"/>
              </a:rPr>
            </a:br>
            <a:br>
              <a:rPr lang="zh-CN" altLang="en-US" sz="2400" dirty="0">
                <a:solidFill>
                  <a:srgbClr val="000000"/>
                </a:solidFill>
                <a:latin typeface="Tahoma" pitchFamily="34" charset="0"/>
                <a:ea typeface="宋体" pitchFamily="2" charset="-122"/>
                <a:cs typeface="Arial" charset="0"/>
                <a:sym typeface="+mn-ea"/>
              </a:rPr>
            </a:br>
            <a:r>
              <a:rPr lang="zh-CN" altLang="en-US" sz="2400" kern="1200" dirty="0">
                <a:solidFill>
                  <a:srgbClr val="000000"/>
                </a:solidFill>
                <a:latin typeface="Tahoma" pitchFamily="34" charset="0"/>
                <a:ea typeface="宋体" pitchFamily="2" charset="-122"/>
                <a:cs typeface="Arial" charset="0"/>
                <a:sym typeface="+mn-ea"/>
              </a:rPr>
              <a:t>计算机网络概念</a:t>
            </a:r>
            <a:br>
              <a:rPr lang="zh-CN" altLang="en-US" sz="2400" kern="1200" dirty="0">
                <a:solidFill>
                  <a:srgbClr val="000000"/>
                </a:solidFill>
                <a:latin typeface="Tahoma" pitchFamily="34" charset="0"/>
                <a:ea typeface="宋体" pitchFamily="2" charset="-122"/>
                <a:cs typeface="Arial" charset="0"/>
                <a:sym typeface="+mn-ea"/>
              </a:rPr>
            </a:br>
            <a:br>
              <a:rPr lang="zh-CN" altLang="en-US" sz="2400" dirty="0">
                <a:solidFill>
                  <a:srgbClr val="000000"/>
                </a:solidFill>
                <a:latin typeface="Tahoma" pitchFamily="34" charset="0"/>
                <a:ea typeface="宋体" pitchFamily="2" charset="-122"/>
                <a:cs typeface="Arial" charset="0"/>
                <a:sym typeface="+mn-ea"/>
              </a:rPr>
            </a:br>
            <a:r>
              <a:rPr lang="zh-CN" altLang="en-US" sz="2400" dirty="0">
                <a:solidFill>
                  <a:srgbClr val="000000"/>
                </a:solidFill>
                <a:latin typeface="Tahoma" pitchFamily="34" charset="0"/>
                <a:ea typeface="宋体" pitchFamily="2" charset="-122"/>
                <a:cs typeface="Arial" charset="0"/>
                <a:sym typeface="+mn-ea"/>
              </a:rPr>
              <a:t>计算机网络是指利用通信设备及传输媒体将处于不同地理位置的多台具有独立功能的计算机连接起来，在通信软件（网络协议、网络操作系统等）的支持下，来实现计算机间资源共享、信息交换或协同工作的系统</a:t>
            </a:r>
            <a:br>
              <a:rPr lang="zh-CN" altLang="en-US" sz="2400" dirty="0">
                <a:solidFill>
                  <a:srgbClr val="000000"/>
                </a:solidFill>
                <a:latin typeface="Tahoma" pitchFamily="34" charset="0"/>
                <a:ea typeface="宋体" pitchFamily="2" charset="-122"/>
                <a:cs typeface="Arial" charset="0"/>
                <a:sym typeface="+mn-ea"/>
              </a:rPr>
            </a:br>
            <a:br>
              <a:rPr lang="zh-CN" altLang="en-US" sz="2400" dirty="0">
                <a:solidFill>
                  <a:srgbClr val="000000"/>
                </a:solidFill>
                <a:latin typeface="Tahoma" pitchFamily="34" charset="0"/>
                <a:ea typeface="宋体" pitchFamily="2" charset="-122"/>
                <a:cs typeface="Arial" charset="0"/>
                <a:sym typeface="+mn-ea"/>
              </a:rPr>
            </a:br>
            <a:endParaRPr lang="zh-CN" altLang="en-US"/>
          </a:p>
        </p:txBody>
      </p:sp>
      <p:sp>
        <p:nvSpPr>
          <p:cNvPr id="4" name="文本框 3"/>
          <p:cNvSpPr txBox="1"/>
          <p:nvPr/>
        </p:nvSpPr>
        <p:spPr>
          <a:xfrm>
            <a:off x="520700" y="2480945"/>
            <a:ext cx="5975985" cy="1962150"/>
          </a:xfrm>
          <a:prstGeom prst="rect">
            <a:avLst/>
          </a:prstGeom>
          <a:noFill/>
        </p:spPr>
        <p:txBody>
          <a:bodyPr wrap="none" rtlCol="0">
            <a:spAutoFit/>
          </a:bodyPr>
          <a:p>
            <a:pPr algn="l"/>
            <a:r>
              <a:rPr lang="en-US" altLang="zh-CN" sz="2000">
                <a:solidFill>
                  <a:srgbClr val="000000"/>
                </a:solidFill>
                <a:latin typeface="微软雅黑" pitchFamily="34" charset="-122"/>
                <a:ea typeface="微软雅黑" pitchFamily="34" charset="-122"/>
                <a:cs typeface="Arial" charset="0"/>
                <a:sym typeface="+mn-ea"/>
              </a:rPr>
              <a:t> </a:t>
            </a:r>
            <a:r>
              <a:rPr lang="zh-CN" altLang="en-US" sz="2000" dirty="0">
                <a:solidFill>
                  <a:srgbClr val="000000"/>
                </a:solidFill>
                <a:latin typeface="微软雅黑" pitchFamily="34" charset="-122"/>
                <a:ea typeface="微软雅黑" pitchFamily="34" charset="-122"/>
                <a:cs typeface="Arial" charset="0"/>
                <a:sym typeface="+mn-ea"/>
              </a:rPr>
              <a:t>计算机网络的发展</a:t>
            </a:r>
            <a:endParaRPr lang="zh-CN" altLang="en-US" dirty="0">
              <a:latin typeface="微软雅黑" pitchFamily="34" charset="-122"/>
              <a:ea typeface="微软雅黑" pitchFamily="34"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b="1" dirty="0">
                <a:solidFill>
                  <a:srgbClr val="000000"/>
                </a:solidFill>
                <a:latin typeface="Tahoma" pitchFamily="34" charset="0"/>
                <a:ea typeface="宋体" pitchFamily="2" charset="-122"/>
                <a:cs typeface="Arial" charset="0"/>
                <a:sym typeface="+mn-ea"/>
              </a:rPr>
              <a:t>第一代计算机网络</a:t>
            </a:r>
            <a:r>
              <a:rPr lang="en-US" altLang="zh-CN" sz="2000" b="1">
                <a:solidFill>
                  <a:srgbClr val="000000"/>
                </a:solidFill>
                <a:latin typeface="Tahoma" pitchFamily="34" charset="0"/>
                <a:ea typeface="宋体" pitchFamily="2" charset="-122"/>
                <a:cs typeface="Arial" charset="0"/>
                <a:sym typeface="+mn-ea"/>
              </a:rPr>
              <a:t>——</a:t>
            </a:r>
            <a:r>
              <a:rPr lang="zh-CN" altLang="en-US" sz="2000" b="1" dirty="0">
                <a:solidFill>
                  <a:srgbClr val="000000"/>
                </a:solidFill>
                <a:latin typeface="Tahoma" pitchFamily="34" charset="0"/>
                <a:ea typeface="宋体" pitchFamily="2" charset="-122"/>
                <a:cs typeface="Arial" charset="0"/>
                <a:sym typeface="+mn-ea"/>
              </a:rPr>
              <a:t>面向终端的计算机网络</a:t>
            </a:r>
            <a:endParaRPr lang="zh-CN" altLang="en-US" b="1"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b="1" dirty="0">
                <a:solidFill>
                  <a:srgbClr val="000000"/>
                </a:solidFill>
                <a:latin typeface="Tahoma" pitchFamily="34" charset="0"/>
                <a:ea typeface="宋体" pitchFamily="2" charset="-122"/>
                <a:cs typeface="Arial" charset="0"/>
                <a:sym typeface="+mn-ea"/>
              </a:rPr>
              <a:t>第二代计算机网络</a:t>
            </a:r>
            <a:r>
              <a:rPr lang="en-US" altLang="zh-CN" sz="2000" b="1">
                <a:solidFill>
                  <a:srgbClr val="000000"/>
                </a:solidFill>
                <a:latin typeface="Tahoma" pitchFamily="34" charset="0"/>
                <a:ea typeface="宋体" pitchFamily="2" charset="-122"/>
                <a:cs typeface="Arial" charset="0"/>
                <a:sym typeface="+mn-ea"/>
              </a:rPr>
              <a:t>——</a:t>
            </a:r>
            <a:r>
              <a:rPr lang="zh-CN" altLang="en-US" sz="2000" b="1" dirty="0">
                <a:solidFill>
                  <a:srgbClr val="000000"/>
                </a:solidFill>
                <a:latin typeface="Tahoma" pitchFamily="34" charset="0"/>
                <a:ea typeface="宋体" pitchFamily="2" charset="-122"/>
                <a:cs typeface="Arial" charset="0"/>
                <a:sym typeface="+mn-ea"/>
              </a:rPr>
              <a:t>共享资源的计算机网络</a:t>
            </a:r>
            <a:r>
              <a:rPr lang="zh-CN" altLang="en-US" sz="2000" dirty="0">
                <a:solidFill>
                  <a:srgbClr val="000000"/>
                </a:solidFill>
                <a:latin typeface="Tahoma" pitchFamily="34" charset="0"/>
                <a:ea typeface="宋体" pitchFamily="2" charset="-122"/>
                <a:cs typeface="Arial" charset="0"/>
                <a:sym typeface="+mn-ea"/>
              </a:rPr>
              <a:t> </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b="1" dirty="0">
                <a:solidFill>
                  <a:srgbClr val="000000"/>
                </a:solidFill>
                <a:latin typeface="Tahoma" pitchFamily="34" charset="0"/>
                <a:ea typeface="宋体" pitchFamily="2" charset="-122"/>
                <a:cs typeface="Arial" charset="0"/>
                <a:sym typeface="+mn-ea"/>
              </a:rPr>
              <a:t>第三代计算机网络</a:t>
            </a:r>
            <a:r>
              <a:rPr lang="en-US" altLang="zh-CN" sz="2000" b="1">
                <a:solidFill>
                  <a:srgbClr val="000000"/>
                </a:solidFill>
                <a:latin typeface="Tahoma" pitchFamily="34" charset="0"/>
                <a:ea typeface="宋体" pitchFamily="2" charset="-122"/>
                <a:cs typeface="Arial" charset="0"/>
                <a:sym typeface="+mn-ea"/>
              </a:rPr>
              <a:t>——</a:t>
            </a:r>
            <a:r>
              <a:rPr lang="zh-CN" altLang="en-US" sz="2000" b="1" dirty="0">
                <a:solidFill>
                  <a:srgbClr val="000000"/>
                </a:solidFill>
                <a:latin typeface="Tahoma" pitchFamily="34" charset="0"/>
                <a:ea typeface="宋体" pitchFamily="2" charset="-122"/>
                <a:cs typeface="Arial" charset="0"/>
                <a:sym typeface="+mn-ea"/>
              </a:rPr>
              <a:t>标准化的计算机网络</a:t>
            </a:r>
            <a:r>
              <a:rPr lang="zh-CN" altLang="en-US" sz="2000" dirty="0">
                <a:solidFill>
                  <a:srgbClr val="000000"/>
                </a:solidFill>
                <a:latin typeface="Tahoma" pitchFamily="34" charset="0"/>
                <a:ea typeface="宋体" pitchFamily="2" charset="-122"/>
                <a:cs typeface="Arial" charset="0"/>
                <a:sym typeface="+mn-ea"/>
              </a:rPr>
              <a:t> </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b="1" dirty="0">
                <a:solidFill>
                  <a:srgbClr val="000000"/>
                </a:solidFill>
                <a:latin typeface="Tahoma" pitchFamily="34" charset="0"/>
                <a:ea typeface="宋体" pitchFamily="2" charset="-122"/>
                <a:cs typeface="Arial" charset="0"/>
                <a:sym typeface="+mn-ea"/>
              </a:rPr>
              <a:t>第四代计算机网络</a:t>
            </a:r>
            <a:r>
              <a:rPr lang="en-US" altLang="zh-CN" sz="2000" b="1">
                <a:solidFill>
                  <a:srgbClr val="000000"/>
                </a:solidFill>
                <a:latin typeface="Tahoma" pitchFamily="34" charset="0"/>
                <a:ea typeface="宋体" pitchFamily="2" charset="-122"/>
                <a:cs typeface="Arial" charset="0"/>
                <a:sym typeface="+mn-ea"/>
              </a:rPr>
              <a:t>——</a:t>
            </a:r>
            <a:r>
              <a:rPr lang="zh-CN" altLang="en-US" sz="2000" b="1" dirty="0">
                <a:solidFill>
                  <a:srgbClr val="000000"/>
                </a:solidFill>
                <a:latin typeface="Tahoma" pitchFamily="34" charset="0"/>
                <a:ea typeface="宋体" pitchFamily="2" charset="-122"/>
                <a:cs typeface="Arial" charset="0"/>
                <a:sym typeface="+mn-ea"/>
              </a:rPr>
              <a:t>国际化的计算机网络</a:t>
            </a:r>
            <a:r>
              <a:rPr lang="zh-CN" altLang="en-US" sz="2000" dirty="0">
                <a:solidFill>
                  <a:srgbClr val="000000"/>
                </a:solidFill>
                <a:latin typeface="Tahoma" pitchFamily="34" charset="0"/>
                <a:ea typeface="宋体" pitchFamily="2" charset="-122"/>
                <a:cs typeface="Arial" charset="0"/>
                <a:sym typeface="+mn-ea"/>
              </a:rPr>
              <a:t>  </a:t>
            </a:r>
            <a:endParaRPr lang="zh-CN" altLang="en-US"/>
          </a:p>
        </p:txBody>
      </p:sp>
      <p:sp>
        <p:nvSpPr>
          <p:cNvPr id="5" name="文本框 4"/>
          <p:cNvSpPr txBox="1"/>
          <p:nvPr/>
        </p:nvSpPr>
        <p:spPr>
          <a:xfrm>
            <a:off x="398780" y="4356735"/>
            <a:ext cx="10102850" cy="2642235"/>
          </a:xfrm>
          <a:prstGeom prst="rect">
            <a:avLst/>
          </a:prstGeom>
          <a:noFill/>
        </p:spPr>
        <p:txBody>
          <a:bodyPr wrap="square" rtlCol="0">
            <a:spAutoFit/>
          </a:bodyPr>
          <a:p>
            <a:pPr algn="l"/>
            <a:r>
              <a:rPr lang="zh-CN" altLang="en-US" sz="2000" dirty="0">
                <a:solidFill>
                  <a:srgbClr val="000000"/>
                </a:solidFill>
                <a:latin typeface="Tahoma" pitchFamily="34" charset="0"/>
                <a:ea typeface="宋体" pitchFamily="2" charset="-122"/>
                <a:cs typeface="Arial" charset="0"/>
                <a:sym typeface="+mn-ea"/>
              </a:rPr>
              <a:t>计算机网络的组成</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计算机系统：主机（服务器）和工作站（客户机）</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联网部件：</a:t>
            </a:r>
            <a:r>
              <a:rPr lang="zh-CN" altLang="en-US" sz="2000" dirty="0">
                <a:solidFill>
                  <a:srgbClr val="000000"/>
                </a:solidFill>
                <a:latin typeface="Tahoma" pitchFamily="34" charset="0"/>
                <a:ea typeface="宋体" pitchFamily="2" charset="-122"/>
                <a:cs typeface="Arial" charset="0"/>
                <a:sym typeface="+mn-ea"/>
                <a:hlinkClick r:id="" action="ppaction://noaction"/>
              </a:rPr>
              <a:t>网卡</a:t>
            </a:r>
            <a:r>
              <a:rPr lang="zh-CN" altLang="en-US" sz="2000" dirty="0">
                <a:solidFill>
                  <a:srgbClr val="000000"/>
                </a:solidFill>
                <a:latin typeface="Tahoma" pitchFamily="34" charset="0"/>
                <a:ea typeface="宋体" pitchFamily="2" charset="-122"/>
                <a:cs typeface="Arial" charset="0"/>
                <a:sym typeface="+mn-ea"/>
              </a:rPr>
              <a:t>、</a:t>
            </a:r>
            <a:r>
              <a:rPr lang="zh-CN" altLang="en-US" sz="2000" dirty="0">
                <a:solidFill>
                  <a:srgbClr val="000000"/>
                </a:solidFill>
                <a:latin typeface="Tahoma" pitchFamily="34" charset="0"/>
                <a:ea typeface="宋体" pitchFamily="2" charset="-122"/>
                <a:cs typeface="Arial" charset="0"/>
                <a:sym typeface="+mn-ea"/>
                <a:hlinkClick r:id="" action="ppaction://noaction"/>
              </a:rPr>
              <a:t>集线器、交换机</a:t>
            </a:r>
            <a:r>
              <a:rPr lang="zh-CN" altLang="en-US" sz="2000" dirty="0">
                <a:solidFill>
                  <a:srgbClr val="000000"/>
                </a:solidFill>
                <a:latin typeface="Tahoma" pitchFamily="34" charset="0"/>
                <a:ea typeface="宋体" pitchFamily="2" charset="-122"/>
                <a:cs typeface="Arial" charset="0"/>
                <a:sym typeface="+mn-ea"/>
              </a:rPr>
              <a:t>、</a:t>
            </a:r>
            <a:r>
              <a:rPr lang="zh-CN" altLang="en-US" sz="2000" dirty="0">
                <a:solidFill>
                  <a:srgbClr val="000000"/>
                </a:solidFill>
                <a:latin typeface="Tahoma" pitchFamily="34" charset="0"/>
                <a:ea typeface="宋体" pitchFamily="2" charset="-122"/>
                <a:cs typeface="Arial" charset="0"/>
                <a:sym typeface="+mn-ea"/>
                <a:hlinkClick r:id="" action="ppaction://noaction"/>
              </a:rPr>
              <a:t>路由器</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通信介质：</a:t>
            </a:r>
            <a:r>
              <a:rPr lang="zh-CN" altLang="en-US" sz="2000" dirty="0">
                <a:solidFill>
                  <a:srgbClr val="000000"/>
                </a:solidFill>
                <a:latin typeface="Tahoma" pitchFamily="34" charset="0"/>
                <a:ea typeface="宋体" pitchFamily="2" charset="-122"/>
                <a:cs typeface="Arial" charset="0"/>
                <a:sym typeface="+mn-ea"/>
                <a:hlinkClick r:id="" action="ppaction://noaction"/>
              </a:rPr>
              <a:t>双绞线</a:t>
            </a:r>
            <a:r>
              <a:rPr lang="zh-CN" altLang="en-US" sz="2000" dirty="0">
                <a:solidFill>
                  <a:srgbClr val="000000"/>
                </a:solidFill>
                <a:latin typeface="Tahoma" pitchFamily="34" charset="0"/>
                <a:ea typeface="宋体" pitchFamily="2" charset="-122"/>
                <a:cs typeface="Arial" charset="0"/>
                <a:sym typeface="+mn-ea"/>
              </a:rPr>
              <a:t>、</a:t>
            </a:r>
            <a:r>
              <a:rPr lang="zh-CN" altLang="en-US" sz="2000" dirty="0">
                <a:solidFill>
                  <a:srgbClr val="000000"/>
                </a:solidFill>
                <a:latin typeface="Tahoma" pitchFamily="34" charset="0"/>
                <a:ea typeface="宋体" pitchFamily="2" charset="-122"/>
                <a:cs typeface="Arial" charset="0"/>
                <a:sym typeface="+mn-ea"/>
                <a:hlinkClick r:id="" action="ppaction://noaction"/>
              </a:rPr>
              <a:t>同轴电缆</a:t>
            </a:r>
            <a:r>
              <a:rPr lang="zh-CN" altLang="en-US" sz="2000" dirty="0">
                <a:solidFill>
                  <a:srgbClr val="000000"/>
                </a:solidFill>
                <a:latin typeface="Tahoma" pitchFamily="34" charset="0"/>
                <a:ea typeface="宋体" pitchFamily="2" charset="-122"/>
                <a:cs typeface="Arial" charset="0"/>
                <a:sym typeface="+mn-ea"/>
              </a:rPr>
              <a:t>、</a:t>
            </a:r>
            <a:r>
              <a:rPr lang="zh-CN" altLang="en-US" sz="2000" dirty="0">
                <a:solidFill>
                  <a:srgbClr val="000000"/>
                </a:solidFill>
                <a:latin typeface="Tahoma" pitchFamily="34" charset="0"/>
                <a:ea typeface="宋体" pitchFamily="2" charset="-122"/>
                <a:cs typeface="Arial" charset="0"/>
                <a:sym typeface="+mn-ea"/>
                <a:hlinkClick r:id="" action="ppaction://noaction"/>
              </a:rPr>
              <a:t>光纤</a:t>
            </a:r>
            <a:r>
              <a:rPr lang="zh-CN" altLang="en-US" sz="2000" dirty="0">
                <a:solidFill>
                  <a:srgbClr val="000000"/>
                </a:solidFill>
                <a:latin typeface="Tahoma" pitchFamily="34" charset="0"/>
                <a:ea typeface="宋体" pitchFamily="2" charset="-122"/>
                <a:cs typeface="Arial" charset="0"/>
                <a:sym typeface="+mn-ea"/>
              </a:rPr>
              <a:t>、无线电、红外、</a:t>
            </a:r>
            <a:r>
              <a:rPr lang="zh-CN" altLang="en-US" sz="2000" dirty="0">
                <a:solidFill>
                  <a:srgbClr val="000000"/>
                </a:solidFill>
                <a:latin typeface="Tahoma" pitchFamily="34" charset="0"/>
                <a:ea typeface="宋体" pitchFamily="2" charset="-122"/>
                <a:cs typeface="Arial" charset="0"/>
                <a:sym typeface="+mn-ea"/>
                <a:hlinkClick r:id="" action="ppaction://noaction"/>
              </a:rPr>
              <a:t>微波</a:t>
            </a:r>
            <a:r>
              <a:rPr lang="zh-CN" altLang="en-US" sz="2000" dirty="0">
                <a:solidFill>
                  <a:srgbClr val="000000"/>
                </a:solidFill>
                <a:latin typeface="Tahoma" pitchFamily="34" charset="0"/>
                <a:ea typeface="宋体" pitchFamily="2" charset="-122"/>
                <a:cs typeface="Arial" charset="0"/>
                <a:sym typeface="+mn-ea"/>
              </a:rPr>
              <a:t>、</a:t>
            </a:r>
            <a:r>
              <a:rPr lang="zh-CN" altLang="en-US" sz="2000" dirty="0">
                <a:solidFill>
                  <a:srgbClr val="000000"/>
                </a:solidFill>
                <a:latin typeface="Tahoma" pitchFamily="34" charset="0"/>
                <a:ea typeface="宋体" pitchFamily="2" charset="-122"/>
                <a:cs typeface="Arial" charset="0"/>
                <a:sym typeface="+mn-ea"/>
                <a:hlinkClick r:id="" action="ppaction://noaction"/>
              </a:rPr>
              <a:t>卫星</a:t>
            </a:r>
            <a:endParaRPr lang="zh-CN" altLang="en-US" dirty="0">
              <a:ea typeface="宋体" pitchFamily="2" charset="-122"/>
            </a:endParaRPr>
          </a:p>
          <a:p>
            <a:pPr algn="l"/>
            <a:r>
              <a:rPr lang="zh-CN" altLang="en-US" sz="2000" dirty="0">
                <a:solidFill>
                  <a:srgbClr val="000000"/>
                </a:solidFill>
                <a:latin typeface="Tahoma" pitchFamily="34" charset="0"/>
                <a:ea typeface="宋体" pitchFamily="2" charset="-122"/>
                <a:cs typeface="Arial" charset="0"/>
                <a:sym typeface="+mn-ea"/>
              </a:rPr>
              <a:t>计算机网络从逻辑功能上可分为</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资源子网</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通信子网</a:t>
            </a:r>
            <a:endParaRPr lang="zh-CN" altLang="en-US"/>
          </a:p>
        </p:txBody>
      </p:sp>
      <p:sp>
        <p:nvSpPr>
          <p:cNvPr id="6" name="文本框 5"/>
          <p:cNvSpPr txBox="1"/>
          <p:nvPr/>
        </p:nvSpPr>
        <p:spPr>
          <a:xfrm>
            <a:off x="5763895" y="2440940"/>
            <a:ext cx="6444615" cy="2872105"/>
          </a:xfrm>
          <a:prstGeom prst="rect">
            <a:avLst/>
          </a:prstGeom>
          <a:noFill/>
        </p:spPr>
        <p:txBody>
          <a:bodyPr wrap="square" rtlCol="0">
            <a:spAutoFit/>
          </a:bodyPr>
          <a:p>
            <a:pPr algn="l"/>
            <a:r>
              <a:rPr lang="zh-CN" altLang="en-US" sz="2000" dirty="0">
                <a:solidFill>
                  <a:srgbClr val="000000"/>
                </a:solidFill>
                <a:latin typeface="Tahoma" pitchFamily="34" charset="0"/>
                <a:ea typeface="宋体" pitchFamily="2" charset="-122"/>
                <a:cs typeface="Arial" charset="0"/>
                <a:sym typeface="+mn-ea"/>
              </a:rPr>
              <a:t>计算机网络的分类</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按网络覆盖范围可分为：局域网、城域网、广域网</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按网络的</a:t>
            </a:r>
            <a:r>
              <a:rPr lang="zh-CN" altLang="en-US" sz="2000" dirty="0">
                <a:solidFill>
                  <a:srgbClr val="000000"/>
                </a:solidFill>
                <a:latin typeface="Tahoma" pitchFamily="34" charset="0"/>
                <a:ea typeface="宋体" pitchFamily="2" charset="-122"/>
                <a:cs typeface="Arial" charset="0"/>
                <a:sym typeface="+mn-ea"/>
                <a:hlinkClick r:id="" action="ppaction://noaction"/>
              </a:rPr>
              <a:t>拓扑结构</a:t>
            </a:r>
            <a:r>
              <a:rPr lang="zh-CN" altLang="en-US" sz="2000" dirty="0">
                <a:solidFill>
                  <a:srgbClr val="000000"/>
                </a:solidFill>
                <a:latin typeface="Tahoma" pitchFamily="34" charset="0"/>
                <a:ea typeface="宋体" pitchFamily="2" charset="-122"/>
                <a:cs typeface="Arial" charset="0"/>
                <a:sym typeface="+mn-ea"/>
              </a:rPr>
              <a:t>可分为：星形网络、环形网络、总线形网络、树形网络、网状形网络和混合形网络。 </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按网络的使用性质可分为：专用网和公用网</a:t>
            </a:r>
            <a:endParaRPr lang="zh-CN" altLang="en-US" dirty="0">
              <a:ea typeface="宋体" pitchFamily="2" charset="-122"/>
            </a:endParaRPr>
          </a:p>
          <a:p>
            <a:pPr marL="679450" lvl="1" indent="-214630" algn="l" defTabSz="448945" eaLnBrk="0" fontAlgn="base" hangingPunct="0">
              <a:lnSpc>
                <a:spcPct val="102000"/>
              </a:lnSpc>
              <a:spcBef>
                <a:spcPts val="340"/>
              </a:spcBef>
              <a:spcAft>
                <a:spcPts val="340"/>
              </a:spcAft>
              <a:buClr>
                <a:srgbClr val="486AC1"/>
              </a:buClr>
              <a:buFont typeface="Tahoma" pitchFamily="34" charset="0"/>
            </a:pPr>
            <a:r>
              <a:rPr lang="zh-CN" altLang="en-US" sz="2000" dirty="0">
                <a:solidFill>
                  <a:srgbClr val="000000"/>
                </a:solidFill>
                <a:latin typeface="Tahoma" pitchFamily="34" charset="0"/>
                <a:ea typeface="宋体" pitchFamily="2" charset="-122"/>
                <a:cs typeface="Arial" charset="0"/>
                <a:sym typeface="+mn-ea"/>
              </a:rPr>
              <a:t>按网络的传输介质可分为：有线网和无线网</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FFFFFF"/>
      </a:dk1>
      <a:lt1>
        <a:srgbClr val="000000"/>
      </a:lt1>
      <a:dk2>
        <a:srgbClr val="FFFFFF"/>
      </a:dk2>
      <a:lt2>
        <a:srgbClr val="808080"/>
      </a:lt2>
      <a:accent1>
        <a:srgbClr val="FF3300"/>
      </a:accent1>
      <a:accent2>
        <a:srgbClr val="3333CC"/>
      </a:accent2>
      <a:accent3>
        <a:srgbClr val="AAAAAA"/>
      </a:accent3>
      <a:accent4>
        <a:srgbClr val="DCDCDC"/>
      </a:accent4>
      <a:accent5>
        <a:srgbClr val="FFADA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3155</Words>
  <Application>Kingsoft Office WPP</Application>
  <PresentationFormat>宽屏</PresentationFormat>
  <Paragraphs>322</Paragraphs>
  <Slides>19</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22" baseType="lpstr">
      <vt:lpstr>Office 主题</vt:lpstr>
      <vt:lpstr>默认设计模板</vt:lpstr>
      <vt:lpstr>Visio.Drawing.6</vt:lpstr>
      <vt:lpstr>计算机导论知识总结                               					——计3  李偲</vt:lpstr>
      <vt:lpstr>目录</vt:lpstr>
      <vt:lpstr>知识回顾</vt:lpstr>
      <vt:lpstr>PowerPoint 演示文稿</vt:lpstr>
      <vt:lpstr>计算机硬件结构计计 输入设备、输出设备、存储器、运算器和控制器为中心。</vt:lpstr>
      <vt:lpstr>PowerPoint 演示文稿</vt:lpstr>
      <vt:lpstr>PowerPoint 演示文稿</vt:lpstr>
      <vt:lpstr>PowerPoint 演示文稿</vt:lpstr>
      <vt:lpstr>     计算机网络概念  计算机网络是指利用通信设备及传输媒体将处于不同地理位置的多台具有独立功能的计算机连接起来，在通信软件（网络协议、网络操作系统等）的支持下，来实现计算机间资源共享、信息交换或协同工作的系统  </vt:lpstr>
      <vt:lpstr>信息资源和网络应用程序 </vt:lpstr>
      <vt:lpstr>多媒体(multimedia) 含义：文本、声音、图形、图像、动画和视频等多种媒体成分及其组合</vt:lpstr>
      <vt:lpstr>         数据是信息的符号表示或载体，信息则是数据的内涵，是对数据的语义解释。</vt:lpstr>
      <vt:lpstr>PowerPoint 演示文稿</vt:lpstr>
      <vt:lpstr>计算机语言 机器语言、汇编语言和高级语言</vt:lpstr>
      <vt:lpstr>几种网络之间的相互关系</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cp:revision>
  <dcterms:created xsi:type="dcterms:W3CDTF">2015-11-29T11:30:00Z</dcterms:created>
  <dcterms:modified xsi:type="dcterms:W3CDTF">2015-11-30T03:30:50Z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