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257" r:id="rId6"/>
    <p:sldId id="259" r:id="rId7"/>
    <p:sldId id="260" r:id="rId8"/>
    <p:sldId id="261" r:id="rId9"/>
    <p:sldId id="262" r:id="rId10"/>
    <p:sldId id="263" r:id="rId11"/>
    <p:sldId id="264" r:id="rId12"/>
    <p:sldId id="265" r:id="rId13"/>
    <p:sldId id="266" r:id="rId14"/>
    <p:sldId id="267" r:id="rId15"/>
    <p:sldId id="268" r:id="rId16"/>
    <p:sldId id="270"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rPr b="1"/>
              <a:t>The Big Boo</a:t>
            </a:r>
            <a:r>
              <a:rPr lang="en-US" b="1"/>
              <a:t>k</a:t>
            </a:r>
            <a:r>
              <a:rPr b="1"/>
              <a:t> of Generative AI</a:t>
            </a:r>
            <a:endParaRPr b="1"/>
          </a:p>
        </p:txBody>
      </p:sp>
      <p:sp>
        <p:nvSpPr>
          <p:cNvPr id="3" name="Subtitle 2"/>
          <p:cNvSpPr>
            <a:spLocks noGrp="1"/>
          </p:cNvSpPr>
          <p:nvPr>
            <p:ph type="subTitle" idx="1"/>
          </p:nvPr>
        </p:nvSpPr>
        <p:spPr>
          <a:xfrm>
            <a:off x="685800" y="3717925"/>
            <a:ext cx="8124190" cy="1752600"/>
          </a:xfrm>
        </p:spPr>
        <p:txBody>
          <a:bodyPr>
            <a:normAutofit/>
          </a:bodyPr>
          <a:lstStyle/>
          <a:p>
            <a:r>
              <a:rPr sz="2500" b="1">
                <a:solidFill>
                  <a:schemeClr val="tx1"/>
                </a:solidFill>
              </a:rPr>
              <a:t>A Comprehensive Guide to Deploying Production-Quality GenAI Applications</a:t>
            </a:r>
            <a:r>
              <a:rPr lang="en-US" sz="2500" b="1">
                <a:solidFill>
                  <a:schemeClr val="tx1"/>
                </a:solidFill>
              </a:rPr>
              <a:t> - Databricks</a:t>
            </a:r>
            <a:endParaRPr sz="2500" b="1">
              <a:solidFill>
                <a:schemeClr val="tx1"/>
              </a:solidFill>
            </a:endParaRPr>
          </a:p>
          <a:p>
            <a:endParaRPr sz="2500"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 Case: Introducing DBRX</a:t>
            </a:r>
          </a:p>
        </p:txBody>
      </p:sp>
      <p:sp>
        <p:nvSpPr>
          <p:cNvPr id="3" name="Content Placeholder 2"/>
          <p:cNvSpPr>
            <a:spLocks noGrp="1"/>
          </p:cNvSpPr>
          <p:nvPr>
            <p:ph idx="1"/>
          </p:nvPr>
        </p:nvSpPr>
        <p:spPr>
          <a:xfrm>
            <a:off x="457200" y="1600200"/>
            <a:ext cx="8229600" cy="5076825"/>
          </a:xfrm>
        </p:spPr>
        <p:txBody>
          <a:bodyPr>
            <a:normAutofit fontScale="50000"/>
          </a:bodyPr>
          <a:lstStyle/>
          <a:p>
            <a:pPr marL="0" indent="0">
              <a:buNone/>
            </a:pPr>
            <a:r>
              <a:rPr sz="4000" b="1"/>
              <a:t>Overview of DBRX’s performance and efficiency</a:t>
            </a:r>
            <a:endParaRPr sz="4000" b="1"/>
          </a:p>
          <a:p>
            <a:pPr>
              <a:lnSpc>
                <a:spcPct val="110000"/>
              </a:lnSpc>
            </a:pPr>
            <a:r>
              <a:rPr sz="3600"/>
              <a:t>DBRX demonstrates high performance and efficiency through its fine-grained MoE architecture, achieving up to 2x faster inference than LLaMA2-70B. It's more compute-efficient for training, requiring 1.7x fewer FLOPs to achieve comparable quality scores</a:t>
            </a:r>
            <a:endParaRPr sz="3600"/>
          </a:p>
          <a:p>
            <a:pPr marL="0" indent="0">
              <a:buNone/>
            </a:pPr>
            <a:r>
              <a:rPr sz="4000" b="1"/>
              <a:t>Training methodology and architecture</a:t>
            </a:r>
            <a:endParaRPr sz="4000" b="1"/>
          </a:p>
          <a:p>
            <a:pPr>
              <a:lnSpc>
                <a:spcPct val="110000"/>
              </a:lnSpc>
            </a:pPr>
            <a:r>
              <a:rPr sz="3600"/>
              <a:t>DBRX is trained on 3072 NVIDIA H100s using Databricks tools like Unity Catalog, Apache Spark, and Mosaic AI Training. It employs a fine-grained MoE architecture with 132B total parameters, of which 36B are active per input, optimizing both quality and efficiency</a:t>
            </a:r>
            <a:endParaRPr sz="3600"/>
          </a:p>
          <a:p>
            <a:pPr marL="0" indent="0">
              <a:buNone/>
            </a:pPr>
            <a:r>
              <a:rPr sz="4000" b="1"/>
              <a:t>Benchmarks and comparison with other models</a:t>
            </a:r>
            <a:endParaRPr sz="4000" b="1"/>
          </a:p>
          <a:p>
            <a:pPr>
              <a:lnSpc>
                <a:spcPct val="110000"/>
              </a:lnSpc>
            </a:pPr>
            <a:r>
              <a:rPr sz="3600"/>
              <a:t>DBRX outperforms models like LLaMA2-70B and Mixtral Instruct on benchmarks such as MMLU and HumanEval. Its inference throughput is 2-3x higher than a 132B non-MoE model, and it achieves better trade-offs between quality and efficiency compared to dense models</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 Case: Automated Analysis of Product Reviews</a:t>
            </a:r>
          </a:p>
        </p:txBody>
      </p:sp>
      <p:sp>
        <p:nvSpPr>
          <p:cNvPr id="3" name="Content Placeholder 2"/>
          <p:cNvSpPr>
            <a:spLocks noGrp="1"/>
          </p:cNvSpPr>
          <p:nvPr>
            <p:ph idx="1"/>
          </p:nvPr>
        </p:nvSpPr>
        <p:spPr/>
        <p:txBody>
          <a:bodyPr>
            <a:normAutofit/>
          </a:bodyPr>
          <a:lstStyle/>
          <a:p>
            <a:pPr marL="0" indent="0">
              <a:buNone/>
            </a:pPr>
            <a:r>
              <a:rPr sz="2000" b="1"/>
              <a:t>Example of using large language models to analyze product reviews:</a:t>
            </a:r>
            <a:endParaRPr sz="2000" b="1"/>
          </a:p>
          <a:p>
            <a:pPr>
              <a:lnSpc>
                <a:spcPct val="120000"/>
              </a:lnSpc>
            </a:pPr>
            <a:r>
              <a:rPr sz="1800"/>
              <a:t>Large language models can be used to gain actionable insights from product reviews by extracting key themes and sentiments, helping businesses understand customer feedback and improve their products and services​​.</a:t>
            </a:r>
            <a:endParaRPr sz="1800"/>
          </a:p>
          <a:p>
            <a:pPr marL="0" indent="0">
              <a:lnSpc>
                <a:spcPct val="120000"/>
              </a:lnSpc>
              <a:buNone/>
            </a:pPr>
            <a:endParaRPr sz="1800"/>
          </a:p>
          <a:p>
            <a:pPr marL="0" indent="0">
              <a:buNone/>
            </a:pPr>
            <a:r>
              <a:rPr sz="2000" b="1"/>
              <a:t>Benefits and outcomes of this approach:</a:t>
            </a:r>
            <a:endParaRPr sz="2000" b="1"/>
          </a:p>
          <a:p>
            <a:pPr>
              <a:lnSpc>
                <a:spcPct val="120000"/>
              </a:lnSpc>
            </a:pPr>
            <a:r>
              <a:rPr sz="1800"/>
              <a:t>Using LLMs to analyze product reviews enables businesses to quickly and accurately interpret customer feedback, leading to improved products and customer satisfaction, and driving better decision-making based on comprehensive insights​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 Case: RAG with Real-Time Data</a:t>
            </a:r>
          </a:p>
        </p:txBody>
      </p:sp>
      <p:sp>
        <p:nvSpPr>
          <p:cNvPr id="3" name="Content Placeholder 2"/>
          <p:cNvSpPr>
            <a:spLocks noGrp="1"/>
          </p:cNvSpPr>
          <p:nvPr>
            <p:ph idx="1"/>
          </p:nvPr>
        </p:nvSpPr>
        <p:spPr/>
        <p:txBody>
          <a:bodyPr>
            <a:normAutofit fontScale="50000"/>
          </a:bodyPr>
          <a:lstStyle/>
          <a:p>
            <a:pPr marL="0" indent="0">
              <a:buNone/>
            </a:pPr>
            <a:r>
              <a:rPr sz="4000" b="1"/>
              <a:t>Example of Integrating Real-Time Structured Data in RAG Applications</a:t>
            </a:r>
            <a:endParaRPr sz="4000" b="1"/>
          </a:p>
          <a:p>
            <a:r>
              <a:rPr sz="3600"/>
              <a:t>Integrating real-time structured data in RAG applications involves using Databricks Feature &amp; Function Serving to access pre-computed ML features and perform real-time data transformations. For instance, a travel planning chatbot can combine user preferences with real-time hotel prices to offer accurate and personalized recommendations.</a:t>
            </a:r>
            <a:endParaRPr sz="3600"/>
          </a:p>
          <a:p>
            <a:pPr marL="0" indent="0">
              <a:buNone/>
            </a:pPr>
          </a:p>
          <a:p>
            <a:pPr marL="0" indent="0">
              <a:buNone/>
            </a:pPr>
            <a:r>
              <a:rPr sz="4000" b="1"/>
              <a:t>Benefits and Outcomes</a:t>
            </a:r>
            <a:endParaRPr sz="4000" b="1"/>
          </a:p>
          <a:p>
            <a:r>
              <a:rPr sz="3600"/>
              <a:t>The benefits of integrating real-time structured data in RAG applications include enhanced response quality, reduced hallucinations, more accurate and domain-specific intelligence, and cost-effective solutions for organizations. This integration allows for real-time, dynamic, and personalized responses, improving the overall effectiveness of AI applications.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 Case: Creating a Bespoke LLM</a:t>
            </a:r>
          </a:p>
        </p:txBody>
      </p:sp>
      <p:sp>
        <p:nvSpPr>
          <p:cNvPr id="3" name="Content Placeholder 2"/>
          <p:cNvSpPr>
            <a:spLocks noGrp="1"/>
          </p:cNvSpPr>
          <p:nvPr>
            <p:ph idx="1"/>
          </p:nvPr>
        </p:nvSpPr>
        <p:spPr/>
        <p:txBody>
          <a:bodyPr>
            <a:normAutofit fontScale="60000"/>
          </a:bodyPr>
          <a:lstStyle/>
          <a:p>
            <a:pPr marL="0" indent="0">
              <a:buNone/>
            </a:pPr>
            <a:r>
              <a:rPr lang="en-US" sz="3335" b="1"/>
              <a:t>Example of Creating a Custom LLM for AI-Generated Documentation</a:t>
            </a:r>
            <a:endParaRPr lang="en-US" sz="3335" b="1"/>
          </a:p>
          <a:p>
            <a:r>
              <a:rPr lang="en-US" sz="3000"/>
              <a:t>Two engineers created a bespoke LLM for AI-generated documentation in a month with less than $1,000. This model is customized to generate better, faster, and cheaper documentation for datasets, addressing issues of quality, performance, and cost seen with off-the-shelf SaaS-based LLMs .</a:t>
            </a:r>
            <a:endParaRPr lang="en-US" sz="3000"/>
          </a:p>
          <a:p>
            <a:endParaRPr lang="en-US"/>
          </a:p>
          <a:p>
            <a:pPr marL="0" indent="0">
              <a:buNone/>
            </a:pPr>
            <a:r>
              <a:rPr lang="en-US" sz="3335" b="1"/>
              <a:t>Benefits and Outcomes</a:t>
            </a:r>
            <a:endParaRPr lang="en-US" sz="3335" b="1"/>
          </a:p>
          <a:p>
            <a:r>
              <a:rPr lang="en-US" sz="3000"/>
              <a:t>The bespoke LLM produced higher quality documentation compared to cheaper SaaS models and was cost-effective. It improved the efficiency of documenting large datasets, making data discovery easier for humans and AI agents, and facilitated better data intelligence capabilities ​</a:t>
            </a:r>
            <a:endParaRPr lang="en-US"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 Case: Best Practices for LLM Evaluation</a:t>
            </a:r>
          </a:p>
        </p:txBody>
      </p:sp>
      <p:sp>
        <p:nvSpPr>
          <p:cNvPr id="3" name="Content Placeholder 2"/>
          <p:cNvSpPr>
            <a:spLocks noGrp="1"/>
          </p:cNvSpPr>
          <p:nvPr>
            <p:ph idx="1"/>
          </p:nvPr>
        </p:nvSpPr>
        <p:spPr>
          <a:xfrm>
            <a:off x="457200" y="1600200"/>
            <a:ext cx="8229600" cy="4464685"/>
          </a:xfrm>
        </p:spPr>
        <p:txBody>
          <a:bodyPr>
            <a:normAutofit/>
          </a:bodyPr>
          <a:lstStyle/>
          <a:p>
            <a:pPr marL="0" indent="0">
              <a:buNone/>
            </a:pPr>
            <a:r>
              <a:rPr sz="2000" b="1"/>
              <a:t>Example of evaluating RAG applications:</a:t>
            </a:r>
            <a:endParaRPr sz="2000" b="1"/>
          </a:p>
          <a:p>
            <a:pPr>
              <a:lnSpc>
                <a:spcPct val="120000"/>
              </a:lnSpc>
            </a:pPr>
            <a:r>
              <a:rPr sz="1800"/>
              <a:t>Evaluating retrieval-augmented generation (RAG) applications involves assessing their ability to integrate retrieved information with generative models to produce more accurate and contextually relevant responses​​.</a:t>
            </a:r>
            <a:endParaRPr sz="1800"/>
          </a:p>
          <a:p>
            <a:pPr marL="0" indent="0">
              <a:buNone/>
            </a:pPr>
            <a:endParaRPr sz="1800"/>
          </a:p>
          <a:p>
            <a:pPr marL="0" indent="0">
              <a:buNone/>
            </a:pPr>
            <a:r>
              <a:rPr sz="2000" b="1"/>
              <a:t>Techniques and outcomes:</a:t>
            </a:r>
            <a:endParaRPr sz="2000" b="1"/>
          </a:p>
          <a:p>
            <a:pPr>
              <a:lnSpc>
                <a:spcPct val="120000"/>
              </a:lnSpc>
            </a:pPr>
            <a:r>
              <a:rPr sz="1800"/>
              <a:t>Effective evaluation techniques for RAG applications include benchmarking performance on specific tasks, ensuring data relevance, and measuring response quality. Outcomes include improved AI accuracy, enhanced user satisfaction, and more reliable AI systems​​.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857183"/>
            <a:ext cx="8229600" cy="1143000"/>
          </a:xfrm>
        </p:spPr>
        <p:txBody>
          <a:bodyPr/>
          <a:p>
            <a:r>
              <a:rPr lang="en-US" b="1"/>
              <a:t>Thank You </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en-US"/>
              <a:t>Agenda</a:t>
            </a:r>
            <a:endParaRPr lang="en-US"/>
          </a:p>
        </p:txBody>
      </p:sp>
      <p:sp>
        <p:nvSpPr>
          <p:cNvPr id="3" name="Content Placeholder 2"/>
          <p:cNvSpPr>
            <a:spLocks noGrp="1"/>
          </p:cNvSpPr>
          <p:nvPr>
            <p:ph idx="1"/>
          </p:nvPr>
        </p:nvSpPr>
        <p:spPr>
          <a:xfrm>
            <a:off x="457200" y="1417955"/>
            <a:ext cx="8229600" cy="5291455"/>
          </a:xfrm>
        </p:spPr>
        <p:txBody>
          <a:bodyPr>
            <a:noAutofit/>
          </a:bodyPr>
          <a:lstStyle/>
          <a:p>
            <a:pPr marL="0" indent="0">
              <a:buNone/>
            </a:pPr>
            <a:r>
              <a:rPr sz="2000" b="1"/>
              <a:t>Production-Quality GenAI Applications</a:t>
            </a:r>
            <a:endParaRPr sz="2000" b="1"/>
          </a:p>
          <a:p>
            <a:pPr marL="0" indent="0">
              <a:buNone/>
            </a:pPr>
            <a:r>
              <a:rPr lang="en-US" sz="1800"/>
              <a:t> </a:t>
            </a:r>
            <a:endParaRPr sz="2800"/>
          </a:p>
          <a:p>
            <a:pPr lvl="0">
              <a:lnSpc>
                <a:spcPct val="120000"/>
              </a:lnSpc>
            </a:pPr>
            <a:r>
              <a:rPr lang="en-US" sz="2000"/>
              <a:t>Introduction</a:t>
            </a:r>
            <a:endParaRPr sz="2000"/>
          </a:p>
          <a:p>
            <a:pPr lvl="0">
              <a:lnSpc>
                <a:spcPct val="120000"/>
              </a:lnSpc>
            </a:pPr>
            <a:r>
              <a:rPr sz="2000">
                <a:sym typeface="+mn-ea"/>
              </a:rPr>
              <a:t>Stage </a:t>
            </a:r>
            <a:r>
              <a:rPr lang="en-US" sz="2000">
                <a:sym typeface="+mn-ea"/>
              </a:rPr>
              <a:t>1</a:t>
            </a:r>
            <a:r>
              <a:rPr sz="2000">
                <a:sym typeface="+mn-ea"/>
              </a:rPr>
              <a:t>: Foundation Models</a:t>
            </a:r>
            <a:endParaRPr sz="2000"/>
          </a:p>
          <a:p>
            <a:pPr lvl="0">
              <a:lnSpc>
                <a:spcPct val="120000"/>
              </a:lnSpc>
            </a:pPr>
            <a:r>
              <a:rPr sz="2000"/>
              <a:t>Stage </a:t>
            </a:r>
            <a:r>
              <a:rPr lang="en-US" sz="2000"/>
              <a:t>2</a:t>
            </a:r>
            <a:r>
              <a:rPr sz="2000"/>
              <a:t>: Prompt Engineering</a:t>
            </a:r>
            <a:endParaRPr sz="2000"/>
          </a:p>
          <a:p>
            <a:pPr lvl="0">
              <a:lnSpc>
                <a:spcPct val="120000"/>
              </a:lnSpc>
            </a:pPr>
            <a:r>
              <a:rPr sz="2000"/>
              <a:t>Stage </a:t>
            </a:r>
            <a:r>
              <a:rPr lang="en-US" sz="2000"/>
              <a:t>3</a:t>
            </a:r>
            <a:r>
              <a:rPr sz="2000"/>
              <a:t>: Retrieval Augmented Generation</a:t>
            </a:r>
            <a:endParaRPr sz="2000"/>
          </a:p>
          <a:p>
            <a:pPr lvl="0">
              <a:lnSpc>
                <a:spcPct val="120000"/>
              </a:lnSpc>
            </a:pPr>
            <a:r>
              <a:rPr sz="2000"/>
              <a:t>Stage </a:t>
            </a:r>
            <a:r>
              <a:rPr lang="en-US" sz="2000"/>
              <a:t>4</a:t>
            </a:r>
            <a:r>
              <a:rPr sz="2000"/>
              <a:t>: Fine-Tuning a Foundation Model</a:t>
            </a:r>
            <a:endParaRPr sz="2000"/>
          </a:p>
          <a:p>
            <a:pPr lvl="0">
              <a:lnSpc>
                <a:spcPct val="120000"/>
              </a:lnSpc>
            </a:pPr>
            <a:r>
              <a:rPr sz="2000"/>
              <a:t>Stage </a:t>
            </a:r>
            <a:r>
              <a:rPr lang="en-US" sz="2000"/>
              <a:t>5</a:t>
            </a:r>
            <a:r>
              <a:rPr sz="2000"/>
              <a:t>: Pretraining</a:t>
            </a:r>
            <a:endParaRPr sz="2000"/>
          </a:p>
          <a:p>
            <a:pPr lvl="0">
              <a:lnSpc>
                <a:spcPct val="120000"/>
              </a:lnSpc>
            </a:pPr>
            <a:r>
              <a:rPr sz="2000"/>
              <a:t>Stage </a:t>
            </a:r>
            <a:r>
              <a:rPr lang="en-US" sz="2000"/>
              <a:t>6</a:t>
            </a:r>
            <a:r>
              <a:rPr sz="2000"/>
              <a:t>: LLM Evaluation</a:t>
            </a:r>
            <a:endParaRPr sz="2000"/>
          </a:p>
          <a:p>
            <a:pPr lvl="0">
              <a:lnSpc>
                <a:spcPct val="120000"/>
              </a:lnSpc>
            </a:pPr>
            <a:r>
              <a:rPr lang="en-US" sz="2000"/>
              <a:t>Introducing DBRX</a:t>
            </a:r>
            <a:endParaRPr lang="en-US" sz="2000"/>
          </a:p>
          <a:p>
            <a:pPr lvl="0">
              <a:lnSpc>
                <a:spcPct val="120000"/>
              </a:lnSpc>
            </a:pPr>
            <a:r>
              <a:rPr lang="en-US" sz="2000"/>
              <a:t>Usecase</a:t>
            </a:r>
            <a:endParaRPr lang="en-US" sz="2000"/>
          </a:p>
          <a:p>
            <a:pPr lvl="0">
              <a:lnSpc>
                <a:spcPct val="120000"/>
              </a:lnSpc>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1143000"/>
          </a:xfrm>
        </p:spPr>
        <p:txBody>
          <a:bodyPr/>
          <a:lstStyle/>
          <a:p>
            <a:r>
              <a:t>Introduction</a:t>
            </a:r>
          </a:p>
        </p:txBody>
      </p:sp>
      <p:sp>
        <p:nvSpPr>
          <p:cNvPr id="3" name="Content Placeholder 2"/>
          <p:cNvSpPr>
            <a:spLocks noGrp="1"/>
          </p:cNvSpPr>
          <p:nvPr>
            <p:ph idx="1"/>
          </p:nvPr>
        </p:nvSpPr>
        <p:spPr>
          <a:xfrm>
            <a:off x="457200" y="1417955"/>
            <a:ext cx="8229600" cy="5257165"/>
          </a:xfrm>
        </p:spPr>
        <p:txBody>
          <a:bodyPr>
            <a:normAutofit fontScale="50000"/>
          </a:bodyPr>
          <a:lstStyle/>
          <a:p>
            <a:pPr marL="0" indent="0">
              <a:buNone/>
            </a:pPr>
            <a:r>
              <a:rPr lang="en-US" sz="4000" b="1"/>
              <a:t>Overview of the Increasing Investment in AI by Organizations</a:t>
            </a:r>
            <a:endParaRPr lang="en-US" sz="4000" b="1"/>
          </a:p>
          <a:p>
            <a:r>
              <a:rPr lang="en-US" sz="3600"/>
              <a:t>Organizations are increasingly investing in AI to leverage generative AI applications, recognizing its potential to enhance operations. This trend underscores the importance of a robust data infrastructure to support the growing number of AI models and the vast amounts of data required for fine-tuning and deploying these models​​.</a:t>
            </a:r>
            <a:endParaRPr lang="en-US" sz="3600"/>
          </a:p>
          <a:p>
            <a:pPr marL="0" indent="0">
              <a:buNone/>
            </a:pPr>
            <a:r>
              <a:rPr lang="en-US" sz="4000" b="1"/>
              <a:t>The Importance of Achieving Production Quality in GenAI Applications</a:t>
            </a:r>
            <a:endParaRPr lang="en-US" sz="4000" b="1"/>
          </a:p>
          <a:p>
            <a:r>
              <a:rPr lang="en-US" sz="3600"/>
              <a:t>Achieving production quality in GenAI applications is crucial for ensuring reliable performance, scalability, and user satisfaction. It involves overcoming challenges such as maintaining consistent quality, handling large-scale data efficiently, and managing costs effectively​​.</a:t>
            </a:r>
            <a:endParaRPr lang="en-US" sz="3600"/>
          </a:p>
          <a:p>
            <a:pPr marL="0" indent="0">
              <a:buNone/>
            </a:pPr>
            <a:endParaRPr lang="en-US" sz="2800"/>
          </a:p>
          <a:p>
            <a:pPr marL="0" indent="0">
              <a:buNone/>
            </a:pPr>
            <a:r>
              <a:rPr lang="en-US" sz="4000" b="1"/>
              <a:t>The Role of Data Infrastructure in Supporting GenAI Applications</a:t>
            </a:r>
            <a:endParaRPr lang="en-US" sz="4000" b="1"/>
          </a:p>
          <a:p>
            <a:r>
              <a:rPr lang="en-US" sz="3600"/>
              <a:t>A robust data infrastructure is essential for supporting GenAI applications, enabling secure, accurate data management, and efficient data processing. Tools like Unity Catalog help ensure data lineage, accessibility, and compliance, which are critical for the success of AI initiatives​​.</a:t>
            </a:r>
            <a:endParaRPr 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Stage </a:t>
            </a:r>
            <a:r>
              <a:rPr lang="en-US"/>
              <a:t>1</a:t>
            </a:r>
            <a:r>
              <a:t>: Foundation Models</a:t>
            </a:r>
            <a:endParaRPr lang="en-US"/>
          </a:p>
        </p:txBody>
      </p:sp>
      <p:sp>
        <p:nvSpPr>
          <p:cNvPr id="3" name="Content Placeholder 2"/>
          <p:cNvSpPr>
            <a:spLocks noGrp="1"/>
          </p:cNvSpPr>
          <p:nvPr>
            <p:ph idx="1"/>
          </p:nvPr>
        </p:nvSpPr>
        <p:spPr>
          <a:xfrm>
            <a:off x="457200" y="1600200"/>
            <a:ext cx="8229600" cy="4859655"/>
          </a:xfrm>
        </p:spPr>
        <p:txBody>
          <a:bodyPr>
            <a:normAutofit fontScale="30000"/>
          </a:bodyPr>
          <a:lstStyle/>
          <a:p>
            <a:pPr marL="0" indent="0">
              <a:buNone/>
            </a:pPr>
            <a:r>
              <a:rPr sz="6665" b="1"/>
              <a:t>Definition and importance of foundation models:</a:t>
            </a:r>
            <a:endParaRPr sz="6665" b="1"/>
          </a:p>
          <a:p>
            <a:r>
              <a:rPr sz="6000"/>
              <a:t>Foundation models are large language models trained on extensive datasets for tasks like chat, instruction following, and code generation. They provide the foundational capabilities for building complex generative AI applications​​.</a:t>
            </a:r>
            <a:r>
              <a:rPr lang="en-US" sz="6000"/>
              <a:t> </a:t>
            </a:r>
            <a:endParaRPr lang="en-US" sz="6000"/>
          </a:p>
          <a:p>
            <a:pPr marL="0" indent="0">
              <a:buNone/>
            </a:pPr>
            <a:endParaRPr sz="6000"/>
          </a:p>
          <a:p>
            <a:pPr marL="0" indent="0">
              <a:buNone/>
            </a:pPr>
            <a:r>
              <a:rPr sz="6665" b="1"/>
              <a:t>Comparison between proprietary and open-source models:</a:t>
            </a:r>
            <a:endParaRPr sz="6665" b="1"/>
          </a:p>
          <a:p>
            <a:r>
              <a:rPr sz="6000"/>
              <a:t>Proprietary models, like GPT-3.5, offer superior performance but lack user control and data privacy. Open-source models, like Llama2-70B and DBRX, provide full control, allowing users to run and govern them on their own terms​​.</a:t>
            </a:r>
            <a:endParaRPr sz="6000"/>
          </a:p>
          <a:p>
            <a:pPr marL="0" indent="0">
              <a:buNone/>
            </a:pPr>
            <a:endParaRPr sz="6000"/>
          </a:p>
          <a:p>
            <a:pPr marL="0" indent="0">
              <a:buNone/>
            </a:pPr>
            <a:r>
              <a:rPr sz="6665" b="1"/>
              <a:t>Introduction of DBRX, a new state-of-the-art open LLM by Databricks:</a:t>
            </a:r>
            <a:endParaRPr sz="6665" b="1"/>
          </a:p>
          <a:p>
            <a:r>
              <a:rPr sz="6000"/>
              <a:t>DBRX is an open, general-purpose LLM by Databricks, surpassing GPT-3.5 and competing with Gemini 1.0 Pro. It excels in programming tasks, providing the open community with advanced capabilities previously limited to closed models​​.</a:t>
            </a:r>
            <a:endParaRPr sz="6000"/>
          </a:p>
          <a:p>
            <a:endParaRPr sz="2800"/>
          </a:p>
          <a:p>
            <a:endParaRPr sz="2800"/>
          </a:p>
        </p:txBody>
      </p:sp>
      <p:sp>
        <p:nvSpPr>
          <p:cNvPr id="4" name="Text Box 3"/>
          <p:cNvSpPr txBox="1"/>
          <p:nvPr/>
        </p:nvSpPr>
        <p:spPr>
          <a:xfrm>
            <a:off x="6010275" y="1224280"/>
            <a:ext cx="3048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89878"/>
            <a:ext cx="8229600" cy="1143000"/>
          </a:xfrm>
        </p:spPr>
        <p:txBody>
          <a:bodyPr/>
          <a:lstStyle/>
          <a:p>
            <a:r>
              <a:t>Stage </a:t>
            </a:r>
            <a:r>
              <a:rPr lang="en-US"/>
              <a:t>	2</a:t>
            </a:r>
            <a:r>
              <a:t>: Prompt Engineering</a:t>
            </a:r>
          </a:p>
        </p:txBody>
      </p:sp>
      <p:sp>
        <p:nvSpPr>
          <p:cNvPr id="3" name="Content Placeholder 2"/>
          <p:cNvSpPr>
            <a:spLocks noGrp="1"/>
          </p:cNvSpPr>
          <p:nvPr>
            <p:ph idx="1"/>
          </p:nvPr>
        </p:nvSpPr>
        <p:spPr/>
        <p:txBody>
          <a:bodyPr>
            <a:normAutofit/>
          </a:bodyPr>
          <a:lstStyle/>
          <a:p>
            <a:pPr marL="0" indent="0">
              <a:buNone/>
            </a:pPr>
            <a:r>
              <a:rPr sz="2000" b="1"/>
              <a:t>Importance of prompt engineering in GenAI</a:t>
            </a:r>
            <a:endParaRPr sz="2000" b="1"/>
          </a:p>
          <a:p>
            <a:r>
              <a:rPr sz="1800"/>
              <a:t>Prompt engineering in Generative AI is crucial for guiding AI models to produce desired outputs, enhancing response quality, and ensuring relevance. By crafting precise prompts, users can harness the full potential of large language models, driving better outcomes and maximizing the technology's benefits</a:t>
            </a:r>
            <a:endParaRPr sz="1800"/>
          </a:p>
          <a:p>
            <a:pPr marL="0" indent="0">
              <a:buNone/>
            </a:pPr>
            <a:endParaRPr sz="1800"/>
          </a:p>
          <a:p>
            <a:pPr marL="0" indent="0">
              <a:buNone/>
            </a:pPr>
            <a:r>
              <a:rPr sz="2000" b="1"/>
              <a:t>Techniques and best practices for effective prompt engineering</a:t>
            </a:r>
            <a:endParaRPr sz="2000" b="1"/>
          </a:p>
          <a:p>
            <a:r>
              <a:rPr lang="en-US" sz="1800"/>
              <a:t>Effective prompt engineering involves techniques such as providing clear and specific instructions, using few-shot examples to guide the model, experimenting with different prompts, and refining based on outputs. Best practices include understanding </a:t>
            </a:r>
            <a:r>
              <a:rPr sz="1800"/>
              <a:t>model </a:t>
            </a:r>
            <a:r>
              <a:rPr lang="en-US" sz="1800"/>
              <a:t>limitations, iterating on prompt design, and leveraging domain-specific knowledge to enhance performance</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lstStyle/>
          <a:p>
            <a:r>
              <a:rPr sz="4890"/>
              <a:t>Stage </a:t>
            </a:r>
            <a:r>
              <a:rPr lang="en-US" sz="4890"/>
              <a:t>3</a:t>
            </a:r>
            <a:r>
              <a:rPr sz="4890"/>
              <a:t>: Retrieval Augmented Generation</a:t>
            </a:r>
            <a:r>
              <a:rPr lang="en-US" sz="4890"/>
              <a:t> (RAG)</a:t>
            </a:r>
            <a:endParaRPr lang="en-US" sz="4890"/>
          </a:p>
        </p:txBody>
      </p:sp>
      <p:sp>
        <p:nvSpPr>
          <p:cNvPr id="3" name="Content Placeholder 2"/>
          <p:cNvSpPr>
            <a:spLocks noGrp="1"/>
          </p:cNvSpPr>
          <p:nvPr>
            <p:ph idx="1"/>
          </p:nvPr>
        </p:nvSpPr>
        <p:spPr>
          <a:xfrm>
            <a:off x="457200" y="1600200"/>
            <a:ext cx="8229600" cy="4862195"/>
          </a:xfrm>
        </p:spPr>
        <p:txBody>
          <a:bodyPr>
            <a:normAutofit fontScale="70000"/>
          </a:bodyPr>
          <a:lstStyle/>
          <a:p>
            <a:pPr marL="0" indent="0">
              <a:buNone/>
            </a:pPr>
            <a:r>
              <a:rPr sz="3335" b="1"/>
              <a:t>Explanation of RAG and its importance</a:t>
            </a:r>
            <a:endParaRPr sz="3335" b="1"/>
          </a:p>
          <a:p>
            <a:r>
              <a:rPr sz="2570"/>
              <a:t>Retrieval Augmented Generation (RAG) integrates supplemental knowledge resources to enhance AI system responses without altering the model's core behavior. It improves response accuracy, reduces hallucinations, and provides better domain-specific intelligence, making it a cost-effective solution for many organizations</a:t>
            </a:r>
            <a:endParaRPr sz="2570"/>
          </a:p>
          <a:p>
            <a:pPr marL="0" indent="0">
              <a:buNone/>
            </a:pPr>
            <a:endParaRPr sz="3000"/>
          </a:p>
          <a:p>
            <a:pPr marL="0" indent="0">
              <a:buNone/>
            </a:pPr>
            <a:r>
              <a:rPr sz="2855" b="1"/>
              <a:t>Techniques for improving RAG application response quality</a:t>
            </a:r>
            <a:endParaRPr sz="2855" b="1"/>
          </a:p>
          <a:p>
            <a:pPr lvl="0"/>
            <a:r>
              <a:rPr sz="2570"/>
              <a:t>Integrating real-time, structured data with text-based contexts.</a:t>
            </a:r>
            <a:endParaRPr sz="2570"/>
          </a:p>
          <a:p>
            <a:pPr lvl="0"/>
            <a:r>
              <a:rPr sz="2570"/>
              <a:t>Utilizing Databricks Feature &amp; Function Serving for low latency structured data serving.</a:t>
            </a:r>
            <a:endParaRPr sz="2570"/>
          </a:p>
          <a:p>
            <a:pPr lvl="0"/>
            <a:r>
              <a:rPr sz="2570"/>
              <a:t>Leveraging Databricks Vector Search for unstructured data.</a:t>
            </a:r>
            <a:endParaRPr sz="2570"/>
          </a:p>
          <a:p>
            <a:pPr lvl="0"/>
            <a:r>
              <a:rPr sz="2570"/>
              <a:t>Ensuring data relevancy and personalization for dynamic contexts.</a:t>
            </a:r>
            <a:endParaRPr sz="257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lstStyle/>
          <a:p>
            <a:r>
              <a:rPr sz="4890"/>
              <a:t>Stage </a:t>
            </a:r>
            <a:r>
              <a:rPr lang="en-US" sz="4890"/>
              <a:t>4</a:t>
            </a:r>
            <a:r>
              <a:rPr sz="4890"/>
              <a:t>: Fine-Tuning a Foundation Model</a:t>
            </a:r>
            <a:endParaRPr sz="4890"/>
          </a:p>
        </p:txBody>
      </p:sp>
      <p:sp>
        <p:nvSpPr>
          <p:cNvPr id="3" name="Content Placeholder 2"/>
          <p:cNvSpPr>
            <a:spLocks noGrp="1"/>
          </p:cNvSpPr>
          <p:nvPr>
            <p:ph idx="1"/>
          </p:nvPr>
        </p:nvSpPr>
        <p:spPr/>
        <p:txBody>
          <a:bodyPr>
            <a:normAutofit/>
          </a:bodyPr>
          <a:lstStyle/>
          <a:p>
            <a:pPr marL="0" indent="0">
              <a:buNone/>
            </a:pPr>
            <a:r>
              <a:rPr sz="2000" b="1"/>
              <a:t>Importance of fine-tuning for specific use cases</a:t>
            </a:r>
            <a:endParaRPr sz="2000" b="1"/>
          </a:p>
          <a:p>
            <a:r>
              <a:rPr sz="1800"/>
              <a:t>Fine-tuning is crucial for tailoring language models to specific use cases, enhancing their performance and relevance by adapting pretrained models to particular tasks or domains. This process ensures that the model leverages domain-specific knowledge, resulting in more accurate and contextually appropriate outputs</a:t>
            </a:r>
            <a:r>
              <a:rPr lang="en-US" sz="1800"/>
              <a:t>.</a:t>
            </a:r>
            <a:endParaRPr lang="en-US" sz="1800"/>
          </a:p>
          <a:p>
            <a:pPr marL="0" indent="0">
              <a:buNone/>
            </a:pPr>
            <a:endParaRPr sz="1800"/>
          </a:p>
          <a:p>
            <a:pPr marL="0" indent="0">
              <a:buNone/>
            </a:pPr>
            <a:r>
              <a:rPr sz="2000" b="1"/>
              <a:t>Techniques and best practices for fine-tuning</a:t>
            </a:r>
            <a:endParaRPr sz="2000" b="1"/>
          </a:p>
          <a:p>
            <a:r>
              <a:rPr sz="1800"/>
              <a:t>Techniques and best practices for fine-tuning include parameter-efficient methods like Low Rank Adaptation (LoRA) and QLoRA, which optimize smaller matrices instead of all model weights, reducing resource usage while maintaining performance. Selecting appropriate hyperparameters and targeting specific layers can further enhance model quality and efficiency</a:t>
            </a:r>
            <a:r>
              <a:rPr lang="en-US" sz="1800"/>
              <a:t>.</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Stage </a:t>
            </a:r>
            <a:r>
              <a:rPr lang="en-US"/>
              <a:t>5</a:t>
            </a:r>
            <a:r>
              <a:t>: Pretraining</a:t>
            </a:r>
          </a:p>
        </p:txBody>
      </p:sp>
      <p:sp>
        <p:nvSpPr>
          <p:cNvPr id="3" name="Content Placeholder 2"/>
          <p:cNvSpPr>
            <a:spLocks noGrp="1"/>
          </p:cNvSpPr>
          <p:nvPr>
            <p:ph idx="1"/>
          </p:nvPr>
        </p:nvSpPr>
        <p:spPr/>
        <p:txBody>
          <a:bodyPr>
            <a:normAutofit lnSpcReduction="20000"/>
          </a:bodyPr>
          <a:lstStyle/>
          <a:p>
            <a:pPr marL="0" indent="0">
              <a:buNone/>
            </a:pPr>
            <a:r>
              <a:rPr sz="2000" b="1"/>
              <a:t>Importance of pretraining for GenAI</a:t>
            </a:r>
            <a:endParaRPr sz="2000" b="1"/>
          </a:p>
          <a:p>
            <a:pPr>
              <a:lnSpc>
                <a:spcPct val="120000"/>
              </a:lnSpc>
            </a:pPr>
            <a:r>
              <a:rPr sz="1800"/>
              <a:t>Pretraining in Generative AI (GenAI) is crucial as it involves training a language model from scratch </a:t>
            </a:r>
            <a:r>
              <a:rPr sz="1800"/>
              <a:t>on a large corpus of data, which provides the foundational knowledge required for further fine-tuning on specific tasks or domains. This process ensures the model captures unique data characteristics and maintains control over the training data, enhancing data security and customization</a:t>
            </a:r>
            <a:r>
              <a:rPr lang="en-US" sz="1800"/>
              <a:t>.</a:t>
            </a:r>
            <a:endParaRPr lang="en-US" sz="1800"/>
          </a:p>
          <a:p>
            <a:pPr marL="0" indent="0">
              <a:buNone/>
            </a:pPr>
            <a:endParaRPr sz="1800"/>
          </a:p>
          <a:p>
            <a:pPr marL="0" indent="0">
              <a:buNone/>
            </a:pPr>
            <a:r>
              <a:rPr sz="2000" b="1"/>
              <a:t>Cost-effective methods for training models from scratch</a:t>
            </a:r>
            <a:endParaRPr sz="2000" b="1"/>
          </a:p>
          <a:p>
            <a:pPr>
              <a:lnSpc>
                <a:spcPct val="120000"/>
              </a:lnSpc>
            </a:pPr>
            <a:r>
              <a:rPr sz="1800"/>
              <a:t>To train models cost-effectively from scratch, utilize efficient libraries like MosaicML, PyTorch FSDP, and Deepspeed. Techniques include large-scale data preprocessing with Apache Spark, optimal hyperparameter selection, maximizing resource utilization, handling GPU failures, and continuous monitoring and evaluation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Stage </a:t>
            </a:r>
            <a:r>
              <a:rPr lang="en-US"/>
              <a:t>6</a:t>
            </a:r>
            <a:r>
              <a:t>: LLM Evaluation</a:t>
            </a:r>
          </a:p>
        </p:txBody>
      </p:sp>
      <p:sp>
        <p:nvSpPr>
          <p:cNvPr id="3" name="Content Placeholder 2"/>
          <p:cNvSpPr>
            <a:spLocks noGrp="1"/>
          </p:cNvSpPr>
          <p:nvPr>
            <p:ph idx="1"/>
          </p:nvPr>
        </p:nvSpPr>
        <p:spPr/>
        <p:txBody>
          <a:bodyPr>
            <a:normAutofit lnSpcReduction="20000"/>
          </a:bodyPr>
          <a:lstStyle/>
          <a:p>
            <a:pPr marL="0" indent="0">
              <a:buNone/>
            </a:pPr>
            <a:r>
              <a:rPr sz="2000" b="1"/>
              <a:t>Importance of evaluating LLMs for performance and quality</a:t>
            </a:r>
            <a:endParaRPr sz="2000" b="1"/>
          </a:p>
          <a:p>
            <a:pPr>
              <a:lnSpc>
                <a:spcPct val="130000"/>
              </a:lnSpc>
            </a:pPr>
            <a:r>
              <a:rPr sz="1800"/>
              <a:t>Evaluating LLMs is crucial due to their dynamic nature and the environments they interact with. Continuous monitoring ensures performance and accuracy, detects and corrects deviations, mitigates risks, and maximizes value and utility for organizations and users.</a:t>
            </a:r>
            <a:endParaRPr sz="1800"/>
          </a:p>
          <a:p>
            <a:pPr marL="0" indent="0">
              <a:buNone/>
            </a:pPr>
            <a:endParaRPr sz="1800"/>
          </a:p>
          <a:p>
            <a:pPr marL="0" indent="0">
              <a:buNone/>
            </a:pPr>
            <a:r>
              <a:rPr sz="2000" b="1"/>
              <a:t>Best practices for LLM evaluation</a:t>
            </a:r>
            <a:endParaRPr sz="2000" b="1"/>
          </a:p>
          <a:p>
            <a:pPr marL="285750" indent="-285750">
              <a:lnSpc>
                <a:spcPct val="130000"/>
              </a:lnSpc>
            </a:pPr>
            <a:r>
              <a:rPr sz="1800"/>
              <a:t>Best practices for evaluating large language models (LLMs) include continuous monitoring, leveraging both automated and human grading, using domain-specific benchmarks, and applying LLM-as-a-judge techniques to enhance evaluation efficiency and accuracy</a:t>
            </a:r>
            <a:r>
              <a:rPr lang="en-US" sz="1800"/>
              <a:t>.</a:t>
            </a: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9758</Words>
  <Application>WPS Presentation</Application>
  <PresentationFormat>On-screen Show (4:3)</PresentationFormat>
  <Paragraphs>129</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Arial</vt:lpstr>
      <vt:lpstr>Calibri</vt:lpstr>
      <vt:lpstr>Microsoft YaHei</vt:lpstr>
      <vt:lpstr>Arial Unicode MS</vt:lpstr>
      <vt:lpstr>Office Theme</vt:lpstr>
      <vt:lpstr>The Big Book of Generative AI</vt:lpstr>
      <vt:lpstr>Contents</vt:lpstr>
      <vt:lpstr>Introduction</vt:lpstr>
      <vt:lpstr>Stage 0: Foundation Models</vt:lpstr>
      <vt:lpstr>Stage 1: Prompt Engineering</vt:lpstr>
      <vt:lpstr>Stage 2: Retrieval Augmented Generation</vt:lpstr>
      <vt:lpstr>Stage 3: Fine-Tuning a Foundation Model</vt:lpstr>
      <vt:lpstr>Stage 4: Pretraining</vt:lpstr>
      <vt:lpstr>Stage 5: LLM Evaluation</vt:lpstr>
      <vt:lpstr>Use Case: Introducing DBRX</vt:lpstr>
      <vt:lpstr>Use Case: Automated Analysis of Product Reviews</vt:lpstr>
      <vt:lpstr>Use Case: RAG with Real-Time Data</vt:lpstr>
      <vt:lpstr>Use Case: Creating a Bespoke LLM</vt:lpstr>
      <vt:lpstr>Use Case: Best Practices for LLM Evaluation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Ganesh</cp:lastModifiedBy>
  <cp:revision>13</cp:revision>
  <dcterms:created xsi:type="dcterms:W3CDTF">2013-01-27T09:14:00Z</dcterms:created>
  <dcterms:modified xsi:type="dcterms:W3CDTF">2024-06-12T14:23:33Z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7F2B023DE6F446198D4C8FE95A977F67_12</vt:lpwstr>
  </property>
  <property fmtid="{D5CDD505-2E9C-101B-9397-08002B2CF9AE}" pid="3" name="KSOProductBuildVer">
    <vt:lpwstr>1033-12.2.0.17119</vt:lpwstr>
  </property>
</Properties>
</file>