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Luckiest Guy" charset="1" panose="02000506000000020004"/>
      <p:regular r:id="rId14"/>
    </p:embeddedFont>
    <p:embeddedFont>
      <p:font typeface="Anton" charset="1" panose="00000500000000000000"/>
      <p:regular r:id="rId15"/>
    </p:embeddedFont>
    <p:embeddedFont>
      <p:font typeface="KG Primary Penmanship" charset="1" panose="02000506000000020003"/>
      <p:regular r:id="rId16"/>
    </p:embeddedFont>
    <p:embeddedFont>
      <p:font typeface="League Spartan" charset="1" panose="000008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43B7F9"/>
        </a:solidFill>
      </p:bgPr>
    </p:bg>
    <p:spTree>
      <p:nvGrpSpPr>
        <p:cNvPr id="1" name=""/>
        <p:cNvGrpSpPr/>
        <p:nvPr/>
      </p:nvGrpSpPr>
      <p:grpSpPr>
        <a:xfrm>
          <a:off x="0" y="0"/>
          <a:ext cx="0" cy="0"/>
          <a:chOff x="0" y="0"/>
          <a:chExt cx="0" cy="0"/>
        </a:xfrm>
      </p:grpSpPr>
      <p:grpSp>
        <p:nvGrpSpPr>
          <p:cNvPr name="Group 2" id="2"/>
          <p:cNvGrpSpPr/>
          <p:nvPr/>
        </p:nvGrpSpPr>
        <p:grpSpPr>
          <a:xfrm rot="0">
            <a:off x="561726" y="592373"/>
            <a:ext cx="17164548" cy="9102254"/>
            <a:chOff x="0" y="0"/>
            <a:chExt cx="6964336" cy="3693145"/>
          </a:xfrm>
        </p:grpSpPr>
        <p:sp>
          <p:nvSpPr>
            <p:cNvPr name="Freeform 3" id="3"/>
            <p:cNvSpPr/>
            <p:nvPr/>
          </p:nvSpPr>
          <p:spPr>
            <a:xfrm flipH="false" flipV="false" rot="0">
              <a:off x="12700" y="12700"/>
              <a:ext cx="6897026" cy="3624565"/>
            </a:xfrm>
            <a:custGeom>
              <a:avLst/>
              <a:gdLst/>
              <a:ahLst/>
              <a:cxnLst/>
              <a:rect r="r" b="b" t="t" l="l"/>
              <a:pathLst>
                <a:path h="3624565" w="6897026">
                  <a:moveTo>
                    <a:pt x="43180" y="3624565"/>
                  </a:moveTo>
                  <a:lnTo>
                    <a:pt x="6853846" y="3624565"/>
                  </a:lnTo>
                  <a:cubicBezTo>
                    <a:pt x="6877976" y="3624565"/>
                    <a:pt x="6897026" y="3605515"/>
                    <a:pt x="6897026" y="3581385"/>
                  </a:cubicBezTo>
                  <a:lnTo>
                    <a:pt x="6897026" y="43180"/>
                  </a:lnTo>
                  <a:cubicBezTo>
                    <a:pt x="6897026" y="19050"/>
                    <a:pt x="6877976" y="0"/>
                    <a:pt x="6853846"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name="Freeform 4" id="4"/>
            <p:cNvSpPr/>
            <p:nvPr/>
          </p:nvSpPr>
          <p:spPr>
            <a:xfrm flipH="false" flipV="false" rot="0">
              <a:off x="0" y="0"/>
              <a:ext cx="6964336" cy="3693145"/>
            </a:xfrm>
            <a:custGeom>
              <a:avLst/>
              <a:gdLst/>
              <a:ahLst/>
              <a:cxnLst/>
              <a:rect r="r" b="b" t="t" l="l"/>
              <a:pathLst>
                <a:path h="3693145" w="6964336">
                  <a:moveTo>
                    <a:pt x="6921157" y="44450"/>
                  </a:moveTo>
                  <a:cubicBezTo>
                    <a:pt x="6916076" y="19050"/>
                    <a:pt x="6893216" y="0"/>
                    <a:pt x="6866546"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6908457" y="3693145"/>
                  </a:lnTo>
                  <a:cubicBezTo>
                    <a:pt x="6938936" y="3693145"/>
                    <a:pt x="6964336" y="3667745"/>
                    <a:pt x="6964336" y="3637265"/>
                  </a:cubicBezTo>
                  <a:lnTo>
                    <a:pt x="6964336" y="99060"/>
                  </a:lnTo>
                  <a:cubicBezTo>
                    <a:pt x="6964336" y="72390"/>
                    <a:pt x="6946557" y="50800"/>
                    <a:pt x="6921157" y="44450"/>
                  </a:cubicBezTo>
                  <a:close/>
                  <a:moveTo>
                    <a:pt x="12700" y="3594085"/>
                  </a:moveTo>
                  <a:lnTo>
                    <a:pt x="12700" y="55880"/>
                  </a:lnTo>
                  <a:cubicBezTo>
                    <a:pt x="12700" y="31750"/>
                    <a:pt x="31750" y="12700"/>
                    <a:pt x="55880" y="12700"/>
                  </a:cubicBezTo>
                  <a:lnTo>
                    <a:pt x="6866546" y="12700"/>
                  </a:lnTo>
                  <a:cubicBezTo>
                    <a:pt x="6890676" y="12700"/>
                    <a:pt x="6909726" y="31750"/>
                    <a:pt x="6909726" y="55880"/>
                  </a:cubicBezTo>
                  <a:lnTo>
                    <a:pt x="6909726" y="3594085"/>
                  </a:lnTo>
                  <a:cubicBezTo>
                    <a:pt x="6909726" y="3618215"/>
                    <a:pt x="6890676" y="3637265"/>
                    <a:pt x="6866546" y="3637265"/>
                  </a:cubicBezTo>
                  <a:lnTo>
                    <a:pt x="55880" y="3637265"/>
                  </a:lnTo>
                  <a:cubicBezTo>
                    <a:pt x="31750" y="3637265"/>
                    <a:pt x="12700" y="3618215"/>
                    <a:pt x="12700" y="3594085"/>
                  </a:cubicBezTo>
                  <a:close/>
                </a:path>
              </a:pathLst>
            </a:custGeom>
            <a:solidFill>
              <a:srgbClr val="000000"/>
            </a:solidFill>
          </p:spPr>
        </p:sp>
      </p:grpSp>
      <p:sp>
        <p:nvSpPr>
          <p:cNvPr name="Freeform 5" id="5"/>
          <p:cNvSpPr/>
          <p:nvPr/>
        </p:nvSpPr>
        <p:spPr>
          <a:xfrm flipH="false" flipV="false" rot="0">
            <a:off x="9282391" y="3582591"/>
            <a:ext cx="6663274" cy="8483335"/>
          </a:xfrm>
          <a:custGeom>
            <a:avLst/>
            <a:gdLst/>
            <a:ahLst/>
            <a:cxnLst/>
            <a:rect r="r" b="b" t="t" l="l"/>
            <a:pathLst>
              <a:path h="8483335" w="6663274">
                <a:moveTo>
                  <a:pt x="0" y="0"/>
                </a:moveTo>
                <a:lnTo>
                  <a:pt x="6663274" y="0"/>
                </a:lnTo>
                <a:lnTo>
                  <a:pt x="6663274" y="8483336"/>
                </a:lnTo>
                <a:lnTo>
                  <a:pt x="0" y="84833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3468868" y="1382472"/>
            <a:ext cx="11350263" cy="2478171"/>
          </a:xfrm>
          <a:prstGeom prst="rect">
            <a:avLst/>
          </a:prstGeom>
        </p:spPr>
        <p:txBody>
          <a:bodyPr anchor="t" rtlCol="false" tIns="0" lIns="0" bIns="0" rIns="0">
            <a:spAutoFit/>
          </a:bodyPr>
          <a:lstStyle/>
          <a:p>
            <a:pPr algn="ctr">
              <a:lnSpc>
                <a:spcPts val="6441"/>
              </a:lnSpc>
            </a:pPr>
            <a:r>
              <a:rPr lang="en-US" sz="6253">
                <a:solidFill>
                  <a:srgbClr val="F9D43A"/>
                </a:solidFill>
                <a:latin typeface="Luckiest Guy"/>
              </a:rPr>
              <a:t>ANALYZING AND VISUALIZING TWEET DATA: A DATA CLEANSING APPROACH</a:t>
            </a:r>
          </a:p>
        </p:txBody>
      </p:sp>
      <p:sp>
        <p:nvSpPr>
          <p:cNvPr name="TextBox 7" id="7"/>
          <p:cNvSpPr txBox="true"/>
          <p:nvPr/>
        </p:nvSpPr>
        <p:spPr>
          <a:xfrm rot="0">
            <a:off x="1263260" y="7738534"/>
            <a:ext cx="6955676" cy="1376489"/>
          </a:xfrm>
          <a:prstGeom prst="rect">
            <a:avLst/>
          </a:prstGeom>
        </p:spPr>
        <p:txBody>
          <a:bodyPr anchor="t" rtlCol="false" tIns="0" lIns="0" bIns="0" rIns="0">
            <a:spAutoFit/>
          </a:bodyPr>
          <a:lstStyle/>
          <a:p>
            <a:pPr algn="l">
              <a:lnSpc>
                <a:spcPts val="5505"/>
              </a:lnSpc>
            </a:pPr>
            <a:r>
              <a:rPr lang="en-US" sz="3932" spc="275">
                <a:solidFill>
                  <a:srgbClr val="F9D43A"/>
                </a:solidFill>
                <a:latin typeface="Anton"/>
              </a:rPr>
              <a:t>FIQI FARADILLA</a:t>
            </a:r>
          </a:p>
          <a:p>
            <a:pPr algn="l">
              <a:lnSpc>
                <a:spcPts val="5505"/>
              </a:lnSpc>
            </a:pPr>
            <a:r>
              <a:rPr lang="en-US" sz="3932" spc="275">
                <a:solidFill>
                  <a:srgbClr val="F9D43A"/>
                </a:solidFill>
                <a:latin typeface="Anton"/>
              </a:rPr>
              <a:t>DATA SCIENCE (WAVE 21)</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9D43A"/>
        </a:solidFill>
      </p:bgPr>
    </p:bg>
    <p:spTree>
      <p:nvGrpSpPr>
        <p:cNvPr id="1" name=""/>
        <p:cNvGrpSpPr/>
        <p:nvPr/>
      </p:nvGrpSpPr>
      <p:grpSpPr>
        <a:xfrm>
          <a:off x="0" y="0"/>
          <a:ext cx="0" cy="0"/>
          <a:chOff x="0" y="0"/>
          <a:chExt cx="0" cy="0"/>
        </a:xfrm>
      </p:grpSpPr>
      <p:grpSp>
        <p:nvGrpSpPr>
          <p:cNvPr name="Group 2" id="2"/>
          <p:cNvGrpSpPr/>
          <p:nvPr/>
        </p:nvGrpSpPr>
        <p:grpSpPr>
          <a:xfrm rot="0">
            <a:off x="561726" y="557775"/>
            <a:ext cx="17164548" cy="2643999"/>
            <a:chOff x="0" y="0"/>
            <a:chExt cx="6964336" cy="1072775"/>
          </a:xfrm>
        </p:grpSpPr>
        <p:sp>
          <p:nvSpPr>
            <p:cNvPr name="Freeform 3" id="3"/>
            <p:cNvSpPr/>
            <p:nvPr/>
          </p:nvSpPr>
          <p:spPr>
            <a:xfrm flipH="false" flipV="false" rot="0">
              <a:off x="12700" y="12700"/>
              <a:ext cx="6897026" cy="1004195"/>
            </a:xfrm>
            <a:custGeom>
              <a:avLst/>
              <a:gdLst/>
              <a:ahLst/>
              <a:cxnLst/>
              <a:rect r="r" b="b" t="t" l="l"/>
              <a:pathLst>
                <a:path h="1004195" w="6897026">
                  <a:moveTo>
                    <a:pt x="43180" y="1004195"/>
                  </a:moveTo>
                  <a:lnTo>
                    <a:pt x="6853846" y="1004195"/>
                  </a:lnTo>
                  <a:cubicBezTo>
                    <a:pt x="6877976" y="1004195"/>
                    <a:pt x="6897026" y="985145"/>
                    <a:pt x="6897026" y="961015"/>
                  </a:cubicBezTo>
                  <a:lnTo>
                    <a:pt x="6897026" y="43180"/>
                  </a:lnTo>
                  <a:cubicBezTo>
                    <a:pt x="6897026" y="19050"/>
                    <a:pt x="6877976" y="0"/>
                    <a:pt x="6853846" y="0"/>
                  </a:cubicBezTo>
                  <a:lnTo>
                    <a:pt x="43180" y="0"/>
                  </a:lnTo>
                  <a:cubicBezTo>
                    <a:pt x="19050" y="0"/>
                    <a:pt x="0" y="19050"/>
                    <a:pt x="0" y="43180"/>
                  </a:cubicBezTo>
                  <a:lnTo>
                    <a:pt x="0" y="961015"/>
                  </a:lnTo>
                  <a:cubicBezTo>
                    <a:pt x="0" y="985145"/>
                    <a:pt x="19050" y="1004195"/>
                    <a:pt x="43180" y="1004195"/>
                  </a:cubicBezTo>
                  <a:close/>
                </a:path>
              </a:pathLst>
            </a:custGeom>
            <a:solidFill>
              <a:srgbClr val="FFFFFF"/>
            </a:solidFill>
          </p:spPr>
        </p:sp>
        <p:sp>
          <p:nvSpPr>
            <p:cNvPr name="Freeform 4" id="4"/>
            <p:cNvSpPr/>
            <p:nvPr/>
          </p:nvSpPr>
          <p:spPr>
            <a:xfrm flipH="false" flipV="false" rot="0">
              <a:off x="0" y="0"/>
              <a:ext cx="6964336" cy="1072775"/>
            </a:xfrm>
            <a:custGeom>
              <a:avLst/>
              <a:gdLst/>
              <a:ahLst/>
              <a:cxnLst/>
              <a:rect r="r" b="b" t="t" l="l"/>
              <a:pathLst>
                <a:path h="1072775" w="6964336">
                  <a:moveTo>
                    <a:pt x="6921157" y="44450"/>
                  </a:moveTo>
                  <a:cubicBezTo>
                    <a:pt x="6916076" y="19050"/>
                    <a:pt x="6893216" y="0"/>
                    <a:pt x="6866546" y="0"/>
                  </a:cubicBezTo>
                  <a:lnTo>
                    <a:pt x="55880" y="0"/>
                  </a:lnTo>
                  <a:cubicBezTo>
                    <a:pt x="25400" y="0"/>
                    <a:pt x="0" y="25400"/>
                    <a:pt x="0" y="55880"/>
                  </a:cubicBezTo>
                  <a:lnTo>
                    <a:pt x="0" y="973715"/>
                  </a:lnTo>
                  <a:cubicBezTo>
                    <a:pt x="0" y="1000385"/>
                    <a:pt x="17780" y="1021975"/>
                    <a:pt x="43180" y="1028325"/>
                  </a:cubicBezTo>
                  <a:cubicBezTo>
                    <a:pt x="48260" y="1053725"/>
                    <a:pt x="71120" y="1072775"/>
                    <a:pt x="97790" y="1072775"/>
                  </a:cubicBezTo>
                  <a:lnTo>
                    <a:pt x="6908457" y="1072775"/>
                  </a:lnTo>
                  <a:cubicBezTo>
                    <a:pt x="6938936" y="1072775"/>
                    <a:pt x="6964336" y="1047375"/>
                    <a:pt x="6964336" y="1016895"/>
                  </a:cubicBezTo>
                  <a:lnTo>
                    <a:pt x="6964336" y="99060"/>
                  </a:lnTo>
                  <a:cubicBezTo>
                    <a:pt x="6964336" y="72390"/>
                    <a:pt x="6946557" y="50800"/>
                    <a:pt x="6921157" y="44450"/>
                  </a:cubicBezTo>
                  <a:close/>
                  <a:moveTo>
                    <a:pt x="12700" y="973715"/>
                  </a:moveTo>
                  <a:lnTo>
                    <a:pt x="12700" y="55880"/>
                  </a:lnTo>
                  <a:cubicBezTo>
                    <a:pt x="12700" y="31750"/>
                    <a:pt x="31750" y="12700"/>
                    <a:pt x="55880" y="12700"/>
                  </a:cubicBezTo>
                  <a:lnTo>
                    <a:pt x="6866546" y="12700"/>
                  </a:lnTo>
                  <a:cubicBezTo>
                    <a:pt x="6890676" y="12700"/>
                    <a:pt x="6909726" y="31750"/>
                    <a:pt x="6909726" y="55880"/>
                  </a:cubicBezTo>
                  <a:lnTo>
                    <a:pt x="6909726" y="973715"/>
                  </a:lnTo>
                  <a:cubicBezTo>
                    <a:pt x="6909726" y="997845"/>
                    <a:pt x="6890676" y="1016895"/>
                    <a:pt x="6866546" y="1016895"/>
                  </a:cubicBezTo>
                  <a:lnTo>
                    <a:pt x="55880" y="1016895"/>
                  </a:lnTo>
                  <a:cubicBezTo>
                    <a:pt x="31750" y="1016895"/>
                    <a:pt x="12700" y="997845"/>
                    <a:pt x="12700" y="973715"/>
                  </a:cubicBezTo>
                  <a:close/>
                </a:path>
              </a:pathLst>
            </a:custGeom>
            <a:solidFill>
              <a:srgbClr val="000000"/>
            </a:solidFill>
          </p:spPr>
        </p:sp>
      </p:grpSp>
      <p:sp>
        <p:nvSpPr>
          <p:cNvPr name="TextBox 5" id="5"/>
          <p:cNvSpPr txBox="true"/>
          <p:nvPr/>
        </p:nvSpPr>
        <p:spPr>
          <a:xfrm rot="0">
            <a:off x="1871554" y="1032348"/>
            <a:ext cx="14544892" cy="1902751"/>
          </a:xfrm>
          <a:prstGeom prst="rect">
            <a:avLst/>
          </a:prstGeom>
        </p:spPr>
        <p:txBody>
          <a:bodyPr anchor="t" rtlCol="false" tIns="0" lIns="0" bIns="0" rIns="0">
            <a:spAutoFit/>
          </a:bodyPr>
          <a:lstStyle/>
          <a:p>
            <a:pPr algn="ctr">
              <a:lnSpc>
                <a:spcPts val="15544"/>
              </a:lnSpc>
            </a:pPr>
            <a:r>
              <a:rPr lang="en-US" sz="11103">
                <a:solidFill>
                  <a:srgbClr val="B08DF8"/>
                </a:solidFill>
                <a:latin typeface="Luckiest Guy"/>
              </a:rPr>
              <a:t>PENDAHULUAN</a:t>
            </a:r>
          </a:p>
        </p:txBody>
      </p:sp>
      <p:grpSp>
        <p:nvGrpSpPr>
          <p:cNvPr name="Group 6" id="6"/>
          <p:cNvGrpSpPr/>
          <p:nvPr/>
        </p:nvGrpSpPr>
        <p:grpSpPr>
          <a:xfrm rot="0">
            <a:off x="561726" y="3786903"/>
            <a:ext cx="17164548" cy="5942322"/>
            <a:chOff x="0" y="0"/>
            <a:chExt cx="6964336" cy="2411035"/>
          </a:xfrm>
        </p:grpSpPr>
        <p:sp>
          <p:nvSpPr>
            <p:cNvPr name="Freeform 7" id="7"/>
            <p:cNvSpPr/>
            <p:nvPr/>
          </p:nvSpPr>
          <p:spPr>
            <a:xfrm flipH="false" flipV="false" rot="0">
              <a:off x="12700" y="12700"/>
              <a:ext cx="6897026" cy="2342455"/>
            </a:xfrm>
            <a:custGeom>
              <a:avLst/>
              <a:gdLst/>
              <a:ahLst/>
              <a:cxnLst/>
              <a:rect r="r" b="b" t="t" l="l"/>
              <a:pathLst>
                <a:path h="2342455" w="6897026">
                  <a:moveTo>
                    <a:pt x="43180" y="2342455"/>
                  </a:moveTo>
                  <a:lnTo>
                    <a:pt x="6853846" y="2342455"/>
                  </a:lnTo>
                  <a:cubicBezTo>
                    <a:pt x="6877976" y="2342455"/>
                    <a:pt x="6897026" y="2323405"/>
                    <a:pt x="6897026" y="2299275"/>
                  </a:cubicBezTo>
                  <a:lnTo>
                    <a:pt x="6897026" y="43180"/>
                  </a:lnTo>
                  <a:cubicBezTo>
                    <a:pt x="6897026" y="19050"/>
                    <a:pt x="6877976" y="0"/>
                    <a:pt x="6853846" y="0"/>
                  </a:cubicBezTo>
                  <a:lnTo>
                    <a:pt x="43180" y="0"/>
                  </a:lnTo>
                  <a:cubicBezTo>
                    <a:pt x="19050" y="0"/>
                    <a:pt x="0" y="19050"/>
                    <a:pt x="0" y="43180"/>
                  </a:cubicBezTo>
                  <a:lnTo>
                    <a:pt x="0" y="2299275"/>
                  </a:lnTo>
                  <a:cubicBezTo>
                    <a:pt x="0" y="2323405"/>
                    <a:pt x="19050" y="2342455"/>
                    <a:pt x="43180" y="2342455"/>
                  </a:cubicBezTo>
                  <a:close/>
                </a:path>
              </a:pathLst>
            </a:custGeom>
            <a:solidFill>
              <a:srgbClr val="FFFFFF"/>
            </a:solidFill>
          </p:spPr>
        </p:sp>
        <p:sp>
          <p:nvSpPr>
            <p:cNvPr name="Freeform 8" id="8"/>
            <p:cNvSpPr/>
            <p:nvPr/>
          </p:nvSpPr>
          <p:spPr>
            <a:xfrm flipH="false" flipV="false" rot="0">
              <a:off x="0" y="0"/>
              <a:ext cx="6964336" cy="2411035"/>
            </a:xfrm>
            <a:custGeom>
              <a:avLst/>
              <a:gdLst/>
              <a:ahLst/>
              <a:cxnLst/>
              <a:rect r="r" b="b" t="t" l="l"/>
              <a:pathLst>
                <a:path h="2411035" w="6964336">
                  <a:moveTo>
                    <a:pt x="6921157" y="44450"/>
                  </a:moveTo>
                  <a:cubicBezTo>
                    <a:pt x="6916076" y="19050"/>
                    <a:pt x="6893216" y="0"/>
                    <a:pt x="6866546" y="0"/>
                  </a:cubicBezTo>
                  <a:lnTo>
                    <a:pt x="55880" y="0"/>
                  </a:lnTo>
                  <a:cubicBezTo>
                    <a:pt x="25400" y="0"/>
                    <a:pt x="0" y="25400"/>
                    <a:pt x="0" y="55880"/>
                  </a:cubicBezTo>
                  <a:lnTo>
                    <a:pt x="0" y="2311975"/>
                  </a:lnTo>
                  <a:cubicBezTo>
                    <a:pt x="0" y="2338645"/>
                    <a:pt x="17780" y="2360235"/>
                    <a:pt x="43180" y="2366585"/>
                  </a:cubicBezTo>
                  <a:cubicBezTo>
                    <a:pt x="48260" y="2391985"/>
                    <a:pt x="71120" y="2411035"/>
                    <a:pt x="97790" y="2411035"/>
                  </a:cubicBezTo>
                  <a:lnTo>
                    <a:pt x="6908457" y="2411035"/>
                  </a:lnTo>
                  <a:cubicBezTo>
                    <a:pt x="6938936" y="2411035"/>
                    <a:pt x="6964336" y="2385635"/>
                    <a:pt x="6964336" y="2355155"/>
                  </a:cubicBezTo>
                  <a:lnTo>
                    <a:pt x="6964336" y="99060"/>
                  </a:lnTo>
                  <a:cubicBezTo>
                    <a:pt x="6964336" y="72390"/>
                    <a:pt x="6946557" y="50800"/>
                    <a:pt x="6921157" y="44450"/>
                  </a:cubicBezTo>
                  <a:close/>
                  <a:moveTo>
                    <a:pt x="12700" y="2311975"/>
                  </a:moveTo>
                  <a:lnTo>
                    <a:pt x="12700" y="55880"/>
                  </a:lnTo>
                  <a:cubicBezTo>
                    <a:pt x="12700" y="31750"/>
                    <a:pt x="31750" y="12700"/>
                    <a:pt x="55880" y="12700"/>
                  </a:cubicBezTo>
                  <a:lnTo>
                    <a:pt x="6866546" y="12700"/>
                  </a:lnTo>
                  <a:cubicBezTo>
                    <a:pt x="6890676" y="12700"/>
                    <a:pt x="6909726" y="31750"/>
                    <a:pt x="6909726" y="55880"/>
                  </a:cubicBezTo>
                  <a:lnTo>
                    <a:pt x="6909726" y="2311975"/>
                  </a:lnTo>
                  <a:cubicBezTo>
                    <a:pt x="6909726" y="2336105"/>
                    <a:pt x="6890676" y="2355155"/>
                    <a:pt x="6866546" y="2355155"/>
                  </a:cubicBezTo>
                  <a:lnTo>
                    <a:pt x="55880" y="2355155"/>
                  </a:lnTo>
                  <a:cubicBezTo>
                    <a:pt x="31750" y="2355155"/>
                    <a:pt x="12700" y="2336105"/>
                    <a:pt x="12700" y="2311975"/>
                  </a:cubicBezTo>
                  <a:close/>
                </a:path>
              </a:pathLst>
            </a:custGeom>
            <a:solidFill>
              <a:srgbClr val="000000"/>
            </a:solidFill>
          </p:spPr>
        </p:sp>
      </p:grpSp>
      <p:sp>
        <p:nvSpPr>
          <p:cNvPr name="TextBox 9" id="9"/>
          <p:cNvSpPr txBox="true"/>
          <p:nvPr/>
        </p:nvSpPr>
        <p:spPr>
          <a:xfrm rot="0">
            <a:off x="1028700" y="4115825"/>
            <a:ext cx="16230600" cy="5240020"/>
          </a:xfrm>
          <a:prstGeom prst="rect">
            <a:avLst/>
          </a:prstGeom>
        </p:spPr>
        <p:txBody>
          <a:bodyPr anchor="t" rtlCol="false" tIns="0" lIns="0" bIns="0" rIns="0">
            <a:spAutoFit/>
          </a:bodyPr>
          <a:lstStyle/>
          <a:p>
            <a:pPr algn="just">
              <a:lnSpc>
                <a:spcPts val="5180"/>
              </a:lnSpc>
            </a:pPr>
            <a:r>
              <a:rPr lang="en-US" sz="3700">
                <a:solidFill>
                  <a:srgbClr val="000000"/>
                </a:solidFill>
                <a:latin typeface="KG Primary Penmanship"/>
              </a:rPr>
              <a:t>Media sosial merupakan salah satu platform untuk mengekspresikan pendapat dan berbagi informasi. Twitter adalah satu media sosial yang populer tentang banyaknya bentuk konten berupa ulasan komentar warga twitter dari berbagai kalangan usia mulai dari threads cerita, konten yang tidak relevan atau berbahaya, seperti ujaran kebencian dan kata-kata kasar. </a:t>
            </a:r>
          </a:p>
          <a:p>
            <a:pPr algn="just">
              <a:lnSpc>
                <a:spcPts val="5180"/>
              </a:lnSpc>
            </a:pPr>
            <a:r>
              <a:rPr lang="en-US" sz="3700">
                <a:solidFill>
                  <a:srgbClr val="000000"/>
                </a:solidFill>
                <a:latin typeface="KG Primary Penmanship"/>
              </a:rPr>
              <a:t>Hal tersebut membuat ketertarikan untuk melakukan penelitian tentang ulasan komentar warga twitter. Salah satu langkah awalnya yaitu pembersihan data (data cleansing). Pembersihan data ini bertujuan untuk menganalisis panjang kata, panjang karakter, korelasi kata dengan ujaran kebencian dan kata - kata kasar serta kata yang sering muncul pada tweet.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738E"/>
        </a:solidFill>
      </p:bgPr>
    </p:bg>
    <p:spTree>
      <p:nvGrpSpPr>
        <p:cNvPr id="1" name=""/>
        <p:cNvGrpSpPr/>
        <p:nvPr/>
      </p:nvGrpSpPr>
      <p:grpSpPr>
        <a:xfrm>
          <a:off x="0" y="0"/>
          <a:ext cx="0" cy="0"/>
          <a:chOff x="0" y="0"/>
          <a:chExt cx="0" cy="0"/>
        </a:xfrm>
      </p:grpSpPr>
      <p:grpSp>
        <p:nvGrpSpPr>
          <p:cNvPr name="Group 2" id="2"/>
          <p:cNvGrpSpPr/>
          <p:nvPr/>
        </p:nvGrpSpPr>
        <p:grpSpPr>
          <a:xfrm rot="0">
            <a:off x="8450024" y="592373"/>
            <a:ext cx="9276250" cy="9102254"/>
            <a:chOff x="0" y="0"/>
            <a:chExt cx="3763742" cy="3693145"/>
          </a:xfrm>
        </p:grpSpPr>
        <p:sp>
          <p:nvSpPr>
            <p:cNvPr name="Freeform 3" id="3"/>
            <p:cNvSpPr/>
            <p:nvPr/>
          </p:nvSpPr>
          <p:spPr>
            <a:xfrm flipH="false" flipV="false" rot="0">
              <a:off x="12700" y="12700"/>
              <a:ext cx="3696432" cy="3624565"/>
            </a:xfrm>
            <a:custGeom>
              <a:avLst/>
              <a:gdLst/>
              <a:ahLst/>
              <a:cxnLst/>
              <a:rect r="r" b="b" t="t" l="l"/>
              <a:pathLst>
                <a:path h="3624565" w="3696432">
                  <a:moveTo>
                    <a:pt x="43180" y="3624565"/>
                  </a:moveTo>
                  <a:lnTo>
                    <a:pt x="3653252" y="3624565"/>
                  </a:lnTo>
                  <a:cubicBezTo>
                    <a:pt x="3677382" y="3624565"/>
                    <a:pt x="3696432" y="3605515"/>
                    <a:pt x="3696432" y="3581385"/>
                  </a:cubicBezTo>
                  <a:lnTo>
                    <a:pt x="3696432" y="43180"/>
                  </a:lnTo>
                  <a:cubicBezTo>
                    <a:pt x="3696432" y="19050"/>
                    <a:pt x="3677382" y="0"/>
                    <a:pt x="3653252"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name="Freeform 4" id="4"/>
            <p:cNvSpPr/>
            <p:nvPr/>
          </p:nvSpPr>
          <p:spPr>
            <a:xfrm flipH="false" flipV="false" rot="0">
              <a:off x="0" y="0"/>
              <a:ext cx="3763742" cy="3693145"/>
            </a:xfrm>
            <a:custGeom>
              <a:avLst/>
              <a:gdLst/>
              <a:ahLst/>
              <a:cxnLst/>
              <a:rect r="r" b="b" t="t" l="l"/>
              <a:pathLst>
                <a:path h="3693145" w="3763742">
                  <a:moveTo>
                    <a:pt x="3720562" y="44450"/>
                  </a:moveTo>
                  <a:cubicBezTo>
                    <a:pt x="3715482" y="19050"/>
                    <a:pt x="3692622" y="0"/>
                    <a:pt x="3665951"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3707862" y="3693145"/>
                  </a:lnTo>
                  <a:cubicBezTo>
                    <a:pt x="3738342" y="3693145"/>
                    <a:pt x="3763742" y="3667745"/>
                    <a:pt x="3763742" y="3637265"/>
                  </a:cubicBezTo>
                  <a:lnTo>
                    <a:pt x="3763742" y="99060"/>
                  </a:lnTo>
                  <a:cubicBezTo>
                    <a:pt x="3763742" y="72390"/>
                    <a:pt x="3745962" y="50800"/>
                    <a:pt x="3720562" y="44450"/>
                  </a:cubicBezTo>
                  <a:close/>
                  <a:moveTo>
                    <a:pt x="12700" y="3594085"/>
                  </a:moveTo>
                  <a:lnTo>
                    <a:pt x="12700" y="55880"/>
                  </a:lnTo>
                  <a:cubicBezTo>
                    <a:pt x="12700" y="31750"/>
                    <a:pt x="31750" y="12700"/>
                    <a:pt x="55880" y="12700"/>
                  </a:cubicBezTo>
                  <a:lnTo>
                    <a:pt x="3665952" y="12700"/>
                  </a:lnTo>
                  <a:cubicBezTo>
                    <a:pt x="3690082" y="12700"/>
                    <a:pt x="3709132" y="31750"/>
                    <a:pt x="3709132" y="55880"/>
                  </a:cubicBezTo>
                  <a:lnTo>
                    <a:pt x="3709132" y="3594085"/>
                  </a:lnTo>
                  <a:cubicBezTo>
                    <a:pt x="3709132" y="3618215"/>
                    <a:pt x="3690082" y="3637265"/>
                    <a:pt x="3665952" y="3637265"/>
                  </a:cubicBezTo>
                  <a:lnTo>
                    <a:pt x="55880" y="3637265"/>
                  </a:lnTo>
                  <a:cubicBezTo>
                    <a:pt x="31750" y="3637265"/>
                    <a:pt x="12700" y="3618215"/>
                    <a:pt x="12700" y="3594085"/>
                  </a:cubicBezTo>
                  <a:close/>
                </a:path>
              </a:pathLst>
            </a:custGeom>
            <a:solidFill>
              <a:srgbClr val="000000"/>
            </a:solidFill>
          </p:spPr>
        </p:sp>
      </p:grpSp>
      <p:grpSp>
        <p:nvGrpSpPr>
          <p:cNvPr name="Group 5" id="5"/>
          <p:cNvGrpSpPr/>
          <p:nvPr/>
        </p:nvGrpSpPr>
        <p:grpSpPr>
          <a:xfrm rot="0">
            <a:off x="621865" y="592373"/>
            <a:ext cx="7361839" cy="9102254"/>
            <a:chOff x="0" y="0"/>
            <a:chExt cx="2986989" cy="3693145"/>
          </a:xfrm>
        </p:grpSpPr>
        <p:sp>
          <p:nvSpPr>
            <p:cNvPr name="Freeform 6" id="6"/>
            <p:cNvSpPr/>
            <p:nvPr/>
          </p:nvSpPr>
          <p:spPr>
            <a:xfrm flipH="false" flipV="false" rot="0">
              <a:off x="12700" y="12700"/>
              <a:ext cx="2919679" cy="3624565"/>
            </a:xfrm>
            <a:custGeom>
              <a:avLst/>
              <a:gdLst/>
              <a:ahLst/>
              <a:cxnLst/>
              <a:rect r="r" b="b" t="t" l="l"/>
              <a:pathLst>
                <a:path h="3624565" w="2919679">
                  <a:moveTo>
                    <a:pt x="43180" y="3624565"/>
                  </a:moveTo>
                  <a:lnTo>
                    <a:pt x="2876499" y="3624565"/>
                  </a:lnTo>
                  <a:cubicBezTo>
                    <a:pt x="2900629" y="3624565"/>
                    <a:pt x="2919679" y="3605515"/>
                    <a:pt x="2919679" y="3581385"/>
                  </a:cubicBezTo>
                  <a:lnTo>
                    <a:pt x="2919679" y="43180"/>
                  </a:lnTo>
                  <a:cubicBezTo>
                    <a:pt x="2919679" y="19050"/>
                    <a:pt x="2900629" y="0"/>
                    <a:pt x="2876499"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name="Freeform 7" id="7"/>
            <p:cNvSpPr/>
            <p:nvPr/>
          </p:nvSpPr>
          <p:spPr>
            <a:xfrm flipH="false" flipV="false" rot="0">
              <a:off x="0" y="0"/>
              <a:ext cx="2986989" cy="3693145"/>
            </a:xfrm>
            <a:custGeom>
              <a:avLst/>
              <a:gdLst/>
              <a:ahLst/>
              <a:cxnLst/>
              <a:rect r="r" b="b" t="t" l="l"/>
              <a:pathLst>
                <a:path h="3693145" w="2986989">
                  <a:moveTo>
                    <a:pt x="2943809" y="44450"/>
                  </a:moveTo>
                  <a:cubicBezTo>
                    <a:pt x="2938729" y="19050"/>
                    <a:pt x="2915869" y="0"/>
                    <a:pt x="2889199"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2931109" y="3693145"/>
                  </a:lnTo>
                  <a:cubicBezTo>
                    <a:pt x="2961589" y="3693145"/>
                    <a:pt x="2986989" y="3667745"/>
                    <a:pt x="2986989" y="3637265"/>
                  </a:cubicBezTo>
                  <a:lnTo>
                    <a:pt x="2986989" y="99060"/>
                  </a:lnTo>
                  <a:cubicBezTo>
                    <a:pt x="2986989" y="72390"/>
                    <a:pt x="2969209" y="50800"/>
                    <a:pt x="2943809" y="44450"/>
                  </a:cubicBezTo>
                  <a:close/>
                  <a:moveTo>
                    <a:pt x="12700" y="3594085"/>
                  </a:moveTo>
                  <a:lnTo>
                    <a:pt x="12700" y="55880"/>
                  </a:lnTo>
                  <a:cubicBezTo>
                    <a:pt x="12700" y="31750"/>
                    <a:pt x="31750" y="12700"/>
                    <a:pt x="55880" y="12700"/>
                  </a:cubicBezTo>
                  <a:lnTo>
                    <a:pt x="2889199" y="12700"/>
                  </a:lnTo>
                  <a:cubicBezTo>
                    <a:pt x="2913329" y="12700"/>
                    <a:pt x="2932379" y="31750"/>
                    <a:pt x="2932379" y="55880"/>
                  </a:cubicBezTo>
                  <a:lnTo>
                    <a:pt x="2932379" y="3594085"/>
                  </a:lnTo>
                  <a:cubicBezTo>
                    <a:pt x="2932379" y="3618215"/>
                    <a:pt x="2913329" y="3637265"/>
                    <a:pt x="2889199" y="3637265"/>
                  </a:cubicBezTo>
                  <a:lnTo>
                    <a:pt x="55880" y="3637265"/>
                  </a:lnTo>
                  <a:cubicBezTo>
                    <a:pt x="31750" y="3637265"/>
                    <a:pt x="12700" y="3618215"/>
                    <a:pt x="12700" y="3594085"/>
                  </a:cubicBezTo>
                  <a:close/>
                </a:path>
              </a:pathLst>
            </a:custGeom>
            <a:solidFill>
              <a:srgbClr val="000000"/>
            </a:solidFill>
          </p:spPr>
        </p:sp>
      </p:grpSp>
      <p:sp>
        <p:nvSpPr>
          <p:cNvPr name="Freeform 8" id="8"/>
          <p:cNvSpPr/>
          <p:nvPr/>
        </p:nvSpPr>
        <p:spPr>
          <a:xfrm flipH="false" flipV="false" rot="0">
            <a:off x="8520261" y="5143500"/>
            <a:ext cx="9059577" cy="2307705"/>
          </a:xfrm>
          <a:custGeom>
            <a:avLst/>
            <a:gdLst/>
            <a:ahLst/>
            <a:cxnLst/>
            <a:rect r="r" b="b" t="t" l="l"/>
            <a:pathLst>
              <a:path h="2307705" w="9059577">
                <a:moveTo>
                  <a:pt x="0" y="0"/>
                </a:moveTo>
                <a:lnTo>
                  <a:pt x="9059576" y="0"/>
                </a:lnTo>
                <a:lnTo>
                  <a:pt x="9059576" y="2307705"/>
                </a:lnTo>
                <a:lnTo>
                  <a:pt x="0" y="2307705"/>
                </a:lnTo>
                <a:lnTo>
                  <a:pt x="0" y="0"/>
                </a:lnTo>
                <a:close/>
              </a:path>
            </a:pathLst>
          </a:custGeom>
          <a:blipFill>
            <a:blip r:embed="rId2"/>
            <a:stretch>
              <a:fillRect l="0" t="0" r="0" b="0"/>
            </a:stretch>
          </a:blipFill>
        </p:spPr>
      </p:sp>
      <p:sp>
        <p:nvSpPr>
          <p:cNvPr name="TextBox 9" id="9"/>
          <p:cNvSpPr txBox="true"/>
          <p:nvPr/>
        </p:nvSpPr>
        <p:spPr>
          <a:xfrm rot="0">
            <a:off x="1284893" y="1438959"/>
            <a:ext cx="6035782" cy="647700"/>
          </a:xfrm>
          <a:prstGeom prst="rect">
            <a:avLst/>
          </a:prstGeom>
        </p:spPr>
        <p:txBody>
          <a:bodyPr anchor="t" rtlCol="false" tIns="0" lIns="0" bIns="0" rIns="0">
            <a:spAutoFit/>
          </a:bodyPr>
          <a:lstStyle/>
          <a:p>
            <a:pPr algn="ctr">
              <a:lnSpc>
                <a:spcPts val="5040"/>
              </a:lnSpc>
            </a:pPr>
            <a:r>
              <a:rPr lang="en-US" sz="4200">
                <a:solidFill>
                  <a:srgbClr val="000000"/>
                </a:solidFill>
                <a:latin typeface="League Spartan"/>
              </a:rPr>
              <a:t>METODE PENELITIAN</a:t>
            </a:r>
          </a:p>
        </p:txBody>
      </p:sp>
      <p:sp>
        <p:nvSpPr>
          <p:cNvPr name="TextBox 10" id="10"/>
          <p:cNvSpPr txBox="true"/>
          <p:nvPr/>
        </p:nvSpPr>
        <p:spPr>
          <a:xfrm rot="0">
            <a:off x="1284893" y="3001374"/>
            <a:ext cx="6035782" cy="5269230"/>
          </a:xfrm>
          <a:prstGeom prst="rect">
            <a:avLst/>
          </a:prstGeom>
        </p:spPr>
        <p:txBody>
          <a:bodyPr anchor="t" rtlCol="false" tIns="0" lIns="0" bIns="0" rIns="0">
            <a:spAutoFit/>
          </a:bodyPr>
          <a:lstStyle/>
          <a:p>
            <a:pPr algn="l">
              <a:lnSpc>
                <a:spcPts val="4634"/>
              </a:lnSpc>
            </a:pPr>
            <a:r>
              <a:rPr lang="en-US" sz="4499">
                <a:solidFill>
                  <a:srgbClr val="000000"/>
                </a:solidFill>
                <a:latin typeface="KG Primary Penmanship"/>
              </a:rPr>
              <a:t>Data pada penelitian ini bersumber dari Indonesian Twitter. </a:t>
            </a:r>
          </a:p>
          <a:p>
            <a:pPr algn="l">
              <a:lnSpc>
                <a:spcPts val="4634"/>
              </a:lnSpc>
            </a:pPr>
          </a:p>
          <a:p>
            <a:pPr algn="l">
              <a:lnSpc>
                <a:spcPts val="4634"/>
              </a:lnSpc>
            </a:pPr>
            <a:r>
              <a:rPr lang="en-US" sz="4499">
                <a:solidFill>
                  <a:srgbClr val="000000"/>
                </a:solidFill>
                <a:latin typeface="KG Primary Penmanship"/>
              </a:rPr>
              <a:t>Metode analasis yang dipakai dalam penelitian ini menggunakan Descriptive Analytics karena bertujuan mendeskripsikan pola dari data.</a:t>
            </a:r>
          </a:p>
        </p:txBody>
      </p:sp>
      <p:sp>
        <p:nvSpPr>
          <p:cNvPr name="TextBox 11" id="11"/>
          <p:cNvSpPr txBox="true"/>
          <p:nvPr/>
        </p:nvSpPr>
        <p:spPr>
          <a:xfrm rot="0">
            <a:off x="9030499" y="2005697"/>
            <a:ext cx="8115300" cy="401574"/>
          </a:xfrm>
          <a:prstGeom prst="rect">
            <a:avLst/>
          </a:prstGeom>
        </p:spPr>
        <p:txBody>
          <a:bodyPr anchor="t" rtlCol="false" tIns="0" lIns="0" bIns="0" rIns="0">
            <a:spAutoFit/>
          </a:bodyPr>
          <a:lstStyle/>
          <a:p>
            <a:pPr algn="ctr">
              <a:lnSpc>
                <a:spcPts val="2477"/>
              </a:lnSpc>
            </a:pPr>
            <a:r>
              <a:rPr lang="en-US" sz="4200">
                <a:solidFill>
                  <a:srgbClr val="31356E"/>
                </a:solidFill>
                <a:latin typeface="League Spartan"/>
              </a:rPr>
              <a:t>HASIL DAN KESIMPULAN</a:t>
            </a:r>
          </a:p>
        </p:txBody>
      </p:sp>
      <p:sp>
        <p:nvSpPr>
          <p:cNvPr name="TextBox 12" id="12"/>
          <p:cNvSpPr txBox="true"/>
          <p:nvPr/>
        </p:nvSpPr>
        <p:spPr>
          <a:xfrm rot="0">
            <a:off x="8520261" y="4647730"/>
            <a:ext cx="4730935" cy="262766"/>
          </a:xfrm>
          <a:prstGeom prst="rect">
            <a:avLst/>
          </a:prstGeom>
        </p:spPr>
        <p:txBody>
          <a:bodyPr anchor="t" rtlCol="false" tIns="0" lIns="0" bIns="0" rIns="0">
            <a:spAutoFit/>
          </a:bodyPr>
          <a:lstStyle/>
          <a:p>
            <a:pPr algn="ctr">
              <a:lnSpc>
                <a:spcPts val="1711"/>
              </a:lnSpc>
            </a:pPr>
            <a:r>
              <a:rPr lang="en-US" sz="2900">
                <a:solidFill>
                  <a:srgbClr val="31356E"/>
                </a:solidFill>
                <a:latin typeface="Anton"/>
              </a:rPr>
              <a:t>Tweet yang telah dibersihkan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43B7F9"/>
        </a:solidFill>
      </p:bgPr>
    </p:bg>
    <p:spTree>
      <p:nvGrpSpPr>
        <p:cNvPr id="1" name=""/>
        <p:cNvGrpSpPr/>
        <p:nvPr/>
      </p:nvGrpSpPr>
      <p:grpSpPr>
        <a:xfrm>
          <a:off x="0" y="0"/>
          <a:ext cx="0" cy="0"/>
          <a:chOff x="0" y="0"/>
          <a:chExt cx="0" cy="0"/>
        </a:xfrm>
      </p:grpSpPr>
      <p:grpSp>
        <p:nvGrpSpPr>
          <p:cNvPr name="Group 2" id="2"/>
          <p:cNvGrpSpPr/>
          <p:nvPr/>
        </p:nvGrpSpPr>
        <p:grpSpPr>
          <a:xfrm rot="0">
            <a:off x="561726" y="592373"/>
            <a:ext cx="17164548" cy="9102254"/>
            <a:chOff x="0" y="0"/>
            <a:chExt cx="6964336" cy="3693145"/>
          </a:xfrm>
        </p:grpSpPr>
        <p:sp>
          <p:nvSpPr>
            <p:cNvPr name="Freeform 3" id="3"/>
            <p:cNvSpPr/>
            <p:nvPr/>
          </p:nvSpPr>
          <p:spPr>
            <a:xfrm flipH="false" flipV="false" rot="0">
              <a:off x="12700" y="12700"/>
              <a:ext cx="6897026" cy="3624565"/>
            </a:xfrm>
            <a:custGeom>
              <a:avLst/>
              <a:gdLst/>
              <a:ahLst/>
              <a:cxnLst/>
              <a:rect r="r" b="b" t="t" l="l"/>
              <a:pathLst>
                <a:path h="3624565" w="6897026">
                  <a:moveTo>
                    <a:pt x="43180" y="3624565"/>
                  </a:moveTo>
                  <a:lnTo>
                    <a:pt x="6853846" y="3624565"/>
                  </a:lnTo>
                  <a:cubicBezTo>
                    <a:pt x="6877976" y="3624565"/>
                    <a:pt x="6897026" y="3605515"/>
                    <a:pt x="6897026" y="3581385"/>
                  </a:cubicBezTo>
                  <a:lnTo>
                    <a:pt x="6897026" y="43180"/>
                  </a:lnTo>
                  <a:cubicBezTo>
                    <a:pt x="6897026" y="19050"/>
                    <a:pt x="6877976" y="0"/>
                    <a:pt x="6853846"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name="Freeform 4" id="4"/>
            <p:cNvSpPr/>
            <p:nvPr/>
          </p:nvSpPr>
          <p:spPr>
            <a:xfrm flipH="false" flipV="false" rot="0">
              <a:off x="0" y="0"/>
              <a:ext cx="6964336" cy="3693145"/>
            </a:xfrm>
            <a:custGeom>
              <a:avLst/>
              <a:gdLst/>
              <a:ahLst/>
              <a:cxnLst/>
              <a:rect r="r" b="b" t="t" l="l"/>
              <a:pathLst>
                <a:path h="3693145" w="6964336">
                  <a:moveTo>
                    <a:pt x="6921157" y="44450"/>
                  </a:moveTo>
                  <a:cubicBezTo>
                    <a:pt x="6916076" y="19050"/>
                    <a:pt x="6893216" y="0"/>
                    <a:pt x="6866546"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6908457" y="3693145"/>
                  </a:lnTo>
                  <a:cubicBezTo>
                    <a:pt x="6938936" y="3693145"/>
                    <a:pt x="6964336" y="3667745"/>
                    <a:pt x="6964336" y="3637265"/>
                  </a:cubicBezTo>
                  <a:lnTo>
                    <a:pt x="6964336" y="99060"/>
                  </a:lnTo>
                  <a:cubicBezTo>
                    <a:pt x="6964336" y="72390"/>
                    <a:pt x="6946557" y="50800"/>
                    <a:pt x="6921157" y="44450"/>
                  </a:cubicBezTo>
                  <a:close/>
                  <a:moveTo>
                    <a:pt x="12700" y="3594085"/>
                  </a:moveTo>
                  <a:lnTo>
                    <a:pt x="12700" y="55880"/>
                  </a:lnTo>
                  <a:cubicBezTo>
                    <a:pt x="12700" y="31750"/>
                    <a:pt x="31750" y="12700"/>
                    <a:pt x="55880" y="12700"/>
                  </a:cubicBezTo>
                  <a:lnTo>
                    <a:pt x="6866546" y="12700"/>
                  </a:lnTo>
                  <a:cubicBezTo>
                    <a:pt x="6890676" y="12700"/>
                    <a:pt x="6909726" y="31750"/>
                    <a:pt x="6909726" y="55880"/>
                  </a:cubicBezTo>
                  <a:lnTo>
                    <a:pt x="6909726" y="3594085"/>
                  </a:lnTo>
                  <a:cubicBezTo>
                    <a:pt x="6909726" y="3618215"/>
                    <a:pt x="6890676" y="3637265"/>
                    <a:pt x="6866546" y="3637265"/>
                  </a:cubicBezTo>
                  <a:lnTo>
                    <a:pt x="55880" y="3637265"/>
                  </a:lnTo>
                  <a:cubicBezTo>
                    <a:pt x="31750" y="3637265"/>
                    <a:pt x="12700" y="3618215"/>
                    <a:pt x="12700" y="3594085"/>
                  </a:cubicBezTo>
                  <a:close/>
                </a:path>
              </a:pathLst>
            </a:custGeom>
            <a:solidFill>
              <a:srgbClr val="000000"/>
            </a:solidFill>
          </p:spPr>
        </p:sp>
      </p:grpSp>
      <p:sp>
        <p:nvSpPr>
          <p:cNvPr name="Freeform 5" id="5"/>
          <p:cNvSpPr/>
          <p:nvPr/>
        </p:nvSpPr>
        <p:spPr>
          <a:xfrm flipH="false" flipV="false" rot="0">
            <a:off x="1028700" y="2027462"/>
            <a:ext cx="9786751" cy="6232075"/>
          </a:xfrm>
          <a:custGeom>
            <a:avLst/>
            <a:gdLst/>
            <a:ahLst/>
            <a:cxnLst/>
            <a:rect r="r" b="b" t="t" l="l"/>
            <a:pathLst>
              <a:path h="6232075" w="9786751">
                <a:moveTo>
                  <a:pt x="0" y="0"/>
                </a:moveTo>
                <a:lnTo>
                  <a:pt x="9786751" y="0"/>
                </a:lnTo>
                <a:lnTo>
                  <a:pt x="9786751" y="6232076"/>
                </a:lnTo>
                <a:lnTo>
                  <a:pt x="0" y="6232076"/>
                </a:lnTo>
                <a:lnTo>
                  <a:pt x="0" y="0"/>
                </a:lnTo>
                <a:close/>
              </a:path>
            </a:pathLst>
          </a:custGeom>
          <a:blipFill>
            <a:blip r:embed="rId2"/>
            <a:stretch>
              <a:fillRect l="0" t="0" r="0" b="0"/>
            </a:stretch>
          </a:blipFill>
        </p:spPr>
      </p:sp>
      <p:sp>
        <p:nvSpPr>
          <p:cNvPr name="TextBox 6" id="6"/>
          <p:cNvSpPr txBox="true"/>
          <p:nvPr/>
        </p:nvSpPr>
        <p:spPr>
          <a:xfrm rot="0">
            <a:off x="11062062" y="3538537"/>
            <a:ext cx="5851260" cy="2562225"/>
          </a:xfrm>
          <a:prstGeom prst="rect">
            <a:avLst/>
          </a:prstGeom>
        </p:spPr>
        <p:txBody>
          <a:bodyPr anchor="t" rtlCol="false" tIns="0" lIns="0" bIns="0" rIns="0">
            <a:spAutoFit/>
          </a:bodyPr>
          <a:lstStyle/>
          <a:p>
            <a:pPr algn="r">
              <a:lnSpc>
                <a:spcPts val="5040"/>
              </a:lnSpc>
            </a:pPr>
            <a:r>
              <a:rPr lang="en-US" sz="4200">
                <a:solidFill>
                  <a:srgbClr val="000000"/>
                </a:solidFill>
                <a:latin typeface="KG Primary Penmanship"/>
              </a:rPr>
              <a:t>Berdasarkan hasil cleansing data menunjukan bahwa panjang tweet terdiri dari 100 hingga 200 karakter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9D43A"/>
        </a:solidFill>
      </p:bgPr>
    </p:bg>
    <p:spTree>
      <p:nvGrpSpPr>
        <p:cNvPr id="1" name=""/>
        <p:cNvGrpSpPr/>
        <p:nvPr/>
      </p:nvGrpSpPr>
      <p:grpSpPr>
        <a:xfrm>
          <a:off x="0" y="0"/>
          <a:ext cx="0" cy="0"/>
          <a:chOff x="0" y="0"/>
          <a:chExt cx="0" cy="0"/>
        </a:xfrm>
      </p:grpSpPr>
      <p:grpSp>
        <p:nvGrpSpPr>
          <p:cNvPr name="Group 2" id="2"/>
          <p:cNvGrpSpPr/>
          <p:nvPr/>
        </p:nvGrpSpPr>
        <p:grpSpPr>
          <a:xfrm rot="0">
            <a:off x="561726" y="592373"/>
            <a:ext cx="9253185" cy="9102254"/>
            <a:chOff x="0" y="0"/>
            <a:chExt cx="3754383" cy="3693145"/>
          </a:xfrm>
        </p:grpSpPr>
        <p:sp>
          <p:nvSpPr>
            <p:cNvPr name="Freeform 3" id="3"/>
            <p:cNvSpPr/>
            <p:nvPr/>
          </p:nvSpPr>
          <p:spPr>
            <a:xfrm flipH="false" flipV="false" rot="0">
              <a:off x="12700" y="12700"/>
              <a:ext cx="3687073" cy="3624565"/>
            </a:xfrm>
            <a:custGeom>
              <a:avLst/>
              <a:gdLst/>
              <a:ahLst/>
              <a:cxnLst/>
              <a:rect r="r" b="b" t="t" l="l"/>
              <a:pathLst>
                <a:path h="3624565" w="3687073">
                  <a:moveTo>
                    <a:pt x="43180" y="3624565"/>
                  </a:moveTo>
                  <a:lnTo>
                    <a:pt x="3643893" y="3624565"/>
                  </a:lnTo>
                  <a:cubicBezTo>
                    <a:pt x="3668023" y="3624565"/>
                    <a:pt x="3687073" y="3605515"/>
                    <a:pt x="3687073" y="3581385"/>
                  </a:cubicBezTo>
                  <a:lnTo>
                    <a:pt x="3687073" y="43180"/>
                  </a:lnTo>
                  <a:cubicBezTo>
                    <a:pt x="3687073" y="19050"/>
                    <a:pt x="3668023" y="0"/>
                    <a:pt x="3643893"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name="Freeform 4" id="4"/>
            <p:cNvSpPr/>
            <p:nvPr/>
          </p:nvSpPr>
          <p:spPr>
            <a:xfrm flipH="false" flipV="false" rot="0">
              <a:off x="0" y="0"/>
              <a:ext cx="3754383" cy="3693145"/>
            </a:xfrm>
            <a:custGeom>
              <a:avLst/>
              <a:gdLst/>
              <a:ahLst/>
              <a:cxnLst/>
              <a:rect r="r" b="b" t="t" l="l"/>
              <a:pathLst>
                <a:path h="3693145" w="3754383">
                  <a:moveTo>
                    <a:pt x="3711203" y="44450"/>
                  </a:moveTo>
                  <a:cubicBezTo>
                    <a:pt x="3706123" y="19050"/>
                    <a:pt x="3683263" y="0"/>
                    <a:pt x="3656593"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3698503" y="3693145"/>
                  </a:lnTo>
                  <a:cubicBezTo>
                    <a:pt x="3728983" y="3693145"/>
                    <a:pt x="3754383" y="3667745"/>
                    <a:pt x="3754383" y="3637265"/>
                  </a:cubicBezTo>
                  <a:lnTo>
                    <a:pt x="3754383" y="99060"/>
                  </a:lnTo>
                  <a:cubicBezTo>
                    <a:pt x="3754383" y="72390"/>
                    <a:pt x="3736603" y="50800"/>
                    <a:pt x="3711203" y="44450"/>
                  </a:cubicBezTo>
                  <a:close/>
                  <a:moveTo>
                    <a:pt x="12700" y="3594085"/>
                  </a:moveTo>
                  <a:lnTo>
                    <a:pt x="12700" y="55880"/>
                  </a:lnTo>
                  <a:cubicBezTo>
                    <a:pt x="12700" y="31750"/>
                    <a:pt x="31750" y="12700"/>
                    <a:pt x="55880" y="12700"/>
                  </a:cubicBezTo>
                  <a:lnTo>
                    <a:pt x="3656593" y="12700"/>
                  </a:lnTo>
                  <a:cubicBezTo>
                    <a:pt x="3680723" y="12700"/>
                    <a:pt x="3699773" y="31750"/>
                    <a:pt x="3699773" y="55880"/>
                  </a:cubicBezTo>
                  <a:lnTo>
                    <a:pt x="3699773" y="3594085"/>
                  </a:lnTo>
                  <a:cubicBezTo>
                    <a:pt x="3699773" y="3618215"/>
                    <a:pt x="3680723" y="3637265"/>
                    <a:pt x="3656593" y="3637265"/>
                  </a:cubicBezTo>
                  <a:lnTo>
                    <a:pt x="55880" y="3637265"/>
                  </a:lnTo>
                  <a:cubicBezTo>
                    <a:pt x="31750" y="3637265"/>
                    <a:pt x="12700" y="3618215"/>
                    <a:pt x="12700" y="3594085"/>
                  </a:cubicBezTo>
                  <a:close/>
                </a:path>
              </a:pathLst>
            </a:custGeom>
            <a:solidFill>
              <a:srgbClr val="000000"/>
            </a:solidFill>
          </p:spPr>
        </p:sp>
      </p:grpSp>
      <p:grpSp>
        <p:nvGrpSpPr>
          <p:cNvPr name="Group 5" id="5"/>
          <p:cNvGrpSpPr/>
          <p:nvPr/>
        </p:nvGrpSpPr>
        <p:grpSpPr>
          <a:xfrm rot="0">
            <a:off x="10286183" y="592373"/>
            <a:ext cx="7454100" cy="9102254"/>
            <a:chOff x="0" y="0"/>
            <a:chExt cx="3024423" cy="3693145"/>
          </a:xfrm>
        </p:grpSpPr>
        <p:sp>
          <p:nvSpPr>
            <p:cNvPr name="Freeform 6" id="6"/>
            <p:cNvSpPr/>
            <p:nvPr/>
          </p:nvSpPr>
          <p:spPr>
            <a:xfrm flipH="false" flipV="false" rot="0">
              <a:off x="12700" y="12700"/>
              <a:ext cx="2957113" cy="3624565"/>
            </a:xfrm>
            <a:custGeom>
              <a:avLst/>
              <a:gdLst/>
              <a:ahLst/>
              <a:cxnLst/>
              <a:rect r="r" b="b" t="t" l="l"/>
              <a:pathLst>
                <a:path h="3624565" w="2957113">
                  <a:moveTo>
                    <a:pt x="43180" y="3624565"/>
                  </a:moveTo>
                  <a:lnTo>
                    <a:pt x="2913933" y="3624565"/>
                  </a:lnTo>
                  <a:cubicBezTo>
                    <a:pt x="2938063" y="3624565"/>
                    <a:pt x="2957113" y="3605515"/>
                    <a:pt x="2957113" y="3581385"/>
                  </a:cubicBezTo>
                  <a:lnTo>
                    <a:pt x="2957113" y="43180"/>
                  </a:lnTo>
                  <a:cubicBezTo>
                    <a:pt x="2957113" y="19050"/>
                    <a:pt x="2938063" y="0"/>
                    <a:pt x="2913933"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name="Freeform 7" id="7"/>
            <p:cNvSpPr/>
            <p:nvPr/>
          </p:nvSpPr>
          <p:spPr>
            <a:xfrm flipH="false" flipV="false" rot="0">
              <a:off x="0" y="0"/>
              <a:ext cx="3024423" cy="3693145"/>
            </a:xfrm>
            <a:custGeom>
              <a:avLst/>
              <a:gdLst/>
              <a:ahLst/>
              <a:cxnLst/>
              <a:rect r="r" b="b" t="t" l="l"/>
              <a:pathLst>
                <a:path h="3693145" w="3024423">
                  <a:moveTo>
                    <a:pt x="2981243" y="44450"/>
                  </a:moveTo>
                  <a:cubicBezTo>
                    <a:pt x="2976163" y="19050"/>
                    <a:pt x="2953303" y="0"/>
                    <a:pt x="2926633"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2968543" y="3693145"/>
                  </a:lnTo>
                  <a:cubicBezTo>
                    <a:pt x="2999023" y="3693145"/>
                    <a:pt x="3024423" y="3667745"/>
                    <a:pt x="3024423" y="3637265"/>
                  </a:cubicBezTo>
                  <a:lnTo>
                    <a:pt x="3024423" y="99060"/>
                  </a:lnTo>
                  <a:cubicBezTo>
                    <a:pt x="3024423" y="72390"/>
                    <a:pt x="3006643" y="50800"/>
                    <a:pt x="2981243" y="44450"/>
                  </a:cubicBezTo>
                  <a:close/>
                  <a:moveTo>
                    <a:pt x="12700" y="3594085"/>
                  </a:moveTo>
                  <a:lnTo>
                    <a:pt x="12700" y="55880"/>
                  </a:lnTo>
                  <a:cubicBezTo>
                    <a:pt x="12700" y="31750"/>
                    <a:pt x="31750" y="12700"/>
                    <a:pt x="55880" y="12700"/>
                  </a:cubicBezTo>
                  <a:lnTo>
                    <a:pt x="2926633" y="12700"/>
                  </a:lnTo>
                  <a:cubicBezTo>
                    <a:pt x="2950763" y="12700"/>
                    <a:pt x="2969813" y="31750"/>
                    <a:pt x="2969813" y="55880"/>
                  </a:cubicBezTo>
                  <a:lnTo>
                    <a:pt x="2969813" y="3594085"/>
                  </a:lnTo>
                  <a:cubicBezTo>
                    <a:pt x="2969813" y="3618215"/>
                    <a:pt x="2950763" y="3637265"/>
                    <a:pt x="2926633" y="3637265"/>
                  </a:cubicBezTo>
                  <a:lnTo>
                    <a:pt x="55880" y="3637265"/>
                  </a:lnTo>
                  <a:cubicBezTo>
                    <a:pt x="31750" y="3637265"/>
                    <a:pt x="12700" y="3618215"/>
                    <a:pt x="12700" y="3594085"/>
                  </a:cubicBezTo>
                  <a:close/>
                </a:path>
              </a:pathLst>
            </a:custGeom>
            <a:solidFill>
              <a:srgbClr val="000000"/>
            </a:solidFill>
          </p:spPr>
        </p:sp>
      </p:grpSp>
      <p:sp>
        <p:nvSpPr>
          <p:cNvPr name="Freeform 8" id="8"/>
          <p:cNvSpPr/>
          <p:nvPr/>
        </p:nvSpPr>
        <p:spPr>
          <a:xfrm flipH="false" flipV="false" rot="0">
            <a:off x="925317" y="2428876"/>
            <a:ext cx="8526002" cy="5429247"/>
          </a:xfrm>
          <a:custGeom>
            <a:avLst/>
            <a:gdLst/>
            <a:ahLst/>
            <a:cxnLst/>
            <a:rect r="r" b="b" t="t" l="l"/>
            <a:pathLst>
              <a:path h="5429247" w="8526002">
                <a:moveTo>
                  <a:pt x="0" y="0"/>
                </a:moveTo>
                <a:lnTo>
                  <a:pt x="8526003" y="0"/>
                </a:lnTo>
                <a:lnTo>
                  <a:pt x="8526003" y="5429248"/>
                </a:lnTo>
                <a:lnTo>
                  <a:pt x="0" y="5429248"/>
                </a:lnTo>
                <a:lnTo>
                  <a:pt x="0" y="0"/>
                </a:lnTo>
                <a:close/>
              </a:path>
            </a:pathLst>
          </a:custGeom>
          <a:blipFill>
            <a:blip r:embed="rId2"/>
            <a:stretch>
              <a:fillRect l="0" t="0" r="0" b="0"/>
            </a:stretch>
          </a:blipFill>
        </p:spPr>
      </p:sp>
      <p:sp>
        <p:nvSpPr>
          <p:cNvPr name="TextBox 9" id="9"/>
          <p:cNvSpPr txBox="true"/>
          <p:nvPr/>
        </p:nvSpPr>
        <p:spPr>
          <a:xfrm rot="0">
            <a:off x="11042711" y="3538537"/>
            <a:ext cx="5941045" cy="3200400"/>
          </a:xfrm>
          <a:prstGeom prst="rect">
            <a:avLst/>
          </a:prstGeom>
        </p:spPr>
        <p:txBody>
          <a:bodyPr anchor="t" rtlCol="false" tIns="0" lIns="0" bIns="0" rIns="0">
            <a:spAutoFit/>
          </a:bodyPr>
          <a:lstStyle/>
          <a:p>
            <a:pPr algn="r">
              <a:lnSpc>
                <a:spcPts val="5040"/>
              </a:lnSpc>
            </a:pPr>
            <a:r>
              <a:rPr lang="en-US" sz="4200">
                <a:solidFill>
                  <a:srgbClr val="000000"/>
                </a:solidFill>
                <a:latin typeface="KG Primary Penmanship"/>
              </a:rPr>
              <a:t>Tweet yang berisi hate speech (ujaran kebencian) bervariasi tetapi jumlah terbesar berada dalam kategori 0 (tidak mengandung ujaran kebencian)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738E"/>
        </a:solidFill>
      </p:bgPr>
    </p:bg>
    <p:spTree>
      <p:nvGrpSpPr>
        <p:cNvPr id="1" name=""/>
        <p:cNvGrpSpPr/>
        <p:nvPr/>
      </p:nvGrpSpPr>
      <p:grpSpPr>
        <a:xfrm>
          <a:off x="0" y="0"/>
          <a:ext cx="0" cy="0"/>
          <a:chOff x="0" y="0"/>
          <a:chExt cx="0" cy="0"/>
        </a:xfrm>
      </p:grpSpPr>
      <p:grpSp>
        <p:nvGrpSpPr>
          <p:cNvPr name="Group 2" id="2"/>
          <p:cNvGrpSpPr/>
          <p:nvPr/>
        </p:nvGrpSpPr>
        <p:grpSpPr>
          <a:xfrm rot="0">
            <a:off x="561726" y="592373"/>
            <a:ext cx="17164548" cy="9102254"/>
            <a:chOff x="0" y="0"/>
            <a:chExt cx="6964336" cy="3693145"/>
          </a:xfrm>
        </p:grpSpPr>
        <p:sp>
          <p:nvSpPr>
            <p:cNvPr name="Freeform 3" id="3"/>
            <p:cNvSpPr/>
            <p:nvPr/>
          </p:nvSpPr>
          <p:spPr>
            <a:xfrm flipH="false" flipV="false" rot="0">
              <a:off x="12700" y="12700"/>
              <a:ext cx="6897026" cy="3624565"/>
            </a:xfrm>
            <a:custGeom>
              <a:avLst/>
              <a:gdLst/>
              <a:ahLst/>
              <a:cxnLst/>
              <a:rect r="r" b="b" t="t" l="l"/>
              <a:pathLst>
                <a:path h="3624565" w="6897026">
                  <a:moveTo>
                    <a:pt x="43180" y="3624565"/>
                  </a:moveTo>
                  <a:lnTo>
                    <a:pt x="6853846" y="3624565"/>
                  </a:lnTo>
                  <a:cubicBezTo>
                    <a:pt x="6877976" y="3624565"/>
                    <a:pt x="6897026" y="3605515"/>
                    <a:pt x="6897026" y="3581385"/>
                  </a:cubicBezTo>
                  <a:lnTo>
                    <a:pt x="6897026" y="43180"/>
                  </a:lnTo>
                  <a:cubicBezTo>
                    <a:pt x="6897026" y="19050"/>
                    <a:pt x="6877976" y="0"/>
                    <a:pt x="6853846"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name="Freeform 4" id="4"/>
            <p:cNvSpPr/>
            <p:nvPr/>
          </p:nvSpPr>
          <p:spPr>
            <a:xfrm flipH="false" flipV="false" rot="0">
              <a:off x="0" y="0"/>
              <a:ext cx="6964336" cy="3693145"/>
            </a:xfrm>
            <a:custGeom>
              <a:avLst/>
              <a:gdLst/>
              <a:ahLst/>
              <a:cxnLst/>
              <a:rect r="r" b="b" t="t" l="l"/>
              <a:pathLst>
                <a:path h="3693145" w="6964336">
                  <a:moveTo>
                    <a:pt x="6921157" y="44450"/>
                  </a:moveTo>
                  <a:cubicBezTo>
                    <a:pt x="6916076" y="19050"/>
                    <a:pt x="6893216" y="0"/>
                    <a:pt x="6866546"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6908457" y="3693145"/>
                  </a:lnTo>
                  <a:cubicBezTo>
                    <a:pt x="6938936" y="3693145"/>
                    <a:pt x="6964336" y="3667745"/>
                    <a:pt x="6964336" y="3637265"/>
                  </a:cubicBezTo>
                  <a:lnTo>
                    <a:pt x="6964336" y="99060"/>
                  </a:lnTo>
                  <a:cubicBezTo>
                    <a:pt x="6964336" y="72390"/>
                    <a:pt x="6946557" y="50800"/>
                    <a:pt x="6921157" y="44450"/>
                  </a:cubicBezTo>
                  <a:close/>
                  <a:moveTo>
                    <a:pt x="12700" y="3594085"/>
                  </a:moveTo>
                  <a:lnTo>
                    <a:pt x="12700" y="55880"/>
                  </a:lnTo>
                  <a:cubicBezTo>
                    <a:pt x="12700" y="31750"/>
                    <a:pt x="31750" y="12700"/>
                    <a:pt x="55880" y="12700"/>
                  </a:cubicBezTo>
                  <a:lnTo>
                    <a:pt x="6866546" y="12700"/>
                  </a:lnTo>
                  <a:cubicBezTo>
                    <a:pt x="6890676" y="12700"/>
                    <a:pt x="6909726" y="31750"/>
                    <a:pt x="6909726" y="55880"/>
                  </a:cubicBezTo>
                  <a:lnTo>
                    <a:pt x="6909726" y="3594085"/>
                  </a:lnTo>
                  <a:cubicBezTo>
                    <a:pt x="6909726" y="3618215"/>
                    <a:pt x="6890676" y="3637265"/>
                    <a:pt x="6866546" y="3637265"/>
                  </a:cubicBezTo>
                  <a:lnTo>
                    <a:pt x="55880" y="3637265"/>
                  </a:lnTo>
                  <a:cubicBezTo>
                    <a:pt x="31750" y="3637265"/>
                    <a:pt x="12700" y="3618215"/>
                    <a:pt x="12700" y="3594085"/>
                  </a:cubicBezTo>
                  <a:close/>
                </a:path>
              </a:pathLst>
            </a:custGeom>
            <a:solidFill>
              <a:srgbClr val="000000"/>
            </a:solidFill>
          </p:spPr>
        </p:sp>
      </p:grpSp>
      <p:sp>
        <p:nvSpPr>
          <p:cNvPr name="Freeform 5" id="5"/>
          <p:cNvSpPr/>
          <p:nvPr/>
        </p:nvSpPr>
        <p:spPr>
          <a:xfrm flipH="false" flipV="false" rot="0">
            <a:off x="8062387" y="2215263"/>
            <a:ext cx="9196913" cy="5856474"/>
          </a:xfrm>
          <a:custGeom>
            <a:avLst/>
            <a:gdLst/>
            <a:ahLst/>
            <a:cxnLst/>
            <a:rect r="r" b="b" t="t" l="l"/>
            <a:pathLst>
              <a:path h="5856474" w="9196913">
                <a:moveTo>
                  <a:pt x="0" y="0"/>
                </a:moveTo>
                <a:lnTo>
                  <a:pt x="9196913" y="0"/>
                </a:lnTo>
                <a:lnTo>
                  <a:pt x="9196913" y="5856474"/>
                </a:lnTo>
                <a:lnTo>
                  <a:pt x="0" y="5856474"/>
                </a:lnTo>
                <a:lnTo>
                  <a:pt x="0" y="0"/>
                </a:lnTo>
                <a:close/>
              </a:path>
            </a:pathLst>
          </a:custGeom>
          <a:blipFill>
            <a:blip r:embed="rId2"/>
            <a:stretch>
              <a:fillRect l="0" t="0" r="0" b="0"/>
            </a:stretch>
          </a:blipFill>
        </p:spPr>
      </p:sp>
      <p:sp>
        <p:nvSpPr>
          <p:cNvPr name="TextBox 6" id="6"/>
          <p:cNvSpPr txBox="true"/>
          <p:nvPr/>
        </p:nvSpPr>
        <p:spPr>
          <a:xfrm rot="0">
            <a:off x="1284596" y="3538537"/>
            <a:ext cx="6081912" cy="3200400"/>
          </a:xfrm>
          <a:prstGeom prst="rect">
            <a:avLst/>
          </a:prstGeom>
        </p:spPr>
        <p:txBody>
          <a:bodyPr anchor="t" rtlCol="false" tIns="0" lIns="0" bIns="0" rIns="0">
            <a:spAutoFit/>
          </a:bodyPr>
          <a:lstStyle/>
          <a:p>
            <a:pPr algn="l">
              <a:lnSpc>
                <a:spcPts val="5040"/>
              </a:lnSpc>
            </a:pPr>
            <a:r>
              <a:rPr lang="en-US" sz="4200">
                <a:solidFill>
                  <a:srgbClr val="000000"/>
                </a:solidFill>
                <a:latin typeface="KG Primary Penmanship"/>
              </a:rPr>
              <a:t>Tweet yang termasuk dalam kategori abusive (kata kata kasar) jumlah terbesar berada dalam kategori 0 (tidak mengandung kata kata kasar)</a:t>
            </a:r>
            <a:r>
              <a:rPr lang="en-US" sz="4200">
                <a:solidFill>
                  <a:srgbClr val="000000"/>
                </a:solidFill>
                <a:latin typeface="KG Primary Penmanship"/>
              </a:rPr>
              <a:t>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43B7F9"/>
        </a:solidFill>
      </p:bgPr>
    </p:bg>
    <p:spTree>
      <p:nvGrpSpPr>
        <p:cNvPr id="1" name=""/>
        <p:cNvGrpSpPr/>
        <p:nvPr/>
      </p:nvGrpSpPr>
      <p:grpSpPr>
        <a:xfrm>
          <a:off x="0" y="0"/>
          <a:ext cx="0" cy="0"/>
          <a:chOff x="0" y="0"/>
          <a:chExt cx="0" cy="0"/>
        </a:xfrm>
      </p:grpSpPr>
      <p:grpSp>
        <p:nvGrpSpPr>
          <p:cNvPr name="Group 2" id="2"/>
          <p:cNvGrpSpPr/>
          <p:nvPr/>
        </p:nvGrpSpPr>
        <p:grpSpPr>
          <a:xfrm rot="0">
            <a:off x="561726" y="592373"/>
            <a:ext cx="9253185" cy="9102254"/>
            <a:chOff x="0" y="0"/>
            <a:chExt cx="3754383" cy="3693145"/>
          </a:xfrm>
        </p:grpSpPr>
        <p:sp>
          <p:nvSpPr>
            <p:cNvPr name="Freeform 3" id="3"/>
            <p:cNvSpPr/>
            <p:nvPr/>
          </p:nvSpPr>
          <p:spPr>
            <a:xfrm flipH="false" flipV="false" rot="0">
              <a:off x="12700" y="12700"/>
              <a:ext cx="3687073" cy="3624565"/>
            </a:xfrm>
            <a:custGeom>
              <a:avLst/>
              <a:gdLst/>
              <a:ahLst/>
              <a:cxnLst/>
              <a:rect r="r" b="b" t="t" l="l"/>
              <a:pathLst>
                <a:path h="3624565" w="3687073">
                  <a:moveTo>
                    <a:pt x="43180" y="3624565"/>
                  </a:moveTo>
                  <a:lnTo>
                    <a:pt x="3643893" y="3624565"/>
                  </a:lnTo>
                  <a:cubicBezTo>
                    <a:pt x="3668023" y="3624565"/>
                    <a:pt x="3687073" y="3605515"/>
                    <a:pt x="3687073" y="3581385"/>
                  </a:cubicBezTo>
                  <a:lnTo>
                    <a:pt x="3687073" y="43180"/>
                  </a:lnTo>
                  <a:cubicBezTo>
                    <a:pt x="3687073" y="19050"/>
                    <a:pt x="3668023" y="0"/>
                    <a:pt x="3643893"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name="Freeform 4" id="4"/>
            <p:cNvSpPr/>
            <p:nvPr/>
          </p:nvSpPr>
          <p:spPr>
            <a:xfrm flipH="false" flipV="false" rot="0">
              <a:off x="0" y="0"/>
              <a:ext cx="3754383" cy="3693145"/>
            </a:xfrm>
            <a:custGeom>
              <a:avLst/>
              <a:gdLst/>
              <a:ahLst/>
              <a:cxnLst/>
              <a:rect r="r" b="b" t="t" l="l"/>
              <a:pathLst>
                <a:path h="3693145" w="3754383">
                  <a:moveTo>
                    <a:pt x="3711203" y="44450"/>
                  </a:moveTo>
                  <a:cubicBezTo>
                    <a:pt x="3706123" y="19050"/>
                    <a:pt x="3683263" y="0"/>
                    <a:pt x="3656593"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3698503" y="3693145"/>
                  </a:lnTo>
                  <a:cubicBezTo>
                    <a:pt x="3728983" y="3693145"/>
                    <a:pt x="3754383" y="3667745"/>
                    <a:pt x="3754383" y="3637265"/>
                  </a:cubicBezTo>
                  <a:lnTo>
                    <a:pt x="3754383" y="99060"/>
                  </a:lnTo>
                  <a:cubicBezTo>
                    <a:pt x="3754383" y="72390"/>
                    <a:pt x="3736603" y="50800"/>
                    <a:pt x="3711203" y="44450"/>
                  </a:cubicBezTo>
                  <a:close/>
                  <a:moveTo>
                    <a:pt x="12700" y="3594085"/>
                  </a:moveTo>
                  <a:lnTo>
                    <a:pt x="12700" y="55880"/>
                  </a:lnTo>
                  <a:cubicBezTo>
                    <a:pt x="12700" y="31750"/>
                    <a:pt x="31750" y="12700"/>
                    <a:pt x="55880" y="12700"/>
                  </a:cubicBezTo>
                  <a:lnTo>
                    <a:pt x="3656593" y="12700"/>
                  </a:lnTo>
                  <a:cubicBezTo>
                    <a:pt x="3680723" y="12700"/>
                    <a:pt x="3699773" y="31750"/>
                    <a:pt x="3699773" y="55880"/>
                  </a:cubicBezTo>
                  <a:lnTo>
                    <a:pt x="3699773" y="3594085"/>
                  </a:lnTo>
                  <a:cubicBezTo>
                    <a:pt x="3699773" y="3618215"/>
                    <a:pt x="3680723" y="3637265"/>
                    <a:pt x="3656593" y="3637265"/>
                  </a:cubicBezTo>
                  <a:lnTo>
                    <a:pt x="55880" y="3637265"/>
                  </a:lnTo>
                  <a:cubicBezTo>
                    <a:pt x="31750" y="3637265"/>
                    <a:pt x="12700" y="3618215"/>
                    <a:pt x="12700" y="3594085"/>
                  </a:cubicBezTo>
                  <a:close/>
                </a:path>
              </a:pathLst>
            </a:custGeom>
            <a:solidFill>
              <a:srgbClr val="000000"/>
            </a:solidFill>
          </p:spPr>
        </p:sp>
      </p:grpSp>
      <p:grpSp>
        <p:nvGrpSpPr>
          <p:cNvPr name="Group 5" id="5"/>
          <p:cNvGrpSpPr/>
          <p:nvPr/>
        </p:nvGrpSpPr>
        <p:grpSpPr>
          <a:xfrm rot="0">
            <a:off x="10286183" y="592373"/>
            <a:ext cx="7454100" cy="9102254"/>
            <a:chOff x="0" y="0"/>
            <a:chExt cx="3024423" cy="3693145"/>
          </a:xfrm>
        </p:grpSpPr>
        <p:sp>
          <p:nvSpPr>
            <p:cNvPr name="Freeform 6" id="6"/>
            <p:cNvSpPr/>
            <p:nvPr/>
          </p:nvSpPr>
          <p:spPr>
            <a:xfrm flipH="false" flipV="false" rot="0">
              <a:off x="12700" y="12700"/>
              <a:ext cx="2957113" cy="3624565"/>
            </a:xfrm>
            <a:custGeom>
              <a:avLst/>
              <a:gdLst/>
              <a:ahLst/>
              <a:cxnLst/>
              <a:rect r="r" b="b" t="t" l="l"/>
              <a:pathLst>
                <a:path h="3624565" w="2957113">
                  <a:moveTo>
                    <a:pt x="43180" y="3624565"/>
                  </a:moveTo>
                  <a:lnTo>
                    <a:pt x="2913933" y="3624565"/>
                  </a:lnTo>
                  <a:cubicBezTo>
                    <a:pt x="2938063" y="3624565"/>
                    <a:pt x="2957113" y="3605515"/>
                    <a:pt x="2957113" y="3581385"/>
                  </a:cubicBezTo>
                  <a:lnTo>
                    <a:pt x="2957113" y="43180"/>
                  </a:lnTo>
                  <a:cubicBezTo>
                    <a:pt x="2957113" y="19050"/>
                    <a:pt x="2938063" y="0"/>
                    <a:pt x="2913933"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name="Freeform 7" id="7"/>
            <p:cNvSpPr/>
            <p:nvPr/>
          </p:nvSpPr>
          <p:spPr>
            <a:xfrm flipH="false" flipV="false" rot="0">
              <a:off x="0" y="0"/>
              <a:ext cx="3024423" cy="3693145"/>
            </a:xfrm>
            <a:custGeom>
              <a:avLst/>
              <a:gdLst/>
              <a:ahLst/>
              <a:cxnLst/>
              <a:rect r="r" b="b" t="t" l="l"/>
              <a:pathLst>
                <a:path h="3693145" w="3024423">
                  <a:moveTo>
                    <a:pt x="2981243" y="44450"/>
                  </a:moveTo>
                  <a:cubicBezTo>
                    <a:pt x="2976163" y="19050"/>
                    <a:pt x="2953303" y="0"/>
                    <a:pt x="2926633"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2968543" y="3693145"/>
                  </a:lnTo>
                  <a:cubicBezTo>
                    <a:pt x="2999023" y="3693145"/>
                    <a:pt x="3024423" y="3667745"/>
                    <a:pt x="3024423" y="3637265"/>
                  </a:cubicBezTo>
                  <a:lnTo>
                    <a:pt x="3024423" y="99060"/>
                  </a:lnTo>
                  <a:cubicBezTo>
                    <a:pt x="3024423" y="72390"/>
                    <a:pt x="3006643" y="50800"/>
                    <a:pt x="2981243" y="44450"/>
                  </a:cubicBezTo>
                  <a:close/>
                  <a:moveTo>
                    <a:pt x="12700" y="3594085"/>
                  </a:moveTo>
                  <a:lnTo>
                    <a:pt x="12700" y="55880"/>
                  </a:lnTo>
                  <a:cubicBezTo>
                    <a:pt x="12700" y="31750"/>
                    <a:pt x="31750" y="12700"/>
                    <a:pt x="55880" y="12700"/>
                  </a:cubicBezTo>
                  <a:lnTo>
                    <a:pt x="2926633" y="12700"/>
                  </a:lnTo>
                  <a:cubicBezTo>
                    <a:pt x="2950763" y="12700"/>
                    <a:pt x="2969813" y="31750"/>
                    <a:pt x="2969813" y="55880"/>
                  </a:cubicBezTo>
                  <a:lnTo>
                    <a:pt x="2969813" y="3594085"/>
                  </a:lnTo>
                  <a:cubicBezTo>
                    <a:pt x="2969813" y="3618215"/>
                    <a:pt x="2950763" y="3637265"/>
                    <a:pt x="2926633" y="3637265"/>
                  </a:cubicBezTo>
                  <a:lnTo>
                    <a:pt x="55880" y="3637265"/>
                  </a:lnTo>
                  <a:cubicBezTo>
                    <a:pt x="31750" y="3637265"/>
                    <a:pt x="12700" y="3618215"/>
                    <a:pt x="12700" y="3594085"/>
                  </a:cubicBezTo>
                  <a:close/>
                </a:path>
              </a:pathLst>
            </a:custGeom>
            <a:solidFill>
              <a:srgbClr val="000000"/>
            </a:solidFill>
          </p:spPr>
        </p:sp>
      </p:grpSp>
      <p:sp>
        <p:nvSpPr>
          <p:cNvPr name="Freeform 8" id="8"/>
          <p:cNvSpPr/>
          <p:nvPr/>
        </p:nvSpPr>
        <p:spPr>
          <a:xfrm flipH="false" flipV="false" rot="0">
            <a:off x="1600491" y="3146241"/>
            <a:ext cx="7792744" cy="3994517"/>
          </a:xfrm>
          <a:custGeom>
            <a:avLst/>
            <a:gdLst/>
            <a:ahLst/>
            <a:cxnLst/>
            <a:rect r="r" b="b" t="t" l="l"/>
            <a:pathLst>
              <a:path h="3994517" w="7792744">
                <a:moveTo>
                  <a:pt x="0" y="0"/>
                </a:moveTo>
                <a:lnTo>
                  <a:pt x="7792744" y="0"/>
                </a:lnTo>
                <a:lnTo>
                  <a:pt x="7792744" y="3994518"/>
                </a:lnTo>
                <a:lnTo>
                  <a:pt x="0" y="3994518"/>
                </a:lnTo>
                <a:lnTo>
                  <a:pt x="0" y="0"/>
                </a:lnTo>
                <a:close/>
              </a:path>
            </a:pathLst>
          </a:custGeom>
          <a:blipFill>
            <a:blip r:embed="rId2"/>
            <a:stretch>
              <a:fillRect l="0" t="0" r="0" b="0"/>
            </a:stretch>
          </a:blipFill>
        </p:spPr>
      </p:sp>
      <p:sp>
        <p:nvSpPr>
          <p:cNvPr name="TextBox 9" id="9"/>
          <p:cNvSpPr txBox="true"/>
          <p:nvPr/>
        </p:nvSpPr>
        <p:spPr>
          <a:xfrm rot="0">
            <a:off x="11431085" y="2900363"/>
            <a:ext cx="5828215" cy="3765855"/>
          </a:xfrm>
          <a:prstGeom prst="rect">
            <a:avLst/>
          </a:prstGeom>
        </p:spPr>
        <p:txBody>
          <a:bodyPr anchor="t" rtlCol="false" tIns="0" lIns="0" bIns="0" rIns="0">
            <a:spAutoFit/>
          </a:bodyPr>
          <a:lstStyle/>
          <a:p>
            <a:pPr algn="r">
              <a:lnSpc>
                <a:spcPts val="4944"/>
              </a:lnSpc>
            </a:pPr>
            <a:r>
              <a:rPr lang="en-US" sz="4120">
                <a:solidFill>
                  <a:srgbClr val="000000"/>
                </a:solidFill>
                <a:latin typeface="KG Primary Penmanship"/>
              </a:rPr>
              <a:t>Kata kata yang sering muncul dalam tweet adalah “user”, “yg”, “dan”, “di”, dan “itu”. Hal ini menunjukan bahwa kebanyakan tweet mungkin berisi tentang kata sambung atau hubung.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43B7F9"/>
        </a:solidFill>
      </p:bgPr>
    </p:bg>
    <p:spTree>
      <p:nvGrpSpPr>
        <p:cNvPr id="1" name=""/>
        <p:cNvGrpSpPr/>
        <p:nvPr/>
      </p:nvGrpSpPr>
      <p:grpSpPr>
        <a:xfrm>
          <a:off x="0" y="0"/>
          <a:ext cx="0" cy="0"/>
          <a:chOff x="0" y="0"/>
          <a:chExt cx="0" cy="0"/>
        </a:xfrm>
      </p:grpSpPr>
      <p:grpSp>
        <p:nvGrpSpPr>
          <p:cNvPr name="Group 2" id="2"/>
          <p:cNvGrpSpPr/>
          <p:nvPr/>
        </p:nvGrpSpPr>
        <p:grpSpPr>
          <a:xfrm rot="0">
            <a:off x="561726" y="5459130"/>
            <a:ext cx="17164548" cy="4235497"/>
            <a:chOff x="0" y="0"/>
            <a:chExt cx="6964336" cy="1718509"/>
          </a:xfrm>
        </p:grpSpPr>
        <p:sp>
          <p:nvSpPr>
            <p:cNvPr name="Freeform 3" id="3"/>
            <p:cNvSpPr/>
            <p:nvPr/>
          </p:nvSpPr>
          <p:spPr>
            <a:xfrm flipH="false" flipV="false" rot="0">
              <a:off x="12700" y="12700"/>
              <a:ext cx="6897026" cy="1649929"/>
            </a:xfrm>
            <a:custGeom>
              <a:avLst/>
              <a:gdLst/>
              <a:ahLst/>
              <a:cxnLst/>
              <a:rect r="r" b="b" t="t" l="l"/>
              <a:pathLst>
                <a:path h="1649929" w="6897026">
                  <a:moveTo>
                    <a:pt x="43180" y="1649929"/>
                  </a:moveTo>
                  <a:lnTo>
                    <a:pt x="6853846" y="1649929"/>
                  </a:lnTo>
                  <a:cubicBezTo>
                    <a:pt x="6877976" y="1649929"/>
                    <a:pt x="6897026" y="1630879"/>
                    <a:pt x="6897026" y="1606749"/>
                  </a:cubicBezTo>
                  <a:lnTo>
                    <a:pt x="6897026" y="43180"/>
                  </a:lnTo>
                  <a:cubicBezTo>
                    <a:pt x="6897026" y="19050"/>
                    <a:pt x="6877976" y="0"/>
                    <a:pt x="6853846" y="0"/>
                  </a:cubicBezTo>
                  <a:lnTo>
                    <a:pt x="43180" y="0"/>
                  </a:lnTo>
                  <a:cubicBezTo>
                    <a:pt x="19050" y="0"/>
                    <a:pt x="0" y="19050"/>
                    <a:pt x="0" y="43180"/>
                  </a:cubicBezTo>
                  <a:lnTo>
                    <a:pt x="0" y="1606749"/>
                  </a:lnTo>
                  <a:cubicBezTo>
                    <a:pt x="0" y="1630879"/>
                    <a:pt x="19050" y="1649929"/>
                    <a:pt x="43180" y="1649929"/>
                  </a:cubicBezTo>
                  <a:close/>
                </a:path>
              </a:pathLst>
            </a:custGeom>
            <a:solidFill>
              <a:srgbClr val="FFFFFF"/>
            </a:solidFill>
          </p:spPr>
        </p:sp>
        <p:sp>
          <p:nvSpPr>
            <p:cNvPr name="Freeform 4" id="4"/>
            <p:cNvSpPr/>
            <p:nvPr/>
          </p:nvSpPr>
          <p:spPr>
            <a:xfrm flipH="false" flipV="false" rot="0">
              <a:off x="0" y="0"/>
              <a:ext cx="6964336" cy="1718509"/>
            </a:xfrm>
            <a:custGeom>
              <a:avLst/>
              <a:gdLst/>
              <a:ahLst/>
              <a:cxnLst/>
              <a:rect r="r" b="b" t="t" l="l"/>
              <a:pathLst>
                <a:path h="1718509" w="6964336">
                  <a:moveTo>
                    <a:pt x="6921157" y="44450"/>
                  </a:moveTo>
                  <a:cubicBezTo>
                    <a:pt x="6916076" y="19050"/>
                    <a:pt x="6893216" y="0"/>
                    <a:pt x="6866546" y="0"/>
                  </a:cubicBezTo>
                  <a:lnTo>
                    <a:pt x="55880" y="0"/>
                  </a:lnTo>
                  <a:cubicBezTo>
                    <a:pt x="25400" y="0"/>
                    <a:pt x="0" y="25400"/>
                    <a:pt x="0" y="55880"/>
                  </a:cubicBezTo>
                  <a:lnTo>
                    <a:pt x="0" y="1619449"/>
                  </a:lnTo>
                  <a:cubicBezTo>
                    <a:pt x="0" y="1646119"/>
                    <a:pt x="17780" y="1667709"/>
                    <a:pt x="43180" y="1674059"/>
                  </a:cubicBezTo>
                  <a:cubicBezTo>
                    <a:pt x="48260" y="1699459"/>
                    <a:pt x="71120" y="1718509"/>
                    <a:pt x="97790" y="1718509"/>
                  </a:cubicBezTo>
                  <a:lnTo>
                    <a:pt x="6908457" y="1718509"/>
                  </a:lnTo>
                  <a:cubicBezTo>
                    <a:pt x="6938936" y="1718509"/>
                    <a:pt x="6964336" y="1693109"/>
                    <a:pt x="6964336" y="1662629"/>
                  </a:cubicBezTo>
                  <a:lnTo>
                    <a:pt x="6964336" y="99060"/>
                  </a:lnTo>
                  <a:cubicBezTo>
                    <a:pt x="6964336" y="72390"/>
                    <a:pt x="6946557" y="50800"/>
                    <a:pt x="6921157" y="44450"/>
                  </a:cubicBezTo>
                  <a:close/>
                  <a:moveTo>
                    <a:pt x="12700" y="1619449"/>
                  </a:moveTo>
                  <a:lnTo>
                    <a:pt x="12700" y="55880"/>
                  </a:lnTo>
                  <a:cubicBezTo>
                    <a:pt x="12700" y="31750"/>
                    <a:pt x="31750" y="12700"/>
                    <a:pt x="55880" y="12700"/>
                  </a:cubicBezTo>
                  <a:lnTo>
                    <a:pt x="6866546" y="12700"/>
                  </a:lnTo>
                  <a:cubicBezTo>
                    <a:pt x="6890676" y="12700"/>
                    <a:pt x="6909726" y="31750"/>
                    <a:pt x="6909726" y="55880"/>
                  </a:cubicBezTo>
                  <a:lnTo>
                    <a:pt x="6909726" y="1619449"/>
                  </a:lnTo>
                  <a:cubicBezTo>
                    <a:pt x="6909726" y="1643579"/>
                    <a:pt x="6890676" y="1662629"/>
                    <a:pt x="6866546" y="1662629"/>
                  </a:cubicBezTo>
                  <a:lnTo>
                    <a:pt x="55880" y="1662629"/>
                  </a:lnTo>
                  <a:cubicBezTo>
                    <a:pt x="31750" y="1662629"/>
                    <a:pt x="12700" y="1643579"/>
                    <a:pt x="12700" y="1619449"/>
                  </a:cubicBezTo>
                  <a:close/>
                </a:path>
              </a:pathLst>
            </a:custGeom>
            <a:solidFill>
              <a:srgbClr val="000000"/>
            </a:solidFill>
          </p:spPr>
        </p:sp>
      </p:grpSp>
      <p:pic>
        <p:nvPicPr>
          <p:cNvPr name="Picture 5" id="5"/>
          <p:cNvPicPr>
            <a:picLocks noChangeAspect="true"/>
          </p:cNvPicPr>
          <p:nvPr/>
        </p:nvPicPr>
        <p:blipFill>
          <a:blip r:embed="rId2"/>
          <a:stretch>
            <a:fillRect/>
          </a:stretch>
        </p:blipFill>
        <p:spPr>
          <a:xfrm rot="0">
            <a:off x="1094016" y="4872034"/>
            <a:ext cx="16099969" cy="4965797"/>
          </a:xfrm>
          <a:prstGeom prst="rect">
            <a:avLst/>
          </a:prstGeom>
        </p:spPr>
      </p:pic>
      <p:grpSp>
        <p:nvGrpSpPr>
          <p:cNvPr name="Group 6" id="6"/>
          <p:cNvGrpSpPr/>
          <p:nvPr/>
        </p:nvGrpSpPr>
        <p:grpSpPr>
          <a:xfrm rot="0">
            <a:off x="561726" y="631220"/>
            <a:ext cx="17164548" cy="4512280"/>
            <a:chOff x="0" y="0"/>
            <a:chExt cx="6964336" cy="1830810"/>
          </a:xfrm>
        </p:grpSpPr>
        <p:sp>
          <p:nvSpPr>
            <p:cNvPr name="Freeform 7" id="7"/>
            <p:cNvSpPr/>
            <p:nvPr/>
          </p:nvSpPr>
          <p:spPr>
            <a:xfrm flipH="false" flipV="false" rot="0">
              <a:off x="12700" y="12700"/>
              <a:ext cx="6897026" cy="1762230"/>
            </a:xfrm>
            <a:custGeom>
              <a:avLst/>
              <a:gdLst/>
              <a:ahLst/>
              <a:cxnLst/>
              <a:rect r="r" b="b" t="t" l="l"/>
              <a:pathLst>
                <a:path h="1762230" w="6897026">
                  <a:moveTo>
                    <a:pt x="43180" y="1762230"/>
                  </a:moveTo>
                  <a:lnTo>
                    <a:pt x="6853846" y="1762230"/>
                  </a:lnTo>
                  <a:cubicBezTo>
                    <a:pt x="6877976" y="1762230"/>
                    <a:pt x="6897026" y="1743180"/>
                    <a:pt x="6897026" y="1719050"/>
                  </a:cubicBezTo>
                  <a:lnTo>
                    <a:pt x="6897026" y="43180"/>
                  </a:lnTo>
                  <a:cubicBezTo>
                    <a:pt x="6897026" y="19050"/>
                    <a:pt x="6877976" y="0"/>
                    <a:pt x="6853846" y="0"/>
                  </a:cubicBezTo>
                  <a:lnTo>
                    <a:pt x="43180" y="0"/>
                  </a:lnTo>
                  <a:cubicBezTo>
                    <a:pt x="19050" y="0"/>
                    <a:pt x="0" y="19050"/>
                    <a:pt x="0" y="43180"/>
                  </a:cubicBezTo>
                  <a:lnTo>
                    <a:pt x="0" y="1719050"/>
                  </a:lnTo>
                  <a:cubicBezTo>
                    <a:pt x="0" y="1743180"/>
                    <a:pt x="19050" y="1762230"/>
                    <a:pt x="43180" y="1762230"/>
                  </a:cubicBezTo>
                  <a:close/>
                </a:path>
              </a:pathLst>
            </a:custGeom>
            <a:solidFill>
              <a:srgbClr val="FFFFFF"/>
            </a:solidFill>
          </p:spPr>
        </p:sp>
        <p:sp>
          <p:nvSpPr>
            <p:cNvPr name="Freeform 8" id="8"/>
            <p:cNvSpPr/>
            <p:nvPr/>
          </p:nvSpPr>
          <p:spPr>
            <a:xfrm flipH="false" flipV="false" rot="0">
              <a:off x="0" y="0"/>
              <a:ext cx="6964336" cy="1830810"/>
            </a:xfrm>
            <a:custGeom>
              <a:avLst/>
              <a:gdLst/>
              <a:ahLst/>
              <a:cxnLst/>
              <a:rect r="r" b="b" t="t" l="l"/>
              <a:pathLst>
                <a:path h="1830810" w="6964336">
                  <a:moveTo>
                    <a:pt x="6921157" y="44450"/>
                  </a:moveTo>
                  <a:cubicBezTo>
                    <a:pt x="6916076" y="19050"/>
                    <a:pt x="6893216" y="0"/>
                    <a:pt x="6866546" y="0"/>
                  </a:cubicBezTo>
                  <a:lnTo>
                    <a:pt x="55880" y="0"/>
                  </a:lnTo>
                  <a:cubicBezTo>
                    <a:pt x="25400" y="0"/>
                    <a:pt x="0" y="25400"/>
                    <a:pt x="0" y="55880"/>
                  </a:cubicBezTo>
                  <a:lnTo>
                    <a:pt x="0" y="1731750"/>
                  </a:lnTo>
                  <a:cubicBezTo>
                    <a:pt x="0" y="1758420"/>
                    <a:pt x="17780" y="1780010"/>
                    <a:pt x="43180" y="1786360"/>
                  </a:cubicBezTo>
                  <a:cubicBezTo>
                    <a:pt x="48260" y="1811760"/>
                    <a:pt x="71120" y="1830810"/>
                    <a:pt x="97790" y="1830810"/>
                  </a:cubicBezTo>
                  <a:lnTo>
                    <a:pt x="6908457" y="1830810"/>
                  </a:lnTo>
                  <a:cubicBezTo>
                    <a:pt x="6938936" y="1830810"/>
                    <a:pt x="6964336" y="1805410"/>
                    <a:pt x="6964336" y="1774930"/>
                  </a:cubicBezTo>
                  <a:lnTo>
                    <a:pt x="6964336" y="99060"/>
                  </a:lnTo>
                  <a:cubicBezTo>
                    <a:pt x="6964336" y="72390"/>
                    <a:pt x="6946557" y="50800"/>
                    <a:pt x="6921157" y="44450"/>
                  </a:cubicBezTo>
                  <a:close/>
                  <a:moveTo>
                    <a:pt x="12700" y="1731750"/>
                  </a:moveTo>
                  <a:lnTo>
                    <a:pt x="12700" y="55880"/>
                  </a:lnTo>
                  <a:cubicBezTo>
                    <a:pt x="12700" y="31750"/>
                    <a:pt x="31750" y="12700"/>
                    <a:pt x="55880" y="12700"/>
                  </a:cubicBezTo>
                  <a:lnTo>
                    <a:pt x="6866546" y="12700"/>
                  </a:lnTo>
                  <a:cubicBezTo>
                    <a:pt x="6890676" y="12700"/>
                    <a:pt x="6909726" y="31750"/>
                    <a:pt x="6909726" y="55880"/>
                  </a:cubicBezTo>
                  <a:lnTo>
                    <a:pt x="6909726" y="1731750"/>
                  </a:lnTo>
                  <a:cubicBezTo>
                    <a:pt x="6909726" y="1755880"/>
                    <a:pt x="6890676" y="1774930"/>
                    <a:pt x="6866546" y="1774930"/>
                  </a:cubicBezTo>
                  <a:lnTo>
                    <a:pt x="55880" y="1774930"/>
                  </a:lnTo>
                  <a:cubicBezTo>
                    <a:pt x="31750" y="1774930"/>
                    <a:pt x="12700" y="1755880"/>
                    <a:pt x="12700" y="1731750"/>
                  </a:cubicBezTo>
                  <a:close/>
                </a:path>
              </a:pathLst>
            </a:custGeom>
            <a:solidFill>
              <a:srgbClr val="000000"/>
            </a:solidFill>
          </p:spPr>
        </p:sp>
      </p:grpSp>
      <p:sp>
        <p:nvSpPr>
          <p:cNvPr name="TextBox 9" id="9"/>
          <p:cNvSpPr txBox="true"/>
          <p:nvPr/>
        </p:nvSpPr>
        <p:spPr>
          <a:xfrm rot="0">
            <a:off x="2043569" y="1920573"/>
            <a:ext cx="14200862" cy="2562225"/>
          </a:xfrm>
          <a:prstGeom prst="rect">
            <a:avLst/>
          </a:prstGeom>
        </p:spPr>
        <p:txBody>
          <a:bodyPr anchor="t" rtlCol="false" tIns="0" lIns="0" bIns="0" rIns="0">
            <a:spAutoFit/>
          </a:bodyPr>
          <a:lstStyle/>
          <a:p>
            <a:pPr algn="ctr">
              <a:lnSpc>
                <a:spcPts val="5040"/>
              </a:lnSpc>
            </a:pPr>
            <a:r>
              <a:rPr lang="en-US" sz="4200">
                <a:solidFill>
                  <a:srgbClr val="000000"/>
                </a:solidFill>
                <a:latin typeface="KG Primary Penmanship"/>
              </a:rPr>
              <a:t>Dari hasil diatas dapat disimpulkan bahwa panjang kata tweet sekitar 100 hingga 200 kata yang berisi tentang ulasan baik karena sebagain besar tidak mengandung hate speech dan kata kata kasar. Melainkan kata yang sering muncul berupa “user”, “yg”, “dan”, “di”, dan “itu” yang merupakan kata hubung.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DAGHFfukIbU</dc:identifier>
  <dcterms:modified xsi:type="dcterms:W3CDTF">2011-08-01T06:04:30Z</dcterms:modified>
  <cp:revision>1</cp:revision>
  <dc:title>Representing Data Science Presentation Colourful Graphs</dc:title>
</cp:coreProperties>
</file>