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2A0E8D-E6AD-450E-BE38-89FFF08F6170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62DB175-D03D-41AF-94A2-9194C06927A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686800" cy="3107208"/>
          </a:xfrm>
        </p:spPr>
        <p:txBody>
          <a:bodyPr>
            <a:normAutofit/>
          </a:bodyPr>
          <a:lstStyle/>
          <a:p>
            <a:r>
              <a:rPr lang="en-IN" sz="3600" dirty="0" err="1" smtClean="0"/>
              <a:t>Ouroboros</a:t>
            </a:r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sz="2700" dirty="0" smtClean="0"/>
              <a:t>A </a:t>
            </a:r>
            <a:r>
              <a:rPr lang="en-IN" sz="2700" dirty="0" smtClean="0"/>
              <a:t>Proof of stake </a:t>
            </a:r>
            <a:r>
              <a:rPr lang="en-IN" sz="2700" dirty="0" smtClean="0"/>
              <a:t>consensus algorithm</a:t>
            </a:r>
            <a:r>
              <a:rPr lang="en-IN" sz="3600" dirty="0"/>
              <a:t/>
            </a:r>
            <a:br>
              <a:rPr lang="en-IN" sz="3600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5661248"/>
            <a:ext cx="3168352" cy="936104"/>
          </a:xfrm>
        </p:spPr>
        <p:txBody>
          <a:bodyPr/>
          <a:lstStyle/>
          <a:p>
            <a:r>
              <a:rPr lang="en-IN" dirty="0" smtClean="0"/>
              <a:t>T. </a:t>
            </a:r>
            <a:r>
              <a:rPr lang="en-IN" dirty="0" err="1" smtClean="0"/>
              <a:t>Tejasree</a:t>
            </a:r>
            <a:endParaRPr lang="en-IN" dirty="0" smtClean="0"/>
          </a:p>
          <a:p>
            <a:r>
              <a:rPr lang="en-IN" dirty="0" smtClean="0"/>
              <a:t>CB.EN.P2CYS20033</a:t>
            </a:r>
            <a:endParaRPr lang="en-IN" dirty="0"/>
          </a:p>
        </p:txBody>
      </p:sp>
      <p:sp>
        <p:nvSpPr>
          <p:cNvPr id="4" name="AutoShape 2" descr="Cardano Organis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ardano Organis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Cardano Organis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Rewards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/>
              <a:t>Rewards are epoch based</a:t>
            </a:r>
          </a:p>
          <a:p>
            <a:r>
              <a:rPr lang="en-IN" dirty="0" smtClean="0"/>
              <a:t>Reward = transaction fees + funds from ADA reserve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865717" cy="286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2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Genesis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Chronos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smtClean="0"/>
              <a:t>Genesis</a:t>
            </a:r>
          </a:p>
          <a:p>
            <a:pPr lvl="1"/>
            <a:r>
              <a:rPr lang="en-IN" dirty="0" smtClean="0"/>
              <a:t>Deals with the problem of client joining the protocol, you want him to synchronize with the correct </a:t>
            </a:r>
            <a:r>
              <a:rPr lang="en-IN" dirty="0" err="1" smtClean="0"/>
              <a:t>blockchain</a:t>
            </a:r>
            <a:endParaRPr lang="en-IN" dirty="0" smtClean="0"/>
          </a:p>
          <a:p>
            <a:pPr lvl="1"/>
            <a:r>
              <a:rPr lang="en-IN" dirty="0" smtClean="0"/>
              <a:t>Chain selection rule: Pick the densest chain</a:t>
            </a:r>
          </a:p>
          <a:p>
            <a:pPr lvl="1"/>
            <a:r>
              <a:rPr lang="en-IN" dirty="0" smtClean="0"/>
              <a:t>Time given by global clock</a:t>
            </a:r>
          </a:p>
          <a:p>
            <a:pPr lvl="1"/>
            <a:r>
              <a:rPr lang="en-IN" dirty="0" smtClean="0"/>
              <a:t>VRF to ensure randomness for slot leader selection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13176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8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Genesis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Chronos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err="1" smtClean="0"/>
              <a:t>Chronos</a:t>
            </a:r>
            <a:endParaRPr lang="en-IN" dirty="0" smtClean="0"/>
          </a:p>
          <a:p>
            <a:pPr lvl="1"/>
            <a:r>
              <a:rPr lang="en-IN" dirty="0" smtClean="0"/>
              <a:t>Removes global clock</a:t>
            </a:r>
          </a:p>
          <a:p>
            <a:pPr lvl="1"/>
            <a:r>
              <a:rPr lang="en-IN" dirty="0" smtClean="0"/>
              <a:t>POS joint clock</a:t>
            </a:r>
          </a:p>
          <a:p>
            <a:pPr lvl="1"/>
            <a:r>
              <a:rPr lang="en-IN" dirty="0" smtClean="0"/>
              <a:t>VRF or slot leader election</a:t>
            </a:r>
          </a:p>
          <a:p>
            <a:pPr lvl="1"/>
            <a:r>
              <a:rPr lang="en-IN" dirty="0" smtClean="0"/>
              <a:t>Synchronization beacons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1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IN" dirty="0" smtClean="0"/>
              <a:t>Pros &amp;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Fast transactions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Cheap gas fee</a:t>
            </a:r>
          </a:p>
          <a:p>
            <a:pPr lvl="1"/>
            <a:r>
              <a:rPr lang="en-US" dirty="0" smtClean="0"/>
              <a:t>Eco friendly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Cons</a:t>
            </a:r>
          </a:p>
          <a:p>
            <a:pPr lvl="1"/>
            <a:r>
              <a:rPr lang="en-IN" dirty="0" smtClean="0"/>
              <a:t>Still </a:t>
            </a:r>
            <a:r>
              <a:rPr lang="en-IN" dirty="0"/>
              <a:t>in development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0668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https</a:t>
            </a:r>
            <a:r>
              <a:rPr lang="en-IN" sz="2400" dirty="0"/>
              <a:t>://iohk.io/en/research/library/ </a:t>
            </a:r>
            <a:endParaRPr lang="en-IN" sz="2400" dirty="0" smtClean="0"/>
          </a:p>
          <a:p>
            <a:r>
              <a:rPr lang="en-IN" sz="2400" dirty="0" err="1" smtClean="0"/>
              <a:t>Ouroboros</a:t>
            </a:r>
            <a:r>
              <a:rPr lang="en-IN" sz="2400" dirty="0" smtClean="0"/>
              <a:t> </a:t>
            </a:r>
            <a:r>
              <a:rPr lang="en-IN" sz="2400" dirty="0"/>
              <a:t>genesis: </a:t>
            </a:r>
            <a:r>
              <a:rPr lang="en-IN" sz="2400" dirty="0" err="1"/>
              <a:t>Composable</a:t>
            </a:r>
            <a:r>
              <a:rPr lang="en-IN" sz="2400" dirty="0"/>
              <a:t> </a:t>
            </a:r>
            <a:r>
              <a:rPr lang="en-IN" sz="2400" dirty="0" smtClean="0"/>
              <a:t>proof-of stake </a:t>
            </a:r>
            <a:r>
              <a:rPr lang="en-IN" sz="2400" dirty="0" err="1" smtClean="0"/>
              <a:t>blockchains</a:t>
            </a:r>
            <a:r>
              <a:rPr lang="en-IN" sz="2400" dirty="0" smtClean="0"/>
              <a:t> with dynamic availability. </a:t>
            </a:r>
          </a:p>
          <a:p>
            <a:pPr marL="109728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Christian </a:t>
            </a:r>
            <a:r>
              <a:rPr lang="en-IN" sz="2400" dirty="0" err="1"/>
              <a:t>Badertscher</a:t>
            </a:r>
            <a:r>
              <a:rPr lang="en-IN" sz="2400" dirty="0"/>
              <a:t>, Peter </a:t>
            </a:r>
            <a:r>
              <a:rPr lang="en-IN" sz="2400" dirty="0" err="1"/>
              <a:t>Gazi</a:t>
            </a:r>
            <a:r>
              <a:rPr lang="en-IN" sz="2400" dirty="0"/>
              <a:t>, </a:t>
            </a:r>
            <a:r>
              <a:rPr lang="en-IN" sz="2400" dirty="0" err="1"/>
              <a:t>Aggelos</a:t>
            </a:r>
            <a:r>
              <a:rPr lang="en-IN" sz="2400" dirty="0"/>
              <a:t> </a:t>
            </a:r>
            <a:r>
              <a:rPr lang="en-IN" sz="2400" dirty="0" smtClean="0"/>
              <a:t>	</a:t>
            </a:r>
            <a:r>
              <a:rPr lang="en-IN" sz="2400" dirty="0" err="1" smtClean="0"/>
              <a:t>Kiayias</a:t>
            </a:r>
            <a:r>
              <a:rPr lang="en-IN" sz="2400" dirty="0"/>
              <a:t>, Alexander Russell and </a:t>
            </a:r>
            <a:r>
              <a:rPr lang="en-IN" sz="2400" dirty="0" err="1"/>
              <a:t>Vassilis</a:t>
            </a:r>
            <a:r>
              <a:rPr lang="en-IN" sz="2400" dirty="0"/>
              <a:t> </a:t>
            </a:r>
            <a:r>
              <a:rPr lang="en-IN" sz="2400" dirty="0" err="1" smtClean="0"/>
              <a:t>Zikas</a:t>
            </a:r>
            <a:endParaRPr lang="en-IN" sz="2400" dirty="0" smtClean="0"/>
          </a:p>
          <a:p>
            <a:r>
              <a:rPr lang="en-US" sz="2400" dirty="0" err="1"/>
              <a:t>Ouroboros</a:t>
            </a:r>
            <a:r>
              <a:rPr lang="en-US" sz="2400" dirty="0"/>
              <a:t> </a:t>
            </a:r>
            <a:r>
              <a:rPr lang="en-US" sz="2400" dirty="0" err="1"/>
              <a:t>chronos</a:t>
            </a:r>
            <a:r>
              <a:rPr lang="en-US" sz="2400" dirty="0"/>
              <a:t>: </a:t>
            </a:r>
            <a:r>
              <a:rPr lang="en-US" sz="2400" dirty="0" err="1"/>
              <a:t>Permissionless</a:t>
            </a:r>
            <a:r>
              <a:rPr lang="en-US" sz="2400" dirty="0"/>
              <a:t> clock </a:t>
            </a:r>
            <a:r>
              <a:rPr lang="en-US" sz="2400" dirty="0" smtClean="0"/>
              <a:t> synchronization via proof-of-stake.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IN" sz="2400" dirty="0"/>
              <a:t> Christian </a:t>
            </a:r>
            <a:r>
              <a:rPr lang="en-IN" sz="2400" dirty="0" err="1"/>
              <a:t>Badertscher</a:t>
            </a:r>
            <a:r>
              <a:rPr lang="en-IN" sz="2400" dirty="0"/>
              <a:t>, Peter </a:t>
            </a:r>
            <a:r>
              <a:rPr lang="en-IN" sz="2400" dirty="0" err="1"/>
              <a:t>Gaz</a:t>
            </a:r>
            <a:r>
              <a:rPr lang="en-IN" sz="2400" dirty="0"/>
              <a:t>, </a:t>
            </a:r>
            <a:r>
              <a:rPr lang="en-IN" sz="2400" dirty="0" err="1"/>
              <a:t>Aggelos</a:t>
            </a:r>
            <a:r>
              <a:rPr lang="en-IN" sz="2400" dirty="0"/>
              <a:t> </a:t>
            </a:r>
            <a:r>
              <a:rPr lang="en-IN" sz="2400" dirty="0" smtClean="0"/>
              <a:t>	</a:t>
            </a:r>
            <a:r>
              <a:rPr lang="en-IN" sz="2400" dirty="0" err="1" smtClean="0"/>
              <a:t>Kiayias</a:t>
            </a:r>
            <a:r>
              <a:rPr lang="en-IN" sz="2400" dirty="0"/>
              <a:t>, Alexander </a:t>
            </a:r>
            <a:r>
              <a:rPr lang="en-IN" sz="2400" dirty="0" err="1"/>
              <a:t>Russell,Vassilis</a:t>
            </a:r>
            <a:r>
              <a:rPr lang="en-IN" sz="2400" dirty="0"/>
              <a:t> </a:t>
            </a:r>
            <a:r>
              <a:rPr lang="en-IN" sz="2400" dirty="0" err="1"/>
              <a:t>Zikas</a:t>
            </a:r>
            <a:r>
              <a:rPr lang="en-IN" sz="2400" dirty="0"/>
              <a:t>, et al.</a:t>
            </a:r>
            <a:endParaRPr lang="en-IN" sz="2400" dirty="0" smtClean="0"/>
          </a:p>
          <a:p>
            <a:pPr marL="109728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89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068960"/>
            <a:ext cx="3528392" cy="1066800"/>
          </a:xfrm>
        </p:spPr>
        <p:txBody>
          <a:bodyPr>
            <a:noAutofit/>
          </a:bodyPr>
          <a:lstStyle/>
          <a:p>
            <a:r>
              <a:rPr lang="en-IN" sz="4400" b="1" dirty="0" smtClean="0"/>
              <a:t>THANK YOU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120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/>
          <a:lstStyle/>
          <a:p>
            <a:pPr fontAlgn="base"/>
            <a:r>
              <a:rPr lang="en-US" dirty="0"/>
              <a:t>“</a:t>
            </a:r>
            <a:r>
              <a:rPr lang="en-US" dirty="0" err="1">
                <a:solidFill>
                  <a:srgbClr val="FF0000"/>
                </a:solidFill>
              </a:rPr>
              <a:t>Ouroboros</a:t>
            </a:r>
            <a:r>
              <a:rPr lang="en-US" dirty="0"/>
              <a:t>” is the name of </a:t>
            </a:r>
            <a:r>
              <a:rPr lang="en-US" dirty="0" err="1" smtClean="0"/>
              <a:t>Cardano’s</a:t>
            </a:r>
            <a:r>
              <a:rPr lang="en-US" dirty="0" smtClean="0"/>
              <a:t> Proof </a:t>
            </a:r>
            <a:r>
              <a:rPr lang="en-US" dirty="0"/>
              <a:t>of Stake consensus </a:t>
            </a:r>
            <a:r>
              <a:rPr lang="en-US" dirty="0" smtClean="0"/>
              <a:t>algorithm.</a:t>
            </a:r>
          </a:p>
          <a:p>
            <a:pPr marL="109728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Rather than relying on </a:t>
            </a:r>
            <a:r>
              <a:rPr lang="en-US" dirty="0" smtClean="0"/>
              <a:t>miners </a:t>
            </a:r>
            <a:r>
              <a:rPr lang="en-US" dirty="0"/>
              <a:t>to solve computationally complex equations to create new </a:t>
            </a:r>
            <a:r>
              <a:rPr lang="en-US" dirty="0" smtClean="0"/>
              <a:t>blocks, proof </a:t>
            </a:r>
            <a:r>
              <a:rPr lang="en-US" dirty="0"/>
              <a:t>of stake selects </a:t>
            </a:r>
            <a:r>
              <a:rPr lang="en-US" dirty="0" smtClean="0"/>
              <a:t>participants to </a:t>
            </a:r>
            <a:r>
              <a:rPr lang="en-US" dirty="0"/>
              <a:t>create new blocks based on the stake they control in the network.</a:t>
            </a:r>
          </a:p>
          <a:p>
            <a:pPr marL="109728" indent="0"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97" y="836712"/>
            <a:ext cx="8229600" cy="1066800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97" y="1844824"/>
            <a:ext cx="8229600" cy="432511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err="1"/>
              <a:t>blockchain</a:t>
            </a:r>
            <a:r>
              <a:rPr lang="en-US" dirty="0"/>
              <a:t> protocol to be based on peer-reviewed </a:t>
            </a:r>
            <a:r>
              <a:rPr lang="en-US" dirty="0" smtClean="0"/>
              <a:t>research.</a:t>
            </a:r>
          </a:p>
          <a:p>
            <a:r>
              <a:rPr lang="en-US" dirty="0" smtClean="0"/>
              <a:t>September 2017.</a:t>
            </a:r>
          </a:p>
          <a:p>
            <a:r>
              <a:rPr lang="en-IN" dirty="0" smtClean="0"/>
              <a:t>Founder </a:t>
            </a:r>
            <a:r>
              <a:rPr lang="en-IN" dirty="0"/>
              <a:t>of </a:t>
            </a:r>
            <a:r>
              <a:rPr lang="en-IN" dirty="0" err="1" smtClean="0"/>
              <a:t>Cardano</a:t>
            </a:r>
            <a:r>
              <a:rPr lang="en-IN" dirty="0"/>
              <a:t> - </a:t>
            </a:r>
            <a:r>
              <a:rPr lang="en-IN" dirty="0" smtClean="0"/>
              <a:t>Charles </a:t>
            </a:r>
            <a:r>
              <a:rPr lang="en-IN" dirty="0" err="1" smtClean="0"/>
              <a:t>Hoskinson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18" y="3861048"/>
            <a:ext cx="3873849" cy="222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5" y="3861047"/>
            <a:ext cx="3960440" cy="222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IN" b="1" dirty="0" smtClean="0"/>
              <a:t>Versions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en-IN" dirty="0" err="1"/>
              <a:t>Ouroboros</a:t>
            </a:r>
            <a:r>
              <a:rPr lang="en-IN" dirty="0"/>
              <a:t> </a:t>
            </a:r>
            <a:r>
              <a:rPr lang="en-IN" dirty="0" smtClean="0"/>
              <a:t>Classic -2017</a:t>
            </a:r>
          </a:p>
          <a:p>
            <a:r>
              <a:rPr lang="en-IN" dirty="0" err="1"/>
              <a:t>Ouroboros</a:t>
            </a:r>
            <a:r>
              <a:rPr lang="en-IN" dirty="0"/>
              <a:t> </a:t>
            </a:r>
            <a:r>
              <a:rPr lang="en-IN" dirty="0" err="1" smtClean="0"/>
              <a:t>Praos</a:t>
            </a:r>
            <a:r>
              <a:rPr lang="en-IN" dirty="0" smtClean="0"/>
              <a:t> – Apr 2018</a:t>
            </a:r>
          </a:p>
          <a:p>
            <a:r>
              <a:rPr lang="en-IN" dirty="0" err="1"/>
              <a:t>Ouroboros</a:t>
            </a:r>
            <a:r>
              <a:rPr lang="en-IN" dirty="0"/>
              <a:t> </a:t>
            </a:r>
            <a:r>
              <a:rPr lang="en-IN" dirty="0" smtClean="0"/>
              <a:t>Genesis – Oct 2018</a:t>
            </a:r>
          </a:p>
          <a:p>
            <a:r>
              <a:rPr lang="en-IN" dirty="0" err="1"/>
              <a:t>Ouroboros</a:t>
            </a:r>
            <a:r>
              <a:rPr lang="en-IN" dirty="0"/>
              <a:t> </a:t>
            </a:r>
            <a:r>
              <a:rPr lang="en-IN" dirty="0" err="1" smtClean="0"/>
              <a:t>Chronos</a:t>
            </a:r>
            <a:r>
              <a:rPr lang="en-IN" dirty="0" smtClean="0"/>
              <a:t> – Oct 2021</a:t>
            </a:r>
            <a:endParaRPr lang="en-IN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12" y="5733256"/>
            <a:ext cx="2481742" cy="4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8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smtClean="0"/>
              <a:t>Time is divided into epochs</a:t>
            </a:r>
          </a:p>
          <a:p>
            <a:r>
              <a:rPr lang="en-IN" dirty="0" smtClean="0"/>
              <a:t>Each epoch is divided into slots.</a:t>
            </a:r>
          </a:p>
          <a:p>
            <a:r>
              <a:rPr lang="en-IN" dirty="0" smtClean="0"/>
              <a:t>Slot is period of time in which a block can be created.</a:t>
            </a:r>
          </a:p>
          <a:p>
            <a:r>
              <a:rPr lang="en-IN" dirty="0" smtClean="0"/>
              <a:t>1 Slot = 20 sec</a:t>
            </a:r>
          </a:p>
          <a:p>
            <a:r>
              <a:rPr lang="en-IN" dirty="0" smtClean="0"/>
              <a:t>1 Epoch = 21,600 slots = 5 days 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6" y="4581129"/>
            <a:ext cx="512814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9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smtClean="0"/>
              <a:t>Stakeholders register to </a:t>
            </a:r>
          </a:p>
          <a:p>
            <a:pPr lvl="1"/>
            <a:r>
              <a:rPr lang="en-IN" dirty="0" smtClean="0"/>
              <a:t>Global clock : Time </a:t>
            </a:r>
          </a:p>
          <a:p>
            <a:pPr lvl="1"/>
            <a:r>
              <a:rPr lang="en-IN" dirty="0" smtClean="0"/>
              <a:t>Global Random Oracle : Operational</a:t>
            </a:r>
          </a:p>
          <a:p>
            <a:pPr lvl="1"/>
            <a:r>
              <a:rPr lang="en-IN" dirty="0" smtClean="0"/>
              <a:t>Network: Synchronized</a:t>
            </a:r>
          </a:p>
          <a:p>
            <a:pPr marL="411480" lvl="1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8" y="3861048"/>
            <a:ext cx="83740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Working – Staking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smtClean="0"/>
              <a:t>Am I a slot leader?</a:t>
            </a:r>
          </a:p>
          <a:p>
            <a:r>
              <a:rPr lang="en-IN" dirty="0" smtClean="0"/>
              <a:t>Verifiable random function input</a:t>
            </a:r>
          </a:p>
          <a:p>
            <a:pPr lvl="1"/>
            <a:r>
              <a:rPr lang="en-IN" dirty="0" smtClean="0"/>
              <a:t>Random Oracle – hash of 2/3 random values of 				previous epoch</a:t>
            </a:r>
          </a:p>
          <a:p>
            <a:pPr lvl="1"/>
            <a:r>
              <a:rPr lang="en-IN" dirty="0" smtClean="0"/>
              <a:t>Stake distribution – Current epoch -2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508568"/>
            <a:ext cx="842493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Brace 11"/>
          <p:cNvSpPr/>
          <p:nvPr/>
        </p:nvSpPr>
        <p:spPr>
          <a:xfrm rot="16200000">
            <a:off x="3593327" y="4767718"/>
            <a:ext cx="301174" cy="6480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743914" y="3140968"/>
            <a:ext cx="2772302" cy="1728192"/>
          </a:xfrm>
          <a:prstGeom prst="curvedConnector3">
            <a:avLst>
              <a:gd name="adj1" fmla="val 12996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99792" y="3717032"/>
            <a:ext cx="360040" cy="1525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/>
              <a:t>Verifiable random function </a:t>
            </a:r>
            <a:r>
              <a:rPr lang="en-IN" dirty="0" smtClean="0"/>
              <a:t>output</a:t>
            </a:r>
            <a:endParaRPr lang="en-IN" dirty="0"/>
          </a:p>
          <a:p>
            <a:pPr lvl="1"/>
            <a:r>
              <a:rPr lang="en-IN" dirty="0"/>
              <a:t>Random </a:t>
            </a:r>
            <a:r>
              <a:rPr lang="en-IN" dirty="0" smtClean="0"/>
              <a:t>value</a:t>
            </a:r>
          </a:p>
          <a:p>
            <a:pPr lvl="1"/>
            <a:r>
              <a:rPr lang="en-IN" dirty="0" smtClean="0"/>
              <a:t>Proof/ certificate</a:t>
            </a:r>
          </a:p>
          <a:p>
            <a:pPr lvl="1"/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8" y="4077072"/>
            <a:ext cx="83740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2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620688"/>
            <a:ext cx="8229600" cy="1066800"/>
          </a:xfrm>
        </p:spPr>
        <p:txBody>
          <a:bodyPr/>
          <a:lstStyle/>
          <a:p>
            <a:r>
              <a:rPr lang="en-IN" dirty="0" smtClean="0"/>
              <a:t>Slot Leader duties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84" y="1556792"/>
            <a:ext cx="8229600" cy="4325112"/>
          </a:xfrm>
        </p:spPr>
        <p:txBody>
          <a:bodyPr/>
          <a:lstStyle/>
          <a:p>
            <a:r>
              <a:rPr lang="en-IN" dirty="0" smtClean="0"/>
              <a:t>Collect transactions for his slot</a:t>
            </a:r>
          </a:p>
          <a:p>
            <a:r>
              <a:rPr lang="en-IN" dirty="0" smtClean="0"/>
              <a:t>Sign them with his secret key</a:t>
            </a:r>
          </a:p>
          <a:p>
            <a:r>
              <a:rPr lang="en-IN" dirty="0" smtClean="0"/>
              <a:t>Include proof and random value V</a:t>
            </a:r>
          </a:p>
          <a:p>
            <a:r>
              <a:rPr lang="en-IN" dirty="0" smtClean="0"/>
              <a:t>Generate new secret key – Key evolving signature</a:t>
            </a:r>
          </a:p>
          <a:p>
            <a:r>
              <a:rPr lang="en-IN" dirty="0" smtClean="0"/>
              <a:t>Broadcast new block</a:t>
            </a:r>
          </a:p>
          <a:p>
            <a:endParaRPr lang="en-IN" dirty="0"/>
          </a:p>
        </p:txBody>
      </p:sp>
      <p:pic>
        <p:nvPicPr>
          <p:cNvPr id="3074" name="Picture 2" descr="Amazon.com: EW Designs Retro Vintage Ouroboros Snake Eating Tail Ring  Cartoon Icon Vinyl Decal Bumper Sticker (4&amp;quot; Tall) : Automo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13712"/>
            <a:ext cx="2520280" cy="25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991</TotalTime>
  <Words>289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Ouroboros - A Proof of stake consensus algorithm </vt:lpstr>
      <vt:lpstr>Introduction</vt:lpstr>
      <vt:lpstr>Introduction</vt:lpstr>
      <vt:lpstr>Versions</vt:lpstr>
      <vt:lpstr>Working</vt:lpstr>
      <vt:lpstr>Working</vt:lpstr>
      <vt:lpstr>Working – Staking Procedure</vt:lpstr>
      <vt:lpstr>Working</vt:lpstr>
      <vt:lpstr>Slot Leader duties</vt:lpstr>
      <vt:lpstr>Rewards</vt:lpstr>
      <vt:lpstr>Genesis Vs Chronos</vt:lpstr>
      <vt:lpstr>Genesis Vs Chronos</vt:lpstr>
      <vt:lpstr>Pros &amp; Cons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Ouroboros</dc:title>
  <dc:creator>dell</dc:creator>
  <cp:lastModifiedBy>dell</cp:lastModifiedBy>
  <cp:revision>27</cp:revision>
  <dcterms:created xsi:type="dcterms:W3CDTF">2021-10-09T16:00:24Z</dcterms:created>
  <dcterms:modified xsi:type="dcterms:W3CDTF">2021-10-12T09:52:52Z</dcterms:modified>
</cp:coreProperties>
</file>