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x="18288000" cy="10287000"/>
  <p:notesSz cx="6858000" cy="9144000"/>
  <p:embeddedFontLst>
    <p:embeddedFont>
      <p:font typeface="Maven Pro" charset="1" panose="00000500000000000000"/>
      <p:regular r:id="rId50"/>
    </p:embeddedFont>
    <p:embeddedFont>
      <p:font typeface="Maven Pro Bold" charset="1" panose="00000800000000000000"/>
      <p:regular r:id="rId51"/>
    </p:embeddedFont>
    <p:embeddedFont>
      <p:font typeface="Roboto" charset="1" panose="02000000000000000000"/>
      <p:regular r:id="rId52"/>
    </p:embeddedFont>
    <p:embeddedFont>
      <p:font typeface="Roboto Italics" charset="1" panose="0200000000000000000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6.png" Type="http://schemas.openxmlformats.org/officeDocument/2006/relationships/image"/><Relationship Id="rId9"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6.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7.png" Type="http://schemas.openxmlformats.org/officeDocument/2006/relationships/image"/><Relationship Id="rId9" Target="../media/image38.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7.png" Type="http://schemas.openxmlformats.org/officeDocument/2006/relationships/image"/><Relationship Id="rId9" Target="../media/image38.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40.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41.png" Type="http://schemas.openxmlformats.org/officeDocument/2006/relationships/image"/><Relationship Id="rId9" Target="../media/image42.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45.png" Type="http://schemas.openxmlformats.org/officeDocument/2006/relationships/image"/><Relationship Id="rId9" Target="../media/image46.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45.png" Type="http://schemas.openxmlformats.org/officeDocument/2006/relationships/image"/><Relationship Id="rId9" Target="../media/image47.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48.png" Type="http://schemas.openxmlformats.org/officeDocument/2006/relationships/image"/><Relationship Id="rId9" Target="../media/image4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svg" Type="http://schemas.openxmlformats.org/officeDocument/2006/relationships/image"/><Relationship Id="rId12" Target="../media/image56.png" Type="http://schemas.openxmlformats.org/officeDocument/2006/relationships/image"/><Relationship Id="rId13" Target="../media/image5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260698" y="3537174"/>
            <a:ext cx="13766605" cy="3374577"/>
          </a:xfrm>
          <a:prstGeom prst="rect">
            <a:avLst/>
          </a:prstGeom>
        </p:spPr>
        <p:txBody>
          <a:bodyPr anchor="t" rtlCol="false" tIns="0" lIns="0" bIns="0" rIns="0">
            <a:spAutoFit/>
          </a:bodyPr>
          <a:lstStyle/>
          <a:p>
            <a:pPr algn="ctr">
              <a:lnSpc>
                <a:spcPts val="8738"/>
              </a:lnSpc>
            </a:pPr>
            <a:r>
              <a:rPr lang="en-US" sz="8738">
                <a:solidFill>
                  <a:srgbClr val="252930"/>
                </a:solidFill>
                <a:latin typeface="Maven Pro"/>
                <a:ea typeface="Maven Pro"/>
                <a:cs typeface="Maven Pro"/>
                <a:sym typeface="Maven Pro"/>
              </a:rPr>
              <a:t>POINT N CLICK: </a:t>
            </a:r>
          </a:p>
          <a:p>
            <a:pPr algn="ctr">
              <a:lnSpc>
                <a:spcPts val="8738"/>
              </a:lnSpc>
            </a:pPr>
            <a:r>
              <a:rPr lang="en-US" sz="8738">
                <a:solidFill>
                  <a:srgbClr val="252930"/>
                </a:solidFill>
                <a:latin typeface="Maven Pro"/>
                <a:ea typeface="Maven Pro"/>
                <a:cs typeface="Maven Pro"/>
                <a:sym typeface="Maven Pro"/>
              </a:rPr>
              <a:t>A GLOV</a:t>
            </a:r>
            <a:r>
              <a:rPr lang="en-US" sz="8738">
                <a:solidFill>
                  <a:srgbClr val="252930"/>
                </a:solidFill>
                <a:latin typeface="Maven Pro"/>
                <a:ea typeface="Maven Pro"/>
                <a:cs typeface="Maven Pro"/>
                <a:sym typeface="Maven Pro"/>
              </a:rPr>
              <a:t>E-BASED </a:t>
            </a:r>
          </a:p>
          <a:p>
            <a:pPr algn="ctr">
              <a:lnSpc>
                <a:spcPts val="8738"/>
              </a:lnSpc>
            </a:pPr>
            <a:r>
              <a:rPr lang="en-US" sz="8738">
                <a:solidFill>
                  <a:srgbClr val="252930"/>
                </a:solidFill>
                <a:latin typeface="Maven Pro"/>
                <a:ea typeface="Maven Pro"/>
                <a:cs typeface="Maven Pro"/>
                <a:sym typeface="Maven Pro"/>
              </a:rPr>
              <a:t>CURSOR CONTROL DEVICE</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711618" y="7535984"/>
            <a:ext cx="10864763" cy="503167"/>
          </a:xfrm>
          <a:prstGeom prst="rect">
            <a:avLst/>
          </a:prstGeom>
        </p:spPr>
        <p:txBody>
          <a:bodyPr anchor="t" rtlCol="false" tIns="0" lIns="0" bIns="0" rIns="0">
            <a:spAutoFit/>
          </a:bodyPr>
          <a:lstStyle/>
          <a:p>
            <a:pPr algn="ctr">
              <a:lnSpc>
                <a:spcPts val="3736"/>
              </a:lnSpc>
            </a:pPr>
            <a:r>
              <a:rPr lang="en-US" sz="3736">
                <a:solidFill>
                  <a:srgbClr val="252930"/>
                </a:solidFill>
                <a:latin typeface="Maven Pro"/>
                <a:ea typeface="Maven Pro"/>
                <a:cs typeface="Maven Pro"/>
                <a:sym typeface="Maven Pro"/>
              </a:rPr>
              <a:t>Presented by Camron Ong</a:t>
            </a:r>
          </a:p>
        </p:txBody>
      </p:sp>
      <p:sp>
        <p:nvSpPr>
          <p:cNvPr name="Freeform 9" id="9"/>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2004707"/>
            <a:ext cx="12288749" cy="1314558"/>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PROPOSED IMPROVEMENTS AND REDESIGNED </a:t>
            </a:r>
            <a:r>
              <a:rPr lang="en-US" b="true" sz="6000">
                <a:solidFill>
                  <a:srgbClr val="252930"/>
                </a:solidFill>
                <a:latin typeface="Maven Pro Bold"/>
                <a:ea typeface="Maven Pro Bold"/>
                <a:cs typeface="Maven Pro Bold"/>
                <a:sym typeface="Maven Pro Bold"/>
              </a:rPr>
              <a:t>INTERFACE</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59269" y="3742645"/>
            <a:ext cx="3221072" cy="2423857"/>
          </a:xfrm>
          <a:custGeom>
            <a:avLst/>
            <a:gdLst/>
            <a:ahLst/>
            <a:cxnLst/>
            <a:rect r="r" b="b" t="t" l="l"/>
            <a:pathLst>
              <a:path h="2423857" w="3221072">
                <a:moveTo>
                  <a:pt x="0" y="0"/>
                </a:moveTo>
                <a:lnTo>
                  <a:pt x="3221072" y="0"/>
                </a:lnTo>
                <a:lnTo>
                  <a:pt x="3221072" y="2423857"/>
                </a:lnTo>
                <a:lnTo>
                  <a:pt x="0" y="24238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980341" y="3666445"/>
            <a:ext cx="10739210" cy="3590128"/>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252930"/>
                </a:solidFill>
                <a:latin typeface="Maven Pro"/>
                <a:ea typeface="Maven Pro"/>
                <a:cs typeface="Maven Pro"/>
                <a:sym typeface="Maven Pro"/>
              </a:rPr>
              <a:t>Extend Point n Move</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Direct pointer manipulation</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Mouse-like clicking capabilities</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Improved sensors</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Also address the limitations of traditional mice, </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Flat surface to function efficiently</a:t>
            </a:r>
          </a:p>
        </p:txBody>
      </p:sp>
      <p:sp>
        <p:nvSpPr>
          <p:cNvPr name="TextBox 8" id="8"/>
          <p:cNvSpPr txBox="true"/>
          <p:nvPr/>
        </p:nvSpPr>
        <p:spPr>
          <a:xfrm rot="0">
            <a:off x="1759269" y="6424117"/>
            <a:ext cx="2681298"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This project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2004707"/>
            <a:ext cx="12288749" cy="1314558"/>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PROPOSED IMPROVEMENTS AND REDESIGNED </a:t>
            </a:r>
            <a:r>
              <a:rPr lang="en-US" b="true" sz="6000">
                <a:solidFill>
                  <a:srgbClr val="252930"/>
                </a:solidFill>
                <a:latin typeface="Maven Pro Bold"/>
                <a:ea typeface="Maven Pro Bold"/>
                <a:cs typeface="Maven Pro Bold"/>
                <a:sym typeface="Maven Pro Bold"/>
              </a:rPr>
              <a:t>INTERFACE</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59269" y="3742645"/>
            <a:ext cx="3221072" cy="2423857"/>
          </a:xfrm>
          <a:custGeom>
            <a:avLst/>
            <a:gdLst/>
            <a:ahLst/>
            <a:cxnLst/>
            <a:rect r="r" b="b" t="t" l="l"/>
            <a:pathLst>
              <a:path h="2423857" w="3221072">
                <a:moveTo>
                  <a:pt x="0" y="0"/>
                </a:moveTo>
                <a:lnTo>
                  <a:pt x="3221072" y="0"/>
                </a:lnTo>
                <a:lnTo>
                  <a:pt x="3221072" y="2423857"/>
                </a:lnTo>
                <a:lnTo>
                  <a:pt x="0" y="24238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161931" y="3666445"/>
            <a:ext cx="10739210" cy="3590128"/>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252930"/>
                </a:solidFill>
                <a:latin typeface="Maven Pro"/>
                <a:ea typeface="Maven Pro"/>
                <a:cs typeface="Maven Pro"/>
                <a:sym typeface="Maven Pro"/>
              </a:rPr>
              <a:t>Gesture recognition will allow users to move the cursor to predefined screen areas by pointing</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Mouse-like interactions ensures a more familiar user experience, making the glove a viable alternative to the mouse as well</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Better sensing for more accurate tracking</a:t>
            </a:r>
          </a:p>
        </p:txBody>
      </p:sp>
      <p:sp>
        <p:nvSpPr>
          <p:cNvPr name="TextBox 8" id="8"/>
          <p:cNvSpPr txBox="true"/>
          <p:nvPr/>
        </p:nvSpPr>
        <p:spPr>
          <a:xfrm rot="0">
            <a:off x="1759269" y="6424117"/>
            <a:ext cx="2681298"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This project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2825330"/>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INITIAL SE</a:t>
            </a:r>
            <a:r>
              <a:rPr lang="en-US" b="true" sz="6000">
                <a:solidFill>
                  <a:srgbClr val="252930"/>
                </a:solidFill>
                <a:latin typeface="Maven Pro Bold"/>
                <a:ea typeface="Maven Pro Bold"/>
                <a:cs typeface="Maven Pro Bold"/>
                <a:sym typeface="Maven Pro Bold"/>
              </a:rPr>
              <a:t>TUP</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918725" y="3868029"/>
            <a:ext cx="10739210" cy="5390271"/>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252930"/>
                </a:solidFill>
                <a:latin typeface="Maven Pro"/>
                <a:ea typeface="Maven Pro"/>
                <a:cs typeface="Maven Pro"/>
                <a:sym typeface="Maven Pro"/>
              </a:rPr>
              <a:t>Arduino Pro Micro</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MPU-6050</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MPU-9250 (or HMC5883L) </a:t>
            </a:r>
          </a:p>
          <a:p>
            <a:pPr algn="l">
              <a:lnSpc>
                <a:spcPts val="4759"/>
              </a:lnSpc>
            </a:pP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Infrared transmitters and receivers</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Capacitive touch sensors, specifically the TTP223B  </a:t>
            </a:r>
          </a:p>
          <a:p>
            <a:pPr algn="l">
              <a:lnSpc>
                <a:spcPts val="4759"/>
              </a:lnSpc>
            </a:pP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HC-05 Bluetooth Module</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ESP32 board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1400121"/>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INITIAL SE</a:t>
            </a:r>
            <a:r>
              <a:rPr lang="en-US" b="true" sz="6000">
                <a:solidFill>
                  <a:srgbClr val="252930"/>
                </a:solidFill>
                <a:latin typeface="Maven Pro Bold"/>
                <a:ea typeface="Maven Pro Bold"/>
                <a:cs typeface="Maven Pro Bold"/>
                <a:sym typeface="Maven Pro Bold"/>
              </a:rPr>
              <a:t>TUP</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72109" y="3114954"/>
            <a:ext cx="10144616" cy="5313243"/>
          </a:xfrm>
          <a:custGeom>
            <a:avLst/>
            <a:gdLst/>
            <a:ahLst/>
            <a:cxnLst/>
            <a:rect r="r" b="b" t="t" l="l"/>
            <a:pathLst>
              <a:path h="5313243" w="10144616">
                <a:moveTo>
                  <a:pt x="0" y="0"/>
                </a:moveTo>
                <a:lnTo>
                  <a:pt x="10144616" y="0"/>
                </a:lnTo>
                <a:lnTo>
                  <a:pt x="10144616" y="5313243"/>
                </a:lnTo>
                <a:lnTo>
                  <a:pt x="0" y="5313243"/>
                </a:lnTo>
                <a:lnTo>
                  <a:pt x="0" y="0"/>
                </a:lnTo>
                <a:close/>
              </a:path>
            </a:pathLst>
          </a:custGeom>
          <a:blipFill>
            <a:blip r:embed="rId8"/>
            <a:stretch>
              <a:fillRect l="0" t="0" r="0" b="0"/>
            </a:stretch>
          </a:blipFill>
        </p:spPr>
      </p:sp>
      <p:sp>
        <p:nvSpPr>
          <p:cNvPr name="TextBox 7" id="7"/>
          <p:cNvSpPr txBox="true"/>
          <p:nvPr/>
        </p:nvSpPr>
        <p:spPr>
          <a:xfrm rot="0">
            <a:off x="11000569" y="3338364"/>
            <a:ext cx="7084828" cy="4790224"/>
          </a:xfrm>
          <a:prstGeom prst="rect">
            <a:avLst/>
          </a:prstGeom>
        </p:spPr>
        <p:txBody>
          <a:bodyPr anchor="t" rtlCol="false" tIns="0" lIns="0" bIns="0" rIns="0">
            <a:spAutoFit/>
          </a:bodyPr>
          <a:lstStyle/>
          <a:p>
            <a:pPr algn="l">
              <a:lnSpc>
                <a:spcPts val="4759"/>
              </a:lnSpc>
            </a:pPr>
            <a:r>
              <a:rPr lang="en-US" sz="3399">
                <a:solidFill>
                  <a:srgbClr val="252930"/>
                </a:solidFill>
                <a:latin typeface="Maven Pro"/>
                <a:ea typeface="Maven Pro"/>
                <a:cs typeface="Maven Pro"/>
                <a:sym typeface="Maven Pro"/>
              </a:rPr>
              <a:t>Arduino Pro Micro controller </a:t>
            </a:r>
          </a:p>
          <a:p>
            <a:pPr algn="l">
              <a:lnSpc>
                <a:spcPts val="4759"/>
              </a:lnSpc>
            </a:pPr>
            <a:r>
              <a:rPr lang="en-US" sz="3399">
                <a:solidFill>
                  <a:srgbClr val="252930"/>
                </a:solidFill>
                <a:latin typeface="Maven Pro"/>
                <a:ea typeface="Maven Pro"/>
                <a:cs typeface="Maven Pro"/>
                <a:sym typeface="Maven Pro"/>
              </a:rPr>
              <a:t>(top-middle) connected to the HMC5883L compass (top-left), MPU-6050 (top-right), </a:t>
            </a:r>
          </a:p>
          <a:p>
            <a:pPr algn="l">
              <a:lnSpc>
                <a:spcPts val="4759"/>
              </a:lnSpc>
            </a:pPr>
            <a:r>
              <a:rPr lang="en-US" sz="3399">
                <a:solidFill>
                  <a:srgbClr val="252930"/>
                </a:solidFill>
                <a:latin typeface="Maven Pro"/>
                <a:ea typeface="Maven Pro"/>
                <a:cs typeface="Maven Pro"/>
                <a:sym typeface="Maven Pro"/>
              </a:rPr>
              <a:t>Bluetooth module (bottom left), </a:t>
            </a:r>
          </a:p>
          <a:p>
            <a:pPr algn="l">
              <a:lnSpc>
                <a:spcPts val="4759"/>
              </a:lnSpc>
            </a:pPr>
            <a:r>
              <a:rPr lang="en-US" sz="3399">
                <a:solidFill>
                  <a:srgbClr val="252930"/>
                </a:solidFill>
                <a:latin typeface="Maven Pro"/>
                <a:ea typeface="Maven Pro"/>
                <a:cs typeface="Maven Pro"/>
                <a:sym typeface="Maven Pro"/>
              </a:rPr>
              <a:t>IR Emitter (middle-right), </a:t>
            </a:r>
          </a:p>
          <a:p>
            <a:pPr algn="l">
              <a:lnSpc>
                <a:spcPts val="4759"/>
              </a:lnSpc>
            </a:pPr>
            <a:r>
              <a:rPr lang="en-US" sz="3399">
                <a:solidFill>
                  <a:srgbClr val="252930"/>
                </a:solidFill>
                <a:latin typeface="Maven Pro"/>
                <a:ea typeface="Maven Pro"/>
                <a:cs typeface="Maven Pro"/>
                <a:sym typeface="Maven Pro"/>
              </a:rPr>
              <a:t>and the Capacitive Touch Sensors (Bottom-row).</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1400121"/>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INITIAL SE</a:t>
            </a:r>
            <a:r>
              <a:rPr lang="en-US" b="true" sz="6000">
                <a:solidFill>
                  <a:srgbClr val="252930"/>
                </a:solidFill>
                <a:latin typeface="Maven Pro Bold"/>
                <a:ea typeface="Maven Pro Bold"/>
                <a:cs typeface="Maven Pro Bold"/>
                <a:sym typeface="Maven Pro Bold"/>
              </a:rPr>
              <a:t>TUP</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999625" y="3134811"/>
            <a:ext cx="4240631" cy="5522365"/>
          </a:xfrm>
          <a:custGeom>
            <a:avLst/>
            <a:gdLst/>
            <a:ahLst/>
            <a:cxnLst/>
            <a:rect r="r" b="b" t="t" l="l"/>
            <a:pathLst>
              <a:path h="5522365" w="4240631">
                <a:moveTo>
                  <a:pt x="0" y="0"/>
                </a:moveTo>
                <a:lnTo>
                  <a:pt x="4240632" y="0"/>
                </a:lnTo>
                <a:lnTo>
                  <a:pt x="4240632" y="5522365"/>
                </a:lnTo>
                <a:lnTo>
                  <a:pt x="0" y="5522365"/>
                </a:lnTo>
                <a:lnTo>
                  <a:pt x="0" y="0"/>
                </a:lnTo>
                <a:close/>
              </a:path>
            </a:pathLst>
          </a:custGeom>
          <a:blipFill>
            <a:blip r:embed="rId8"/>
            <a:stretch>
              <a:fillRect l="0" t="0" r="0" b="0"/>
            </a:stretch>
          </a:blipFill>
        </p:spPr>
      </p:sp>
      <p:sp>
        <p:nvSpPr>
          <p:cNvPr name="TextBox 7" id="7"/>
          <p:cNvSpPr txBox="true"/>
          <p:nvPr/>
        </p:nvSpPr>
        <p:spPr>
          <a:xfrm rot="0">
            <a:off x="7951862" y="4362854"/>
            <a:ext cx="8067389" cy="2990080"/>
          </a:xfrm>
          <a:prstGeom prst="rect">
            <a:avLst/>
          </a:prstGeom>
        </p:spPr>
        <p:txBody>
          <a:bodyPr anchor="t" rtlCol="false" tIns="0" lIns="0" bIns="0" rIns="0">
            <a:spAutoFit/>
          </a:bodyPr>
          <a:lstStyle/>
          <a:p>
            <a:pPr algn="l">
              <a:lnSpc>
                <a:spcPts val="4759"/>
              </a:lnSpc>
            </a:pPr>
            <a:r>
              <a:rPr lang="en-US" sz="3399">
                <a:solidFill>
                  <a:srgbClr val="252930"/>
                </a:solidFill>
                <a:latin typeface="Maven Pro"/>
                <a:ea typeface="Maven Pro"/>
                <a:cs typeface="Maven Pro"/>
                <a:sym typeface="Maven Pro"/>
              </a:rPr>
              <a:t>ESP32-WROOM (top) connected with an </a:t>
            </a:r>
          </a:p>
          <a:p>
            <a:pPr algn="l">
              <a:lnSpc>
                <a:spcPts val="4759"/>
              </a:lnSpc>
            </a:pPr>
            <a:r>
              <a:rPr lang="en-US" sz="3399">
                <a:solidFill>
                  <a:srgbClr val="252930"/>
                </a:solidFill>
                <a:latin typeface="Maven Pro"/>
                <a:ea typeface="Maven Pro"/>
                <a:cs typeface="Maven Pro"/>
                <a:sym typeface="Maven Pro"/>
              </a:rPr>
              <a:t>IR Receiver. </a:t>
            </a:r>
          </a:p>
          <a:p>
            <a:pPr algn="l">
              <a:lnSpc>
                <a:spcPts val="4759"/>
              </a:lnSpc>
            </a:pPr>
          </a:p>
          <a:p>
            <a:pPr algn="l">
              <a:lnSpc>
                <a:spcPts val="4759"/>
              </a:lnSpc>
            </a:pPr>
            <a:r>
              <a:rPr lang="en-US" sz="3399">
                <a:solidFill>
                  <a:srgbClr val="252930"/>
                </a:solidFill>
                <a:latin typeface="Maven Pro"/>
                <a:ea typeface="Maven Pro"/>
                <a:cs typeface="Maven Pro"/>
                <a:sym typeface="Maven Pro"/>
              </a:rPr>
              <a:t>Multiple Receivers will be added as necessary.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615641" y="3922551"/>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DESIGN ITERATIONS</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54437" y="4784015"/>
            <a:ext cx="15979125" cy="1789984"/>
          </a:xfrm>
          <a:prstGeom prst="rect">
            <a:avLst/>
          </a:prstGeom>
        </p:spPr>
        <p:txBody>
          <a:bodyPr anchor="t" rtlCol="false" tIns="0" lIns="0" bIns="0" rIns="0">
            <a:spAutoFit/>
          </a:bodyPr>
          <a:lstStyle/>
          <a:p>
            <a:pPr algn="ctr">
              <a:lnSpc>
                <a:spcPts val="4759"/>
              </a:lnSpc>
            </a:pPr>
            <a:r>
              <a:rPr lang="en-US" sz="3399">
                <a:solidFill>
                  <a:srgbClr val="252930"/>
                </a:solidFill>
                <a:latin typeface="Maven Pro"/>
                <a:ea typeface="Maven Pro"/>
                <a:cs typeface="Maven Pro"/>
                <a:sym typeface="Maven Pro"/>
              </a:rPr>
              <a:t>Preliminary testing of each iteration was conducted and was used as the basis for improvements made on the firmware and hardware choices or designs in the project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2502600"/>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DESIGN ITERATIONS</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584733" y="6264974"/>
            <a:ext cx="1959946" cy="2118860"/>
          </a:xfrm>
          <a:custGeom>
            <a:avLst/>
            <a:gdLst/>
            <a:ahLst/>
            <a:cxnLst/>
            <a:rect r="r" b="b" t="t" l="l"/>
            <a:pathLst>
              <a:path h="2118860" w="1959946">
                <a:moveTo>
                  <a:pt x="0" y="0"/>
                </a:moveTo>
                <a:lnTo>
                  <a:pt x="1959945" y="0"/>
                </a:lnTo>
                <a:lnTo>
                  <a:pt x="1959945" y="2118860"/>
                </a:lnTo>
                <a:lnTo>
                  <a:pt x="0" y="21188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154437" y="3460198"/>
            <a:ext cx="15979125" cy="3590128"/>
          </a:xfrm>
          <a:prstGeom prst="rect">
            <a:avLst/>
          </a:prstGeom>
        </p:spPr>
        <p:txBody>
          <a:bodyPr anchor="t" rtlCol="false" tIns="0" lIns="0" bIns="0" rIns="0">
            <a:spAutoFit/>
          </a:bodyPr>
          <a:lstStyle/>
          <a:p>
            <a:pPr algn="ctr">
              <a:lnSpc>
                <a:spcPts val="4759"/>
              </a:lnSpc>
            </a:pPr>
            <a:r>
              <a:rPr lang="en-US" sz="3399">
                <a:solidFill>
                  <a:srgbClr val="252930"/>
                </a:solidFill>
                <a:latin typeface="Maven Pro"/>
                <a:ea typeface="Maven Pro"/>
                <a:cs typeface="Maven Pro"/>
                <a:sym typeface="Maven Pro"/>
              </a:rPr>
              <a:t>T</a:t>
            </a:r>
            <a:r>
              <a:rPr lang="en-US" sz="3399">
                <a:solidFill>
                  <a:srgbClr val="252930"/>
                </a:solidFill>
                <a:latin typeface="Maven Pro"/>
                <a:ea typeface="Maven Pro"/>
                <a:cs typeface="Maven Pro"/>
                <a:sym typeface="Maven Pro"/>
              </a:rPr>
              <a:t>ouch capacitive sensors</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I</a:t>
            </a:r>
            <a:r>
              <a:rPr lang="en-US" sz="3399">
                <a:solidFill>
                  <a:srgbClr val="252930"/>
                </a:solidFill>
                <a:latin typeface="Maven Pro"/>
                <a:ea typeface="Maven Pro"/>
                <a:cs typeface="Maven Pro"/>
                <a:sym typeface="Maven Pro"/>
              </a:rPr>
              <a:t>nitial prototype had intended for three capacitive touch sensors</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Initially set up on a breadboard and could be tested individually - felt okay</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When attached to the glove, having the three side-by-side felt unnatural. </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The sensors themselves were too large</a:t>
            </a:r>
          </a:p>
          <a:p>
            <a:pPr algn="l">
              <a:lnSpc>
                <a:spcPts val="475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615641" y="1752867"/>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DESIGN ITERATIONS</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191161" y="5814070"/>
            <a:ext cx="2236157" cy="2213795"/>
          </a:xfrm>
          <a:custGeom>
            <a:avLst/>
            <a:gdLst/>
            <a:ahLst/>
            <a:cxnLst/>
            <a:rect r="r" b="b" t="t" l="l"/>
            <a:pathLst>
              <a:path h="2213795" w="2236157">
                <a:moveTo>
                  <a:pt x="0" y="0"/>
                </a:moveTo>
                <a:lnTo>
                  <a:pt x="2236157" y="0"/>
                </a:lnTo>
                <a:lnTo>
                  <a:pt x="2236157" y="2213795"/>
                </a:lnTo>
                <a:lnTo>
                  <a:pt x="0" y="22137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154437" y="2614331"/>
            <a:ext cx="15979125" cy="6590367"/>
          </a:xfrm>
          <a:prstGeom prst="rect">
            <a:avLst/>
          </a:prstGeom>
        </p:spPr>
        <p:txBody>
          <a:bodyPr anchor="t" rtlCol="false" tIns="0" lIns="0" bIns="0" rIns="0">
            <a:spAutoFit/>
          </a:bodyPr>
          <a:lstStyle/>
          <a:p>
            <a:pPr algn="ctr">
              <a:lnSpc>
                <a:spcPts val="4759"/>
              </a:lnSpc>
            </a:pPr>
            <a:r>
              <a:rPr lang="en-US" sz="3399">
                <a:solidFill>
                  <a:srgbClr val="252930"/>
                </a:solidFill>
                <a:latin typeface="Maven Pro"/>
                <a:ea typeface="Maven Pro"/>
                <a:cs typeface="Maven Pro"/>
                <a:sym typeface="Maven Pro"/>
              </a:rPr>
              <a:t>G</a:t>
            </a:r>
            <a:r>
              <a:rPr lang="en-US" sz="3399">
                <a:solidFill>
                  <a:srgbClr val="252930"/>
                </a:solidFill>
                <a:latin typeface="Maven Pro"/>
                <a:ea typeface="Maven Pro"/>
                <a:cs typeface="Maven Pro"/>
                <a:sym typeface="Maven Pro"/>
              </a:rPr>
              <a:t>yroscope and Accelerometer</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Ideally, this would be fixed by adding a magnetometer and manually adding fusion functions for the three devices </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Popular Attitude and Heading Reference System (AHRS) libraries that do this such as Mahony and Madgwick require a lot of storage space on the Arduino Pro Micro. </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Alternative could be to manually implement a lightweight version</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Led to difficulties in program implementation and integration. </a:t>
            </a:r>
          </a:p>
          <a:p>
            <a:pPr algn="l">
              <a:lnSpc>
                <a:spcPts val="4759"/>
              </a:lnSpc>
            </a:pP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Thus, a small alternative of simply re-setting the MPU based on the magnetometer's readings after a set period of time was opted for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615641" y="1752867"/>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FINAL SETUP</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83332" y="2486941"/>
            <a:ext cx="15321336" cy="719041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252930"/>
                </a:solidFill>
                <a:latin typeface="Maven Pro Bold"/>
                <a:ea typeface="Maven Pro Bold"/>
                <a:cs typeface="Maven Pro Bold"/>
                <a:sym typeface="Maven Pro Bold"/>
              </a:rPr>
              <a:t>MPU-6050 plus a stand-in HMC5883L</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MPU-9250</a:t>
            </a:r>
            <a:r>
              <a:rPr lang="en-US" sz="3399">
                <a:solidFill>
                  <a:srgbClr val="252930"/>
                </a:solidFill>
                <a:latin typeface="Maven Pro"/>
                <a:ea typeface="Maven Pro"/>
                <a:cs typeface="Maven Pro"/>
                <a:sym typeface="Maven Pro"/>
              </a:rPr>
              <a:t> and o</a:t>
            </a:r>
            <a:r>
              <a:rPr lang="en-US" sz="3399">
                <a:solidFill>
                  <a:srgbClr val="252930"/>
                </a:solidFill>
                <a:latin typeface="Maven Pro"/>
                <a:ea typeface="Maven Pro"/>
                <a:cs typeface="Maven Pro"/>
                <a:sym typeface="Maven Pro"/>
              </a:rPr>
              <a:t>ther similar boards, were generally being phased out</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Getting a fake 9250 was also common</a:t>
            </a:r>
          </a:p>
          <a:p>
            <a:pPr algn="l" marL="734059" indent="-367030" lvl="1">
              <a:lnSpc>
                <a:spcPts val="4759"/>
              </a:lnSpc>
              <a:buFont typeface="Arial"/>
              <a:buChar char="•"/>
            </a:pPr>
            <a:r>
              <a:rPr lang="en-US" b="true" sz="3399">
                <a:solidFill>
                  <a:srgbClr val="252930"/>
                </a:solidFill>
                <a:latin typeface="Maven Pro Bold"/>
                <a:ea typeface="Maven Pro Bold"/>
                <a:cs typeface="Maven Pro Bold"/>
                <a:sym typeface="Maven Pro Bold"/>
              </a:rPr>
              <a:t>Two capacitive touch sensors </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Space limitations as discussed earleir</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Needed to be customized via shielding one side due to unintentional tapping</a:t>
            </a:r>
          </a:p>
          <a:p>
            <a:pPr algn="l" marL="734059" indent="-367030" lvl="1">
              <a:lnSpc>
                <a:spcPts val="4759"/>
              </a:lnSpc>
              <a:buFont typeface="Arial"/>
              <a:buChar char="•"/>
            </a:pPr>
            <a:r>
              <a:rPr lang="en-US" b="true" sz="3399">
                <a:solidFill>
                  <a:srgbClr val="252930"/>
                </a:solidFill>
                <a:latin typeface="Maven Pro Bold"/>
                <a:ea typeface="Maven Pro Bold"/>
                <a:cs typeface="Maven Pro Bold"/>
                <a:sym typeface="Maven Pro Bold"/>
              </a:rPr>
              <a:t>IR Transmitter</a:t>
            </a:r>
          </a:p>
          <a:p>
            <a:pPr algn="l" marL="734059" indent="-367030" lvl="1">
              <a:lnSpc>
                <a:spcPts val="4759"/>
              </a:lnSpc>
              <a:buFont typeface="Arial"/>
              <a:buChar char="•"/>
            </a:pPr>
            <a:r>
              <a:rPr lang="en-US" b="true" sz="3399">
                <a:solidFill>
                  <a:srgbClr val="252930"/>
                </a:solidFill>
                <a:latin typeface="Maven Pro Bold"/>
                <a:ea typeface="Maven Pro Bold"/>
                <a:cs typeface="Maven Pro Bold"/>
                <a:sym typeface="Maven Pro Bold"/>
              </a:rPr>
              <a:t>IR Receivers</a:t>
            </a:r>
          </a:p>
          <a:p>
            <a:pPr algn="l" marL="734059" indent="-367030" lvl="1">
              <a:lnSpc>
                <a:spcPts val="4759"/>
              </a:lnSpc>
              <a:buFont typeface="Arial"/>
              <a:buChar char="•"/>
            </a:pPr>
            <a:r>
              <a:rPr lang="en-US" b="true" sz="3399">
                <a:solidFill>
                  <a:srgbClr val="252930"/>
                </a:solidFill>
                <a:latin typeface="Maven Pro Bold"/>
                <a:ea typeface="Maven Pro Bold"/>
                <a:cs typeface="Maven Pro Bold"/>
                <a:sym typeface="Maven Pro Bold"/>
              </a:rPr>
              <a:t>Bluetooth module</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Easier upgrading to a full wireless solution</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R</a:t>
            </a:r>
            <a:r>
              <a:rPr lang="en-US" sz="3399">
                <a:solidFill>
                  <a:srgbClr val="252930"/>
                </a:solidFill>
                <a:latin typeface="Maven Pro"/>
                <a:ea typeface="Maven Pro"/>
                <a:cs typeface="Maven Pro"/>
                <a:sym typeface="Maven Pro"/>
              </a:rPr>
              <a:t>eferring to the removal of the wire connecting the glove to the PC</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615641" y="1752867"/>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FINAL SETUP</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172838" y="2659278"/>
            <a:ext cx="9621079" cy="5399831"/>
          </a:xfrm>
          <a:custGeom>
            <a:avLst/>
            <a:gdLst/>
            <a:ahLst/>
            <a:cxnLst/>
            <a:rect r="r" b="b" t="t" l="l"/>
            <a:pathLst>
              <a:path h="5399831" w="9621079">
                <a:moveTo>
                  <a:pt x="0" y="0"/>
                </a:moveTo>
                <a:lnTo>
                  <a:pt x="9621079" y="0"/>
                </a:lnTo>
                <a:lnTo>
                  <a:pt x="9621079" y="5399831"/>
                </a:lnTo>
                <a:lnTo>
                  <a:pt x="0" y="5399831"/>
                </a:lnTo>
                <a:lnTo>
                  <a:pt x="0" y="0"/>
                </a:lnTo>
                <a:close/>
              </a:path>
            </a:pathLst>
          </a:custGeom>
          <a:blipFill>
            <a:blip r:embed="rId8"/>
            <a:stretch>
              <a:fillRect l="0" t="0" r="0" b="0"/>
            </a:stretch>
          </a:blipFill>
        </p:spPr>
      </p:sp>
      <p:sp>
        <p:nvSpPr>
          <p:cNvPr name="Freeform 7" id="7"/>
          <p:cNvSpPr/>
          <p:nvPr/>
        </p:nvSpPr>
        <p:spPr>
          <a:xfrm flipH="false" flipV="false" rot="0">
            <a:off x="10424001" y="3377189"/>
            <a:ext cx="7062824" cy="3964010"/>
          </a:xfrm>
          <a:custGeom>
            <a:avLst/>
            <a:gdLst/>
            <a:ahLst/>
            <a:cxnLst/>
            <a:rect r="r" b="b" t="t" l="l"/>
            <a:pathLst>
              <a:path h="3964010" w="7062824">
                <a:moveTo>
                  <a:pt x="0" y="0"/>
                </a:moveTo>
                <a:lnTo>
                  <a:pt x="7062824" y="0"/>
                </a:lnTo>
                <a:lnTo>
                  <a:pt x="7062824" y="3964010"/>
                </a:lnTo>
                <a:lnTo>
                  <a:pt x="0" y="3964010"/>
                </a:lnTo>
                <a:lnTo>
                  <a:pt x="0" y="0"/>
                </a:lnTo>
                <a:close/>
              </a:path>
            </a:pathLst>
          </a:custGeom>
          <a:blipFill>
            <a:blip r:embed="rId9"/>
            <a:stretch>
              <a:fillRect l="0" t="0" r="0" b="0"/>
            </a:stretch>
          </a:blipFill>
        </p:spPr>
      </p:sp>
      <p:sp>
        <p:nvSpPr>
          <p:cNvPr name="TextBox 8" id="8"/>
          <p:cNvSpPr txBox="true"/>
          <p:nvPr/>
        </p:nvSpPr>
        <p:spPr>
          <a:xfrm rot="0">
            <a:off x="4571284" y="8363068"/>
            <a:ext cx="9145431" cy="589888"/>
          </a:xfrm>
          <a:prstGeom prst="rect">
            <a:avLst/>
          </a:prstGeom>
        </p:spPr>
        <p:txBody>
          <a:bodyPr anchor="t" rtlCol="false" tIns="0" lIns="0" bIns="0" rIns="0">
            <a:spAutoFit/>
          </a:bodyPr>
          <a:lstStyle/>
          <a:p>
            <a:pPr algn="l">
              <a:lnSpc>
                <a:spcPts val="4759"/>
              </a:lnSpc>
            </a:pPr>
            <a:r>
              <a:rPr lang="en-US" sz="3399" b="true">
                <a:solidFill>
                  <a:srgbClr val="252930"/>
                </a:solidFill>
                <a:latin typeface="Maven Pro Bold"/>
                <a:ea typeface="Maven Pro Bold"/>
                <a:cs typeface="Maven Pro Bold"/>
                <a:sym typeface="Maven Pro Bold"/>
              </a:rPr>
              <a:t>Final Glove (left) and Receiver setup (right)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429683"/>
            <a:ext cx="13967983" cy="5060039"/>
            <a:chOff x="0" y="0"/>
            <a:chExt cx="3678810" cy="1332685"/>
          </a:xfrm>
        </p:grpSpPr>
        <p:sp>
          <p:nvSpPr>
            <p:cNvPr name="Freeform 3" id="3"/>
            <p:cNvSpPr/>
            <p:nvPr/>
          </p:nvSpPr>
          <p:spPr>
            <a:xfrm flipH="false" flipV="false" rot="0">
              <a:off x="0" y="0"/>
              <a:ext cx="3678810" cy="1332685"/>
            </a:xfrm>
            <a:custGeom>
              <a:avLst/>
              <a:gdLst/>
              <a:ahLst/>
              <a:cxnLst/>
              <a:rect r="r" b="b" t="t" l="l"/>
              <a:pathLst>
                <a:path h="1332685" w="3678810">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3707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27578" y="4541937"/>
            <a:ext cx="5094018" cy="2936884"/>
            <a:chOff x="0" y="0"/>
            <a:chExt cx="6792024" cy="3915846"/>
          </a:xfrm>
        </p:grpSpPr>
        <p:sp>
          <p:nvSpPr>
            <p:cNvPr name="TextBox 6" id="6"/>
            <p:cNvSpPr txBox="true"/>
            <p:nvPr/>
          </p:nvSpPr>
          <p:spPr>
            <a:xfrm rot="0">
              <a:off x="0" y="-304800"/>
              <a:ext cx="6792024" cy="1117894"/>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In</a:t>
              </a:r>
              <a:r>
                <a:rPr lang="en-US" sz="4042">
                  <a:solidFill>
                    <a:srgbClr val="252930"/>
                  </a:solidFill>
                  <a:latin typeface="Maven Pro"/>
                  <a:ea typeface="Maven Pro"/>
                  <a:cs typeface="Maven Pro"/>
                  <a:sym typeface="Maven Pro"/>
                </a:rPr>
                <a:t>troduction</a:t>
              </a:r>
            </a:p>
          </p:txBody>
        </p:sp>
        <p:sp>
          <p:nvSpPr>
            <p:cNvPr name="TextBox 7" id="7"/>
            <p:cNvSpPr txBox="true"/>
            <p:nvPr/>
          </p:nvSpPr>
          <p:spPr>
            <a:xfrm rot="0">
              <a:off x="0" y="1246576"/>
              <a:ext cx="6792024" cy="1117894"/>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Original Interface</a:t>
              </a:r>
            </a:p>
          </p:txBody>
        </p:sp>
        <p:sp>
          <p:nvSpPr>
            <p:cNvPr name="TextBox 8" id="8"/>
            <p:cNvSpPr txBox="true"/>
            <p:nvPr/>
          </p:nvSpPr>
          <p:spPr>
            <a:xfrm rot="0">
              <a:off x="0" y="2797952"/>
              <a:ext cx="6792024" cy="1117894"/>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Redesign</a:t>
              </a:r>
            </a:p>
          </p:txBody>
        </p:sp>
      </p:grpSp>
      <p:grpSp>
        <p:nvGrpSpPr>
          <p:cNvPr name="Group 9" id="9"/>
          <p:cNvGrpSpPr/>
          <p:nvPr/>
        </p:nvGrpSpPr>
        <p:grpSpPr>
          <a:xfrm rot="0">
            <a:off x="9712879" y="4541937"/>
            <a:ext cx="5460854" cy="2936884"/>
            <a:chOff x="0" y="0"/>
            <a:chExt cx="7281139" cy="3915846"/>
          </a:xfrm>
        </p:grpSpPr>
        <p:sp>
          <p:nvSpPr>
            <p:cNvPr name="TextBox 10" id="10"/>
            <p:cNvSpPr txBox="true"/>
            <p:nvPr/>
          </p:nvSpPr>
          <p:spPr>
            <a:xfrm rot="0">
              <a:off x="133647" y="-304800"/>
              <a:ext cx="7147492" cy="1117894"/>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Methodology</a:t>
              </a:r>
            </a:p>
          </p:txBody>
        </p:sp>
        <p:sp>
          <p:nvSpPr>
            <p:cNvPr name="TextBox 11" id="11"/>
            <p:cNvSpPr txBox="true"/>
            <p:nvPr/>
          </p:nvSpPr>
          <p:spPr>
            <a:xfrm rot="0">
              <a:off x="66823" y="1246576"/>
              <a:ext cx="7147492" cy="1117894"/>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Results&amp;Discussion</a:t>
              </a:r>
            </a:p>
          </p:txBody>
        </p:sp>
        <p:sp>
          <p:nvSpPr>
            <p:cNvPr name="TextBox 12" id="12"/>
            <p:cNvSpPr txBox="true"/>
            <p:nvPr/>
          </p:nvSpPr>
          <p:spPr>
            <a:xfrm rot="0">
              <a:off x="0" y="2797952"/>
              <a:ext cx="7147492" cy="1117894"/>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Conclusion</a:t>
              </a:r>
            </a:p>
          </p:txBody>
        </p:sp>
      </p:grpSp>
      <p:sp>
        <p:nvSpPr>
          <p:cNvPr name="TextBox 13" id="13"/>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OVERVIEW</a:t>
            </a:r>
          </a:p>
        </p:txBody>
      </p:sp>
      <p:sp>
        <p:nvSpPr>
          <p:cNvPr name="Freeform 14" id="1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615641" y="1752867"/>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FIRMWARE</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78655" y="2486941"/>
            <a:ext cx="13530689" cy="719041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252930"/>
                </a:solidFill>
                <a:latin typeface="Maven Pro Bold"/>
                <a:ea typeface="Maven Pro Bold"/>
                <a:cs typeface="Maven Pro Bold"/>
                <a:sym typeface="Maven Pro Bold"/>
              </a:rPr>
              <a:t>Mouse</a:t>
            </a:r>
            <a:r>
              <a:rPr lang="en-US" sz="3399">
                <a:solidFill>
                  <a:srgbClr val="252930"/>
                </a:solidFill>
                <a:latin typeface="Maven Pro"/>
                <a:ea typeface="Maven Pro"/>
                <a:cs typeface="Maven Pro"/>
                <a:sym typeface="Maven Pro"/>
              </a:rPr>
              <a:t>: Allows certain boards to control cursor movement of the connected computer. Positioning is based on the relative position of the cursor rather than the absolute position.</a:t>
            </a:r>
          </a:p>
          <a:p>
            <a:pPr algn="l" marL="734059" indent="-367030" lvl="1">
              <a:lnSpc>
                <a:spcPts val="4759"/>
              </a:lnSpc>
              <a:buFont typeface="Arial"/>
              <a:buChar char="•"/>
            </a:pPr>
            <a:r>
              <a:rPr lang="en-US" b="true" sz="3399">
                <a:solidFill>
                  <a:srgbClr val="252930"/>
                </a:solidFill>
                <a:latin typeface="Maven Pro Bold"/>
                <a:ea typeface="Maven Pro Bold"/>
                <a:cs typeface="Maven Pro Bold"/>
                <a:sym typeface="Maven Pro Bold"/>
              </a:rPr>
              <a:t>I2C Device Lib</a:t>
            </a:r>
            <a:r>
              <a:rPr lang="en-US" sz="3399">
                <a:solidFill>
                  <a:srgbClr val="252930"/>
                </a:solidFill>
                <a:latin typeface="Maven Pro"/>
                <a:ea typeface="Maven Pro"/>
                <a:cs typeface="Maven Pro"/>
                <a:sym typeface="Maven Pro"/>
              </a:rPr>
              <a:t>.: A collection of classes for streamlined communication for I2C devices. This library was specifically used to interface the MPU6050 with the microcontroller. Technically, the library also supports the HMC5883L.</a:t>
            </a:r>
          </a:p>
          <a:p>
            <a:pPr algn="l" marL="734059" indent="-367030" lvl="1">
              <a:lnSpc>
                <a:spcPts val="4759"/>
              </a:lnSpc>
              <a:buFont typeface="Arial"/>
              <a:buChar char="•"/>
            </a:pPr>
            <a:r>
              <a:rPr lang="en-US" b="true" sz="3399">
                <a:solidFill>
                  <a:srgbClr val="252930"/>
                </a:solidFill>
                <a:latin typeface="Maven Pro Bold"/>
                <a:ea typeface="Maven Pro Bold"/>
                <a:cs typeface="Maven Pro Bold"/>
                <a:sym typeface="Maven Pro Bold"/>
              </a:rPr>
              <a:t>Adafruit HMC5883 Unified</a:t>
            </a:r>
            <a:r>
              <a:rPr lang="en-US" sz="3399">
                <a:solidFill>
                  <a:srgbClr val="252930"/>
                </a:solidFill>
                <a:latin typeface="Maven Pro"/>
                <a:ea typeface="Maven Pro"/>
                <a:cs typeface="Maven Pro"/>
                <a:sym typeface="Maven Pro"/>
              </a:rPr>
              <a:t>: A sub-library that interfaces and abstracts data from the HMC5883L. This was chosen over the I2C Device Library version because sensor readings are converted into standardized units, thus leading to more simplified integration.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615641" y="1752867"/>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HARDWARE</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78655" y="2486941"/>
            <a:ext cx="13530689" cy="7055837"/>
          </a:xfrm>
          <a:prstGeom prst="rect">
            <a:avLst/>
          </a:prstGeom>
        </p:spPr>
        <p:txBody>
          <a:bodyPr anchor="t" rtlCol="false" tIns="0" lIns="0" bIns="0" rIns="0">
            <a:spAutoFit/>
          </a:bodyPr>
          <a:lstStyle/>
          <a:p>
            <a:pPr algn="l" marL="669291" indent="-334646" lvl="1">
              <a:lnSpc>
                <a:spcPts val="4340"/>
              </a:lnSpc>
              <a:buFont typeface="Arial"/>
              <a:buChar char="•"/>
            </a:pPr>
            <a:r>
              <a:rPr lang="en-US" b="true" sz="3100">
                <a:solidFill>
                  <a:srgbClr val="252930"/>
                </a:solidFill>
                <a:latin typeface="Maven Pro Bold"/>
                <a:ea typeface="Maven Pro Bold"/>
                <a:cs typeface="Maven Pro Bold"/>
                <a:sym typeface="Maven Pro Bold"/>
              </a:rPr>
              <a:t>Arduino Pro Micro</a:t>
            </a:r>
            <a:r>
              <a:rPr lang="en-US" sz="3100">
                <a:solidFill>
                  <a:srgbClr val="252930"/>
                </a:solidFill>
                <a:latin typeface="Maven Pro"/>
                <a:ea typeface="Maven Pro"/>
                <a:cs typeface="Maven Pro"/>
                <a:sym typeface="Maven Pro"/>
              </a:rPr>
              <a:t>: Main microcontroller for processing sensor inputs and controlling the mouse pointer.</a:t>
            </a:r>
          </a:p>
          <a:p>
            <a:pPr algn="l" marL="669291" indent="-334646" lvl="1">
              <a:lnSpc>
                <a:spcPts val="4340"/>
              </a:lnSpc>
              <a:buFont typeface="Arial"/>
              <a:buChar char="•"/>
            </a:pPr>
            <a:r>
              <a:rPr lang="en-US" b="true" sz="3100">
                <a:solidFill>
                  <a:srgbClr val="252930"/>
                </a:solidFill>
                <a:latin typeface="Maven Pro Bold"/>
                <a:ea typeface="Maven Pro Bold"/>
                <a:cs typeface="Maven Pro Bold"/>
                <a:sym typeface="Maven Pro Bold"/>
              </a:rPr>
              <a:t>ESP32-WROOM</a:t>
            </a:r>
            <a:r>
              <a:rPr lang="en-US" sz="3100">
                <a:solidFill>
                  <a:srgbClr val="252930"/>
                </a:solidFill>
                <a:latin typeface="Maven Pro"/>
                <a:ea typeface="Maven Pro"/>
                <a:cs typeface="Maven Pro"/>
                <a:sym typeface="Maven Pro"/>
              </a:rPr>
              <a:t>: Bluetooth and WiFI capable microcontroller. Handles IR receiver signals and transmits data to the Pro Micro via Bluetooth.</a:t>
            </a:r>
          </a:p>
          <a:p>
            <a:pPr algn="l" marL="669291" indent="-334646" lvl="1">
              <a:lnSpc>
                <a:spcPts val="4340"/>
              </a:lnSpc>
              <a:buFont typeface="Arial"/>
              <a:buChar char="•"/>
            </a:pPr>
            <a:r>
              <a:rPr lang="en-US" b="true" sz="3100">
                <a:solidFill>
                  <a:srgbClr val="252930"/>
                </a:solidFill>
                <a:latin typeface="Maven Pro Bold"/>
                <a:ea typeface="Maven Pro Bold"/>
                <a:cs typeface="Maven Pro Bold"/>
                <a:sym typeface="Maven Pro Bold"/>
              </a:rPr>
              <a:t>TTP223B</a:t>
            </a:r>
            <a:r>
              <a:rPr lang="en-US" sz="3100">
                <a:solidFill>
                  <a:srgbClr val="252930"/>
                </a:solidFill>
                <a:latin typeface="Maven Pro"/>
                <a:ea typeface="Maven Pro"/>
                <a:cs typeface="Maven Pro"/>
                <a:sym typeface="Maven Pro"/>
              </a:rPr>
              <a:t>: Touch capacitive sensors that detect touch-based gestures to simulate mouse clicks.</a:t>
            </a:r>
          </a:p>
          <a:p>
            <a:pPr algn="l" marL="669291" indent="-334646" lvl="1">
              <a:lnSpc>
                <a:spcPts val="4340"/>
              </a:lnSpc>
              <a:buFont typeface="Arial"/>
              <a:buChar char="•"/>
            </a:pPr>
            <a:r>
              <a:rPr lang="en-US" b="true" sz="3100">
                <a:solidFill>
                  <a:srgbClr val="252930"/>
                </a:solidFill>
                <a:latin typeface="Maven Pro Bold"/>
                <a:ea typeface="Maven Pro Bold"/>
                <a:cs typeface="Maven Pro Bold"/>
                <a:sym typeface="Maven Pro Bold"/>
              </a:rPr>
              <a:t>HMC5883L</a:t>
            </a:r>
            <a:r>
              <a:rPr lang="en-US" sz="3100">
                <a:solidFill>
                  <a:srgbClr val="252930"/>
                </a:solidFill>
                <a:latin typeface="Maven Pro"/>
                <a:ea typeface="Maven Pro"/>
                <a:cs typeface="Maven Pro"/>
                <a:sym typeface="Maven Pro"/>
              </a:rPr>
              <a:t>: A magnetometer used to help correct drift in hand orientation tracking.</a:t>
            </a:r>
          </a:p>
          <a:p>
            <a:pPr algn="l" marL="669291" indent="-334646" lvl="1">
              <a:lnSpc>
                <a:spcPts val="4340"/>
              </a:lnSpc>
              <a:buFont typeface="Arial"/>
              <a:buChar char="•"/>
            </a:pPr>
            <a:r>
              <a:rPr lang="en-US" b="true" sz="3100">
                <a:solidFill>
                  <a:srgbClr val="252930"/>
                </a:solidFill>
                <a:latin typeface="Maven Pro Bold"/>
                <a:ea typeface="Maven Pro Bold"/>
                <a:cs typeface="Maven Pro Bold"/>
                <a:sym typeface="Maven Pro Bold"/>
              </a:rPr>
              <a:t>MPU6050</a:t>
            </a:r>
            <a:r>
              <a:rPr lang="en-US" sz="3100">
                <a:solidFill>
                  <a:srgbClr val="252930"/>
                </a:solidFill>
                <a:latin typeface="Maven Pro"/>
                <a:ea typeface="Maven Pro"/>
                <a:cs typeface="Maven Pro"/>
                <a:sym typeface="Maven Pro"/>
              </a:rPr>
              <a:t>: A 6-axis motion sensor used for tracking hand movement and angle.</a:t>
            </a:r>
          </a:p>
          <a:p>
            <a:pPr algn="l" marL="669291" indent="-334646" lvl="1">
              <a:lnSpc>
                <a:spcPts val="4340"/>
              </a:lnSpc>
              <a:buFont typeface="Arial"/>
              <a:buChar char="•"/>
            </a:pPr>
            <a:r>
              <a:rPr lang="en-US" b="true" sz="3100">
                <a:solidFill>
                  <a:srgbClr val="252930"/>
                </a:solidFill>
                <a:latin typeface="Maven Pro Bold"/>
                <a:ea typeface="Maven Pro Bold"/>
                <a:cs typeface="Maven Pro Bold"/>
                <a:sym typeface="Maven Pro Bold"/>
              </a:rPr>
              <a:t>IR Transmitter</a:t>
            </a:r>
            <a:r>
              <a:rPr lang="en-US" sz="3100">
                <a:solidFill>
                  <a:srgbClr val="252930"/>
                </a:solidFill>
                <a:latin typeface="Maven Pro"/>
                <a:ea typeface="Maven Pro"/>
                <a:cs typeface="Maven Pro"/>
                <a:sym typeface="Maven Pro"/>
              </a:rPr>
              <a:t>: Mounted on the glove to send signals</a:t>
            </a:r>
          </a:p>
          <a:p>
            <a:pPr algn="l" marL="669291" indent="-334646" lvl="1">
              <a:lnSpc>
                <a:spcPts val="4340"/>
              </a:lnSpc>
              <a:buFont typeface="Arial"/>
              <a:buChar char="•"/>
            </a:pPr>
            <a:r>
              <a:rPr lang="en-US" b="true" sz="3100">
                <a:solidFill>
                  <a:srgbClr val="252930"/>
                </a:solidFill>
                <a:latin typeface="Maven Pro Bold"/>
                <a:ea typeface="Maven Pro Bold"/>
                <a:cs typeface="Maven Pro Bold"/>
                <a:sym typeface="Maven Pro Bold"/>
              </a:rPr>
              <a:t>IR Receivers</a:t>
            </a:r>
            <a:r>
              <a:rPr lang="en-US" sz="3100">
                <a:solidFill>
                  <a:srgbClr val="252930"/>
                </a:solidFill>
                <a:latin typeface="Maven Pro"/>
                <a:ea typeface="Maven Pro"/>
                <a:cs typeface="Maven Pro"/>
                <a:sym typeface="Maven Pro"/>
              </a:rPr>
              <a:t>: Placed around the screen to detect IR signals and determine pointing direction.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615641" y="1752867"/>
            <a:ext cx="12288749" cy="704904"/>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SCOPE AND LIMITATIONS</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78655" y="2486941"/>
            <a:ext cx="13530689" cy="6512884"/>
          </a:xfrm>
          <a:prstGeom prst="rect">
            <a:avLst/>
          </a:prstGeom>
        </p:spPr>
        <p:txBody>
          <a:bodyPr anchor="t" rtlCol="false" tIns="0" lIns="0" bIns="0" rIns="0">
            <a:spAutoFit/>
          </a:bodyPr>
          <a:lstStyle/>
          <a:p>
            <a:pPr algn="l" marL="669291" indent="-334646" lvl="1">
              <a:lnSpc>
                <a:spcPts val="4340"/>
              </a:lnSpc>
              <a:buFont typeface="Arial"/>
              <a:buChar char="•"/>
            </a:pPr>
            <a:r>
              <a:rPr lang="en-US" sz="3100">
                <a:solidFill>
                  <a:srgbClr val="252930"/>
                </a:solidFill>
                <a:latin typeface="Maven Pro"/>
                <a:ea typeface="Maven Pro"/>
                <a:cs typeface="Maven Pro"/>
                <a:sym typeface="Maven Pro"/>
              </a:rPr>
              <a:t>Left and right-click inputs</a:t>
            </a:r>
          </a:p>
          <a:p>
            <a:pPr algn="l" marL="669291" indent="-334646" lvl="1">
              <a:lnSpc>
                <a:spcPts val="4340"/>
              </a:lnSpc>
              <a:buFont typeface="Arial"/>
              <a:buChar char="•"/>
            </a:pPr>
            <a:r>
              <a:rPr lang="en-US" sz="3100">
                <a:solidFill>
                  <a:srgbClr val="252930"/>
                </a:solidFill>
                <a:latin typeface="Maven Pro"/>
                <a:ea typeface="Maven Pro"/>
                <a:cs typeface="Maven Pro"/>
                <a:sym typeface="Maven Pro"/>
              </a:rPr>
              <a:t>Scrolling and actions like dragging will not be considered due to hardware design limitations and choices</a:t>
            </a:r>
          </a:p>
          <a:p>
            <a:pPr algn="l" marL="669291" indent="-334646" lvl="1">
              <a:lnSpc>
                <a:spcPts val="4340"/>
              </a:lnSpc>
              <a:buFont typeface="Arial"/>
              <a:buChar char="•"/>
            </a:pPr>
            <a:r>
              <a:rPr lang="en-US" sz="3100">
                <a:solidFill>
                  <a:srgbClr val="252930"/>
                </a:solidFill>
                <a:latin typeface="Maven Pro"/>
                <a:ea typeface="Maven Pro"/>
                <a:cs typeface="Maven Pro"/>
                <a:sym typeface="Maven Pro"/>
              </a:rPr>
              <a:t>The testing facility will also be created to match only these features</a:t>
            </a:r>
          </a:p>
          <a:p>
            <a:pPr algn="l" marL="1338582" indent="-446194" lvl="2">
              <a:lnSpc>
                <a:spcPts val="4340"/>
              </a:lnSpc>
              <a:buFont typeface="Arial"/>
              <a:buChar char="⚬"/>
            </a:pPr>
            <a:r>
              <a:rPr lang="en-US" sz="3100">
                <a:solidFill>
                  <a:srgbClr val="252930"/>
                </a:solidFill>
                <a:latin typeface="Maven Pro"/>
                <a:ea typeface="Maven Pro"/>
                <a:cs typeface="Maven Pro"/>
                <a:sym typeface="Maven Pro"/>
              </a:rPr>
              <a:t>manipulating the mouse pointer</a:t>
            </a:r>
          </a:p>
          <a:p>
            <a:pPr algn="l" marL="1338582" indent="-446194" lvl="2">
              <a:lnSpc>
                <a:spcPts val="4340"/>
              </a:lnSpc>
              <a:buFont typeface="Arial"/>
              <a:buChar char="⚬"/>
            </a:pPr>
            <a:r>
              <a:rPr lang="en-US" sz="3100">
                <a:solidFill>
                  <a:srgbClr val="252930"/>
                </a:solidFill>
                <a:latin typeface="Maven Pro"/>
                <a:ea typeface="Maven Pro"/>
                <a:cs typeface="Maven Pro"/>
                <a:sym typeface="Maven Pro"/>
              </a:rPr>
              <a:t>selecting/</a:t>
            </a:r>
            <a:r>
              <a:rPr lang="en-US" sz="3100">
                <a:solidFill>
                  <a:srgbClr val="252930"/>
                </a:solidFill>
                <a:latin typeface="Maven Pro"/>
                <a:ea typeface="Maven Pro"/>
                <a:cs typeface="Maven Pro"/>
                <a:sym typeface="Maven Pro"/>
              </a:rPr>
              <a:t>clicking on a target</a:t>
            </a:r>
          </a:p>
          <a:p>
            <a:pPr algn="l" marL="669291" indent="-334646" lvl="1">
              <a:lnSpc>
                <a:spcPts val="4340"/>
              </a:lnSpc>
              <a:buFont typeface="Arial"/>
              <a:buChar char="•"/>
            </a:pPr>
            <a:r>
              <a:rPr lang="en-US" sz="3100">
                <a:solidFill>
                  <a:srgbClr val="252930"/>
                </a:solidFill>
                <a:latin typeface="Maven Pro"/>
                <a:ea typeface="Maven Pro"/>
                <a:cs typeface="Maven Pro"/>
                <a:sym typeface="Maven Pro"/>
              </a:rPr>
              <a:t>W</a:t>
            </a:r>
            <a:r>
              <a:rPr lang="en-US" sz="3100">
                <a:solidFill>
                  <a:srgbClr val="252930"/>
                </a:solidFill>
                <a:latin typeface="Maven Pro"/>
                <a:ea typeface="Maven Pro"/>
                <a:cs typeface="Maven Pro"/>
                <a:sym typeface="Maven Pro"/>
              </a:rPr>
              <a:t>ireless data transmission will be implemented for the IR setup, a full wireless device will also be out of scope for the project</a:t>
            </a:r>
          </a:p>
          <a:p>
            <a:pPr algn="l" marL="1338582" indent="-446194" lvl="2">
              <a:lnSpc>
                <a:spcPts val="4340"/>
              </a:lnSpc>
              <a:buFont typeface="Arial"/>
              <a:buChar char="⚬"/>
            </a:pPr>
            <a:r>
              <a:rPr lang="en-US" sz="3100">
                <a:solidFill>
                  <a:srgbClr val="252930"/>
                </a:solidFill>
                <a:latin typeface="Maven Pro"/>
                <a:ea typeface="Maven Pro"/>
                <a:cs typeface="Maven Pro"/>
                <a:sym typeface="Maven Pro"/>
              </a:rPr>
              <a:t>Moving to a wireless solution would require additional design considerations and could affect usability, such as requiring on-board power and charging</a:t>
            </a:r>
          </a:p>
          <a:p>
            <a:pPr algn="l" marL="1338582" indent="-446194" lvl="2">
              <a:lnSpc>
                <a:spcPts val="4340"/>
              </a:lnSpc>
              <a:buFont typeface="Arial"/>
              <a:buChar char="⚬"/>
            </a:pPr>
            <a:r>
              <a:rPr lang="en-US" sz="3100">
                <a:solidFill>
                  <a:srgbClr val="252930"/>
                </a:solidFill>
                <a:latin typeface="Maven Pro"/>
                <a:ea typeface="Maven Pro"/>
                <a:cs typeface="Maven Pro"/>
                <a:sym typeface="Maven Pro"/>
              </a:rPr>
              <a:t>As well as requiring a larger re-design and implementation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700" y="2947009"/>
            <a:ext cx="11942602" cy="7945256"/>
            <a:chOff x="0" y="0"/>
            <a:chExt cx="3145377" cy="2092578"/>
          </a:xfrm>
        </p:grpSpPr>
        <p:sp>
          <p:nvSpPr>
            <p:cNvPr name="Freeform 3" id="3"/>
            <p:cNvSpPr/>
            <p:nvPr/>
          </p:nvSpPr>
          <p:spPr>
            <a:xfrm flipH="false" flipV="false" rot="0">
              <a:off x="0" y="0"/>
              <a:ext cx="3145377" cy="2092578"/>
            </a:xfrm>
            <a:custGeom>
              <a:avLst/>
              <a:gdLst/>
              <a:ahLst/>
              <a:cxnLst/>
              <a:rect r="r" b="b" t="t" l="l"/>
              <a:pathLst>
                <a:path h="2092578" w="3145377">
                  <a:moveTo>
                    <a:pt x="33061" y="0"/>
                  </a:moveTo>
                  <a:lnTo>
                    <a:pt x="3112315" y="0"/>
                  </a:lnTo>
                  <a:cubicBezTo>
                    <a:pt x="3130575" y="0"/>
                    <a:pt x="3145377" y="14802"/>
                    <a:pt x="3145377" y="33061"/>
                  </a:cubicBezTo>
                  <a:lnTo>
                    <a:pt x="3145377" y="2059516"/>
                  </a:lnTo>
                  <a:cubicBezTo>
                    <a:pt x="3145377" y="2077776"/>
                    <a:pt x="3130575" y="2092578"/>
                    <a:pt x="3112315" y="2092578"/>
                  </a:cubicBezTo>
                  <a:lnTo>
                    <a:pt x="33061" y="2092578"/>
                  </a:lnTo>
                  <a:cubicBezTo>
                    <a:pt x="14802" y="2092578"/>
                    <a:pt x="0" y="2077776"/>
                    <a:pt x="0" y="2059516"/>
                  </a:cubicBezTo>
                  <a:lnTo>
                    <a:pt x="0" y="33061"/>
                  </a:lnTo>
                  <a:cubicBezTo>
                    <a:pt x="0" y="14802"/>
                    <a:pt x="14802" y="0"/>
                    <a:pt x="33061" y="0"/>
                  </a:cubicBezTo>
                  <a:close/>
                </a:path>
              </a:pathLst>
            </a:custGeom>
            <a:solidFill>
              <a:srgbClr val="C0B3A0">
                <a:alpha val="53725"/>
              </a:srgbClr>
            </a:solidFill>
          </p:spPr>
        </p:sp>
        <p:sp>
          <p:nvSpPr>
            <p:cNvPr name="TextBox 4" id="4"/>
            <p:cNvSpPr txBox="true"/>
            <p:nvPr/>
          </p:nvSpPr>
          <p:spPr>
            <a:xfrm>
              <a:off x="0" y="-38100"/>
              <a:ext cx="3145377" cy="213067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314548" y="2407344"/>
            <a:ext cx="4639084" cy="7349044"/>
          </a:xfrm>
          <a:custGeom>
            <a:avLst/>
            <a:gdLst/>
            <a:ahLst/>
            <a:cxnLst/>
            <a:rect r="r" b="b" t="t" l="l"/>
            <a:pathLst>
              <a:path h="7349044" w="4639084">
                <a:moveTo>
                  <a:pt x="0" y="0"/>
                </a:moveTo>
                <a:lnTo>
                  <a:pt x="4639085" y="0"/>
                </a:lnTo>
                <a:lnTo>
                  <a:pt x="4639085" y="7349044"/>
                </a:lnTo>
                <a:lnTo>
                  <a:pt x="0" y="7349044"/>
                </a:lnTo>
                <a:lnTo>
                  <a:pt x="0" y="0"/>
                </a:lnTo>
                <a:close/>
              </a:path>
            </a:pathLst>
          </a:custGeom>
          <a:blipFill>
            <a:blip r:embed="rId8"/>
            <a:stretch>
              <a:fillRect l="0" t="0" r="0" b="0"/>
            </a:stretch>
          </a:blipFill>
        </p:spPr>
      </p:sp>
      <p:sp>
        <p:nvSpPr>
          <p:cNvPr name="TextBox 9" id="9"/>
          <p:cNvSpPr txBox="true"/>
          <p:nvPr/>
        </p:nvSpPr>
        <p:spPr>
          <a:xfrm rot="0">
            <a:off x="3745017" y="1619989"/>
            <a:ext cx="10441907" cy="922447"/>
          </a:xfrm>
          <a:prstGeom prst="rect">
            <a:avLst/>
          </a:prstGeom>
        </p:spPr>
        <p:txBody>
          <a:bodyPr anchor="t" rtlCol="false" tIns="0" lIns="0" bIns="0" rIns="0">
            <a:spAutoFit/>
          </a:bodyPr>
          <a:lstStyle/>
          <a:p>
            <a:pPr algn="ctr">
              <a:lnSpc>
                <a:spcPts val="6426"/>
              </a:lnSpc>
            </a:pPr>
            <a:r>
              <a:rPr lang="en-US" b="true" sz="8033">
                <a:solidFill>
                  <a:srgbClr val="252930"/>
                </a:solidFill>
                <a:latin typeface="Maven Pro Bold"/>
                <a:ea typeface="Maven Pro Bold"/>
                <a:cs typeface="Maven Pro Bold"/>
                <a:sym typeface="Maven Pro Bold"/>
              </a:rPr>
              <a:t>METHODOLOGY</a:t>
            </a:r>
          </a:p>
        </p:txBody>
      </p:sp>
      <p:sp>
        <p:nvSpPr>
          <p:cNvPr name="TextBox 10" id="10"/>
          <p:cNvSpPr txBox="true"/>
          <p:nvPr/>
        </p:nvSpPr>
        <p:spPr>
          <a:xfrm rot="0">
            <a:off x="1299490" y="3374602"/>
            <a:ext cx="6431062" cy="577823"/>
          </a:xfrm>
          <a:prstGeom prst="rect">
            <a:avLst/>
          </a:prstGeom>
        </p:spPr>
        <p:txBody>
          <a:bodyPr anchor="t" rtlCol="false" tIns="0" lIns="0" bIns="0" rIns="0">
            <a:spAutoFit/>
          </a:bodyPr>
          <a:lstStyle/>
          <a:p>
            <a:pPr algn="ctr">
              <a:lnSpc>
                <a:spcPts val="4000"/>
              </a:lnSpc>
            </a:pPr>
            <a:r>
              <a:rPr lang="en-US" b="true" sz="5000">
                <a:solidFill>
                  <a:srgbClr val="252930"/>
                </a:solidFill>
                <a:latin typeface="Maven Pro Bold"/>
                <a:ea typeface="Maven Pro Bold"/>
                <a:cs typeface="Maven Pro Bold"/>
                <a:sym typeface="Maven Pro Bold"/>
              </a:rPr>
              <a:t>Experimental Design</a:t>
            </a:r>
          </a:p>
        </p:txBody>
      </p:sp>
      <p:sp>
        <p:nvSpPr>
          <p:cNvPr name="TextBox 11" id="11"/>
          <p:cNvSpPr txBox="true"/>
          <p:nvPr/>
        </p:nvSpPr>
        <p:spPr>
          <a:xfrm rot="0">
            <a:off x="1602020" y="4096209"/>
            <a:ext cx="11143127" cy="4266767"/>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Gene</a:t>
            </a:r>
            <a:r>
              <a:rPr lang="en-US" sz="3000">
                <a:solidFill>
                  <a:srgbClr val="252930"/>
                </a:solidFill>
                <a:latin typeface="Maven Pro"/>
                <a:ea typeface="Maven Pro"/>
                <a:cs typeface="Maven Pro"/>
                <a:sym typeface="Maven Pro"/>
              </a:rPr>
              <a:t>ral-purpose testing facility was created to evaluate the proposed glove design</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Replicate general computer usage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User would move their mouse across the screen to navigate and click through buttons at random distances and from a set of shapes</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Similar to Fitts' Law</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Each test consists of five trials or shapes to click through.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700" y="2947009"/>
            <a:ext cx="11942602" cy="7945256"/>
            <a:chOff x="0" y="0"/>
            <a:chExt cx="3145377" cy="2092578"/>
          </a:xfrm>
        </p:grpSpPr>
        <p:sp>
          <p:nvSpPr>
            <p:cNvPr name="Freeform 3" id="3"/>
            <p:cNvSpPr/>
            <p:nvPr/>
          </p:nvSpPr>
          <p:spPr>
            <a:xfrm flipH="false" flipV="false" rot="0">
              <a:off x="0" y="0"/>
              <a:ext cx="3145377" cy="2092578"/>
            </a:xfrm>
            <a:custGeom>
              <a:avLst/>
              <a:gdLst/>
              <a:ahLst/>
              <a:cxnLst/>
              <a:rect r="r" b="b" t="t" l="l"/>
              <a:pathLst>
                <a:path h="2092578" w="3145377">
                  <a:moveTo>
                    <a:pt x="33061" y="0"/>
                  </a:moveTo>
                  <a:lnTo>
                    <a:pt x="3112315" y="0"/>
                  </a:lnTo>
                  <a:cubicBezTo>
                    <a:pt x="3130575" y="0"/>
                    <a:pt x="3145377" y="14802"/>
                    <a:pt x="3145377" y="33061"/>
                  </a:cubicBezTo>
                  <a:lnTo>
                    <a:pt x="3145377" y="2059516"/>
                  </a:lnTo>
                  <a:cubicBezTo>
                    <a:pt x="3145377" y="2077776"/>
                    <a:pt x="3130575" y="2092578"/>
                    <a:pt x="3112315" y="2092578"/>
                  </a:cubicBezTo>
                  <a:lnTo>
                    <a:pt x="33061" y="2092578"/>
                  </a:lnTo>
                  <a:cubicBezTo>
                    <a:pt x="14802" y="2092578"/>
                    <a:pt x="0" y="2077776"/>
                    <a:pt x="0" y="2059516"/>
                  </a:cubicBezTo>
                  <a:lnTo>
                    <a:pt x="0" y="33061"/>
                  </a:lnTo>
                  <a:cubicBezTo>
                    <a:pt x="0" y="14802"/>
                    <a:pt x="14802" y="0"/>
                    <a:pt x="33061" y="0"/>
                  </a:cubicBezTo>
                  <a:close/>
                </a:path>
              </a:pathLst>
            </a:custGeom>
            <a:solidFill>
              <a:srgbClr val="C0B3A0">
                <a:alpha val="53725"/>
              </a:srgbClr>
            </a:solidFill>
          </p:spPr>
        </p:sp>
        <p:sp>
          <p:nvSpPr>
            <p:cNvPr name="TextBox 4" id="4"/>
            <p:cNvSpPr txBox="true"/>
            <p:nvPr/>
          </p:nvSpPr>
          <p:spPr>
            <a:xfrm>
              <a:off x="0" y="-38100"/>
              <a:ext cx="3145377" cy="213067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008538" y="4044628"/>
            <a:ext cx="2716317" cy="1358159"/>
          </a:xfrm>
          <a:custGeom>
            <a:avLst/>
            <a:gdLst/>
            <a:ahLst/>
            <a:cxnLst/>
            <a:rect r="r" b="b" t="t" l="l"/>
            <a:pathLst>
              <a:path h="1358159" w="2716317">
                <a:moveTo>
                  <a:pt x="0" y="0"/>
                </a:moveTo>
                <a:lnTo>
                  <a:pt x="2716317" y="0"/>
                </a:lnTo>
                <a:lnTo>
                  <a:pt x="2716317" y="1358158"/>
                </a:lnTo>
                <a:lnTo>
                  <a:pt x="0" y="1358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314548" y="2407344"/>
            <a:ext cx="4639084" cy="7349044"/>
          </a:xfrm>
          <a:custGeom>
            <a:avLst/>
            <a:gdLst/>
            <a:ahLst/>
            <a:cxnLst/>
            <a:rect r="r" b="b" t="t" l="l"/>
            <a:pathLst>
              <a:path h="7349044" w="4639084">
                <a:moveTo>
                  <a:pt x="0" y="0"/>
                </a:moveTo>
                <a:lnTo>
                  <a:pt x="4639085" y="0"/>
                </a:lnTo>
                <a:lnTo>
                  <a:pt x="4639085" y="7349044"/>
                </a:lnTo>
                <a:lnTo>
                  <a:pt x="0" y="7349044"/>
                </a:lnTo>
                <a:lnTo>
                  <a:pt x="0" y="0"/>
                </a:lnTo>
                <a:close/>
              </a:path>
            </a:pathLst>
          </a:custGeom>
          <a:blipFill>
            <a:blip r:embed="rId8"/>
            <a:stretch>
              <a:fillRect l="0" t="0" r="0" b="0"/>
            </a:stretch>
          </a:blipFill>
        </p:spPr>
      </p:sp>
      <p:sp>
        <p:nvSpPr>
          <p:cNvPr name="TextBox 9" id="9"/>
          <p:cNvSpPr txBox="true"/>
          <p:nvPr/>
        </p:nvSpPr>
        <p:spPr>
          <a:xfrm rot="0">
            <a:off x="3745017" y="1619989"/>
            <a:ext cx="10441907" cy="922447"/>
          </a:xfrm>
          <a:prstGeom prst="rect">
            <a:avLst/>
          </a:prstGeom>
        </p:spPr>
        <p:txBody>
          <a:bodyPr anchor="t" rtlCol="false" tIns="0" lIns="0" bIns="0" rIns="0">
            <a:spAutoFit/>
          </a:bodyPr>
          <a:lstStyle/>
          <a:p>
            <a:pPr algn="ctr">
              <a:lnSpc>
                <a:spcPts val="6426"/>
              </a:lnSpc>
            </a:pPr>
            <a:r>
              <a:rPr lang="en-US" b="true" sz="8033">
                <a:solidFill>
                  <a:srgbClr val="252930"/>
                </a:solidFill>
                <a:latin typeface="Maven Pro Bold"/>
                <a:ea typeface="Maven Pro Bold"/>
                <a:cs typeface="Maven Pro Bold"/>
                <a:sym typeface="Maven Pro Bold"/>
              </a:rPr>
              <a:t>METHODOLOGY</a:t>
            </a:r>
          </a:p>
        </p:txBody>
      </p:sp>
      <p:sp>
        <p:nvSpPr>
          <p:cNvPr name="TextBox 10" id="10"/>
          <p:cNvSpPr txBox="true"/>
          <p:nvPr/>
        </p:nvSpPr>
        <p:spPr>
          <a:xfrm rot="0">
            <a:off x="1299490" y="3374602"/>
            <a:ext cx="6431062" cy="577823"/>
          </a:xfrm>
          <a:prstGeom prst="rect">
            <a:avLst/>
          </a:prstGeom>
        </p:spPr>
        <p:txBody>
          <a:bodyPr anchor="t" rtlCol="false" tIns="0" lIns="0" bIns="0" rIns="0">
            <a:spAutoFit/>
          </a:bodyPr>
          <a:lstStyle/>
          <a:p>
            <a:pPr algn="ctr">
              <a:lnSpc>
                <a:spcPts val="4000"/>
              </a:lnSpc>
            </a:pPr>
            <a:r>
              <a:rPr lang="en-US" b="true" sz="5000">
                <a:solidFill>
                  <a:srgbClr val="252930"/>
                </a:solidFill>
                <a:latin typeface="Maven Pro Bold"/>
                <a:ea typeface="Maven Pro Bold"/>
                <a:cs typeface="Maven Pro Bold"/>
                <a:sym typeface="Maven Pro Bold"/>
              </a:rPr>
              <a:t>Experimental Design</a:t>
            </a:r>
          </a:p>
        </p:txBody>
      </p:sp>
      <p:sp>
        <p:nvSpPr>
          <p:cNvPr name="TextBox 11" id="11"/>
          <p:cNvSpPr txBox="true"/>
          <p:nvPr/>
        </p:nvSpPr>
        <p:spPr>
          <a:xfrm rot="0">
            <a:off x="1602020" y="4096209"/>
            <a:ext cx="11369281" cy="586680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A 13-inch MacBook Pro (2017) </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Screen </a:t>
            </a:r>
            <a:r>
              <a:rPr lang="en-US" sz="3000">
                <a:solidFill>
                  <a:srgbClr val="252930"/>
                </a:solidFill>
                <a:latin typeface="Maven Pro"/>
                <a:ea typeface="Maven Pro"/>
                <a:cs typeface="Maven Pro"/>
                <a:sym typeface="Maven Pro"/>
              </a:rPr>
              <a:t>resolution of 1440 x 900</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The mouse sensitivity is set to 4/10</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Trackpad sensitivity was set to 6/10</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R</a:t>
            </a:r>
            <a:r>
              <a:rPr lang="en-US" sz="3000">
                <a:solidFill>
                  <a:srgbClr val="252930"/>
                </a:solidFill>
                <a:latin typeface="Maven Pro"/>
                <a:ea typeface="Maven Pro"/>
                <a:cs typeface="Maven Pro"/>
                <a:sym typeface="Maven Pro"/>
              </a:rPr>
              <a:t>oom lights were also kept on during the tests</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U</a:t>
            </a:r>
            <a:r>
              <a:rPr lang="en-US" sz="3000">
                <a:solidFill>
                  <a:srgbClr val="252930"/>
                </a:solidFill>
                <a:latin typeface="Maven Pro"/>
                <a:ea typeface="Maven Pro"/>
                <a:cs typeface="Maven Pro"/>
                <a:sym typeface="Maven Pro"/>
              </a:rPr>
              <a:t>sers sat at a comfortable distance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1</a:t>
            </a:r>
            <a:r>
              <a:rPr lang="en-US" sz="3000">
                <a:solidFill>
                  <a:srgbClr val="252930"/>
                </a:solidFill>
                <a:latin typeface="Maven Pro"/>
                <a:ea typeface="Maven Pro"/>
                <a:cs typeface="Maven Pro"/>
                <a:sym typeface="Maven Pro"/>
              </a:rPr>
              <a:t>0 participants were involved in the study</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Each participant would do the task about five times each </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(1) baseline mouse</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(2) the final version of the glove</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(3) final glove with additional instructions + drift change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700" y="2542436"/>
            <a:ext cx="16017237" cy="8349829"/>
            <a:chOff x="0" y="0"/>
            <a:chExt cx="4218532" cy="2199132"/>
          </a:xfrm>
        </p:grpSpPr>
        <p:sp>
          <p:nvSpPr>
            <p:cNvPr name="Freeform 3" id="3"/>
            <p:cNvSpPr/>
            <p:nvPr/>
          </p:nvSpPr>
          <p:spPr>
            <a:xfrm flipH="false" flipV="false" rot="0">
              <a:off x="0" y="0"/>
              <a:ext cx="4218532" cy="2199132"/>
            </a:xfrm>
            <a:custGeom>
              <a:avLst/>
              <a:gdLst/>
              <a:ahLst/>
              <a:cxnLst/>
              <a:rect r="r" b="b" t="t" l="l"/>
              <a:pathLst>
                <a:path h="2199132" w="4218532">
                  <a:moveTo>
                    <a:pt x="24651" y="0"/>
                  </a:moveTo>
                  <a:lnTo>
                    <a:pt x="4193881" y="0"/>
                  </a:lnTo>
                  <a:cubicBezTo>
                    <a:pt x="4200419" y="0"/>
                    <a:pt x="4206689" y="2597"/>
                    <a:pt x="4211312" y="7220"/>
                  </a:cubicBezTo>
                  <a:cubicBezTo>
                    <a:pt x="4215935" y="11843"/>
                    <a:pt x="4218532" y="18113"/>
                    <a:pt x="4218532" y="24651"/>
                  </a:cubicBezTo>
                  <a:lnTo>
                    <a:pt x="4218532" y="2174481"/>
                  </a:lnTo>
                  <a:cubicBezTo>
                    <a:pt x="4218532" y="2181019"/>
                    <a:pt x="4215935" y="2187289"/>
                    <a:pt x="4211312" y="2191912"/>
                  </a:cubicBezTo>
                  <a:cubicBezTo>
                    <a:pt x="4206689" y="2196535"/>
                    <a:pt x="4200419" y="2199132"/>
                    <a:pt x="4193881" y="2199132"/>
                  </a:cubicBezTo>
                  <a:lnTo>
                    <a:pt x="24651" y="2199132"/>
                  </a:lnTo>
                  <a:cubicBezTo>
                    <a:pt x="18113" y="2199132"/>
                    <a:pt x="11843" y="2196535"/>
                    <a:pt x="7220" y="2191912"/>
                  </a:cubicBezTo>
                  <a:cubicBezTo>
                    <a:pt x="2597" y="2187289"/>
                    <a:pt x="0" y="2181019"/>
                    <a:pt x="0" y="2174481"/>
                  </a:cubicBezTo>
                  <a:lnTo>
                    <a:pt x="0" y="24651"/>
                  </a:lnTo>
                  <a:cubicBezTo>
                    <a:pt x="0" y="18113"/>
                    <a:pt x="2597" y="11843"/>
                    <a:pt x="7220" y="7220"/>
                  </a:cubicBezTo>
                  <a:cubicBezTo>
                    <a:pt x="11843" y="2597"/>
                    <a:pt x="18113" y="0"/>
                    <a:pt x="24651" y="0"/>
                  </a:cubicBezTo>
                  <a:close/>
                </a:path>
              </a:pathLst>
            </a:custGeom>
            <a:solidFill>
              <a:srgbClr val="C0B3A0">
                <a:alpha val="53725"/>
              </a:srgbClr>
            </a:solidFill>
          </p:spPr>
        </p:sp>
        <p:sp>
          <p:nvSpPr>
            <p:cNvPr name="TextBox 4" id="4"/>
            <p:cNvSpPr txBox="true"/>
            <p:nvPr/>
          </p:nvSpPr>
          <p:spPr>
            <a:xfrm>
              <a:off x="0" y="-38100"/>
              <a:ext cx="4218532" cy="22372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008538" y="4044628"/>
            <a:ext cx="2716317" cy="1358159"/>
          </a:xfrm>
          <a:custGeom>
            <a:avLst/>
            <a:gdLst/>
            <a:ahLst/>
            <a:cxnLst/>
            <a:rect r="r" b="b" t="t" l="l"/>
            <a:pathLst>
              <a:path h="1358159" w="2716317">
                <a:moveTo>
                  <a:pt x="0" y="0"/>
                </a:moveTo>
                <a:lnTo>
                  <a:pt x="2716317" y="0"/>
                </a:lnTo>
                <a:lnTo>
                  <a:pt x="2716317" y="1358158"/>
                </a:lnTo>
                <a:lnTo>
                  <a:pt x="0" y="1358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745017" y="1619989"/>
            <a:ext cx="10441907" cy="922447"/>
          </a:xfrm>
          <a:prstGeom prst="rect">
            <a:avLst/>
          </a:prstGeom>
        </p:spPr>
        <p:txBody>
          <a:bodyPr anchor="t" rtlCol="false" tIns="0" lIns="0" bIns="0" rIns="0">
            <a:spAutoFit/>
          </a:bodyPr>
          <a:lstStyle/>
          <a:p>
            <a:pPr algn="ctr">
              <a:lnSpc>
                <a:spcPts val="6426"/>
              </a:lnSpc>
            </a:pPr>
            <a:r>
              <a:rPr lang="en-US" b="true" sz="8033">
                <a:solidFill>
                  <a:srgbClr val="252930"/>
                </a:solidFill>
                <a:latin typeface="Maven Pro Bold"/>
                <a:ea typeface="Maven Pro Bold"/>
                <a:cs typeface="Maven Pro Bold"/>
                <a:sym typeface="Maven Pro Bold"/>
              </a:rPr>
              <a:t>METHODOLOGY</a:t>
            </a:r>
          </a:p>
        </p:txBody>
      </p:sp>
      <p:sp>
        <p:nvSpPr>
          <p:cNvPr name="TextBox 9" id="9"/>
          <p:cNvSpPr txBox="true"/>
          <p:nvPr/>
        </p:nvSpPr>
        <p:spPr>
          <a:xfrm rot="0">
            <a:off x="1299490" y="2951625"/>
            <a:ext cx="6431062" cy="577823"/>
          </a:xfrm>
          <a:prstGeom prst="rect">
            <a:avLst/>
          </a:prstGeom>
        </p:spPr>
        <p:txBody>
          <a:bodyPr anchor="t" rtlCol="false" tIns="0" lIns="0" bIns="0" rIns="0">
            <a:spAutoFit/>
          </a:bodyPr>
          <a:lstStyle/>
          <a:p>
            <a:pPr algn="ctr">
              <a:lnSpc>
                <a:spcPts val="4000"/>
              </a:lnSpc>
            </a:pPr>
            <a:r>
              <a:rPr lang="en-US" b="true" sz="5000">
                <a:solidFill>
                  <a:srgbClr val="252930"/>
                </a:solidFill>
                <a:latin typeface="Maven Pro Bold"/>
                <a:ea typeface="Maven Pro Bold"/>
                <a:cs typeface="Maven Pro Bold"/>
                <a:sym typeface="Maven Pro Bold"/>
              </a:rPr>
              <a:t>Metrics (Per Trial)</a:t>
            </a:r>
          </a:p>
        </p:txBody>
      </p:sp>
      <p:sp>
        <p:nvSpPr>
          <p:cNvPr name="TextBox 10" id="10"/>
          <p:cNvSpPr txBox="true"/>
          <p:nvPr/>
        </p:nvSpPr>
        <p:spPr>
          <a:xfrm rot="0">
            <a:off x="1534298" y="3681461"/>
            <a:ext cx="12392508" cy="6400151"/>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Total time (TT)</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Distance (D)</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Button size (W) and shape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Fitts’ Law: MT, ID, and Throughput</a:t>
            </a:r>
          </a:p>
          <a:p>
            <a:pPr algn="l">
              <a:lnSpc>
                <a:spcPts val="4200"/>
              </a:lnSpc>
            </a:pP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Missed Clicks</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Hover time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Correction time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Delay between entering and clicking</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first entry</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most recent entry</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F</a:t>
            </a:r>
            <a:r>
              <a:rPr lang="en-US" sz="3000">
                <a:solidFill>
                  <a:srgbClr val="252930"/>
                </a:solidFill>
                <a:latin typeface="Maven Pro"/>
                <a:ea typeface="Maven Pro"/>
                <a:cs typeface="Maven Pro"/>
                <a:sym typeface="Maven Pro"/>
              </a:rPr>
              <a:t>ull cursor </a:t>
            </a:r>
          </a:p>
        </p:txBody>
      </p:sp>
      <p:sp>
        <p:nvSpPr>
          <p:cNvPr name="TextBox 11" id="11"/>
          <p:cNvSpPr txBox="true"/>
          <p:nvPr/>
        </p:nvSpPr>
        <p:spPr>
          <a:xfrm rot="0">
            <a:off x="9507857" y="6324790"/>
            <a:ext cx="7367733" cy="2666729"/>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Velocity</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Tota</a:t>
            </a:r>
            <a:r>
              <a:rPr lang="en-US" sz="3000">
                <a:solidFill>
                  <a:srgbClr val="252930"/>
                </a:solidFill>
                <a:latin typeface="Maven Pro"/>
                <a:ea typeface="Maven Pro"/>
                <a:cs typeface="Maven Pro"/>
                <a:sym typeface="Maven Pro"/>
              </a:rPr>
              <a:t>l overshooting time, </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Length of the path taken </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Ratio of path taken to distance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Extra movement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700" y="2542436"/>
            <a:ext cx="16017237" cy="8349829"/>
            <a:chOff x="0" y="0"/>
            <a:chExt cx="4218532" cy="2199132"/>
          </a:xfrm>
        </p:grpSpPr>
        <p:sp>
          <p:nvSpPr>
            <p:cNvPr name="Freeform 3" id="3"/>
            <p:cNvSpPr/>
            <p:nvPr/>
          </p:nvSpPr>
          <p:spPr>
            <a:xfrm flipH="false" flipV="false" rot="0">
              <a:off x="0" y="0"/>
              <a:ext cx="4218532" cy="2199132"/>
            </a:xfrm>
            <a:custGeom>
              <a:avLst/>
              <a:gdLst/>
              <a:ahLst/>
              <a:cxnLst/>
              <a:rect r="r" b="b" t="t" l="l"/>
              <a:pathLst>
                <a:path h="2199132" w="4218532">
                  <a:moveTo>
                    <a:pt x="24651" y="0"/>
                  </a:moveTo>
                  <a:lnTo>
                    <a:pt x="4193881" y="0"/>
                  </a:lnTo>
                  <a:cubicBezTo>
                    <a:pt x="4200419" y="0"/>
                    <a:pt x="4206689" y="2597"/>
                    <a:pt x="4211312" y="7220"/>
                  </a:cubicBezTo>
                  <a:cubicBezTo>
                    <a:pt x="4215935" y="11843"/>
                    <a:pt x="4218532" y="18113"/>
                    <a:pt x="4218532" y="24651"/>
                  </a:cubicBezTo>
                  <a:lnTo>
                    <a:pt x="4218532" y="2174481"/>
                  </a:lnTo>
                  <a:cubicBezTo>
                    <a:pt x="4218532" y="2181019"/>
                    <a:pt x="4215935" y="2187289"/>
                    <a:pt x="4211312" y="2191912"/>
                  </a:cubicBezTo>
                  <a:cubicBezTo>
                    <a:pt x="4206689" y="2196535"/>
                    <a:pt x="4200419" y="2199132"/>
                    <a:pt x="4193881" y="2199132"/>
                  </a:cubicBezTo>
                  <a:lnTo>
                    <a:pt x="24651" y="2199132"/>
                  </a:lnTo>
                  <a:cubicBezTo>
                    <a:pt x="18113" y="2199132"/>
                    <a:pt x="11843" y="2196535"/>
                    <a:pt x="7220" y="2191912"/>
                  </a:cubicBezTo>
                  <a:cubicBezTo>
                    <a:pt x="2597" y="2187289"/>
                    <a:pt x="0" y="2181019"/>
                    <a:pt x="0" y="2174481"/>
                  </a:cubicBezTo>
                  <a:lnTo>
                    <a:pt x="0" y="24651"/>
                  </a:lnTo>
                  <a:cubicBezTo>
                    <a:pt x="0" y="18113"/>
                    <a:pt x="2597" y="11843"/>
                    <a:pt x="7220" y="7220"/>
                  </a:cubicBezTo>
                  <a:cubicBezTo>
                    <a:pt x="11843" y="2597"/>
                    <a:pt x="18113" y="0"/>
                    <a:pt x="24651" y="0"/>
                  </a:cubicBezTo>
                  <a:close/>
                </a:path>
              </a:pathLst>
            </a:custGeom>
            <a:solidFill>
              <a:srgbClr val="C0B3A0">
                <a:alpha val="53725"/>
              </a:srgbClr>
            </a:solidFill>
          </p:spPr>
        </p:sp>
        <p:sp>
          <p:nvSpPr>
            <p:cNvPr name="TextBox 4" id="4"/>
            <p:cNvSpPr txBox="true"/>
            <p:nvPr/>
          </p:nvSpPr>
          <p:spPr>
            <a:xfrm>
              <a:off x="0" y="-38100"/>
              <a:ext cx="4218532" cy="223723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008538" y="4044628"/>
            <a:ext cx="2716317" cy="1358159"/>
          </a:xfrm>
          <a:custGeom>
            <a:avLst/>
            <a:gdLst/>
            <a:ahLst/>
            <a:cxnLst/>
            <a:rect r="r" b="b" t="t" l="l"/>
            <a:pathLst>
              <a:path h="1358159" w="2716317">
                <a:moveTo>
                  <a:pt x="0" y="0"/>
                </a:moveTo>
                <a:lnTo>
                  <a:pt x="2716317" y="0"/>
                </a:lnTo>
                <a:lnTo>
                  <a:pt x="2716317" y="1358158"/>
                </a:lnTo>
                <a:lnTo>
                  <a:pt x="0" y="1358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745017" y="1619989"/>
            <a:ext cx="10441907" cy="922447"/>
          </a:xfrm>
          <a:prstGeom prst="rect">
            <a:avLst/>
          </a:prstGeom>
        </p:spPr>
        <p:txBody>
          <a:bodyPr anchor="t" rtlCol="false" tIns="0" lIns="0" bIns="0" rIns="0">
            <a:spAutoFit/>
          </a:bodyPr>
          <a:lstStyle/>
          <a:p>
            <a:pPr algn="ctr">
              <a:lnSpc>
                <a:spcPts val="6426"/>
              </a:lnSpc>
            </a:pPr>
            <a:r>
              <a:rPr lang="en-US" b="true" sz="8033">
                <a:solidFill>
                  <a:srgbClr val="252930"/>
                </a:solidFill>
                <a:latin typeface="Maven Pro Bold"/>
                <a:ea typeface="Maven Pro Bold"/>
                <a:cs typeface="Maven Pro Bold"/>
                <a:sym typeface="Maven Pro Bold"/>
              </a:rPr>
              <a:t>METHODOLOGY</a:t>
            </a:r>
          </a:p>
        </p:txBody>
      </p:sp>
      <p:sp>
        <p:nvSpPr>
          <p:cNvPr name="TextBox 9" id="9"/>
          <p:cNvSpPr txBox="true"/>
          <p:nvPr/>
        </p:nvSpPr>
        <p:spPr>
          <a:xfrm rot="0">
            <a:off x="5821787" y="4705728"/>
            <a:ext cx="6431062" cy="577823"/>
          </a:xfrm>
          <a:prstGeom prst="rect">
            <a:avLst/>
          </a:prstGeom>
        </p:spPr>
        <p:txBody>
          <a:bodyPr anchor="t" rtlCol="false" tIns="0" lIns="0" bIns="0" rIns="0">
            <a:spAutoFit/>
          </a:bodyPr>
          <a:lstStyle/>
          <a:p>
            <a:pPr algn="ctr">
              <a:lnSpc>
                <a:spcPts val="4000"/>
              </a:lnSpc>
            </a:pPr>
            <a:r>
              <a:rPr lang="en-US" b="true" sz="5000">
                <a:solidFill>
                  <a:srgbClr val="252930"/>
                </a:solidFill>
                <a:latin typeface="Maven Pro Bold"/>
                <a:ea typeface="Maven Pro Bold"/>
                <a:cs typeface="Maven Pro Bold"/>
                <a:sym typeface="Maven Pro Bold"/>
              </a:rPr>
              <a:t>Modelling</a:t>
            </a:r>
          </a:p>
        </p:txBody>
      </p:sp>
      <p:sp>
        <p:nvSpPr>
          <p:cNvPr name="TextBox 10" id="10"/>
          <p:cNvSpPr txBox="true"/>
          <p:nvPr/>
        </p:nvSpPr>
        <p:spPr>
          <a:xfrm rot="0">
            <a:off x="5725076" y="5380749"/>
            <a:ext cx="6837848" cy="1066692"/>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Regression (OLS) for Total Time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Poisson Regression for Error Count</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992064" y="3712024"/>
            <a:ext cx="14303873" cy="586680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51 sessions, resulting in 255 trials for the mouse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61 sessions were recorded, totaling 305 trials for the glove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51 sessions, totaling 255 trials for glove 2</a:t>
            </a:r>
          </a:p>
          <a:p>
            <a:pPr algn="l">
              <a:lnSpc>
                <a:spcPts val="4200"/>
              </a:lnSpc>
            </a:pP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T</a:t>
            </a:r>
            <a:r>
              <a:rPr lang="en-US" sz="3000">
                <a:solidFill>
                  <a:srgbClr val="252930"/>
                </a:solidFill>
                <a:latin typeface="Maven Pro"/>
                <a:ea typeface="Maven Pro"/>
                <a:cs typeface="Maven Pro"/>
                <a:sym typeface="Maven Pro"/>
              </a:rPr>
              <a:t>wo glove sessions had to be removed due to minor bugs caused by the random-target generator of the testing facility</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Trials with optimal path ratios higher than 15, along with error counts greater than 10, were also removed (due to test mistake and hardware mistake respectively)</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The final counts of each was 250 for the mouse and 292 for glove 1, and 246 for glove 2</a:t>
            </a:r>
          </a:p>
        </p:txBody>
      </p:sp>
      <p:sp>
        <p:nvSpPr>
          <p:cNvPr name="TextBox 3" id="3"/>
          <p:cNvSpPr txBox="true"/>
          <p:nvPr/>
        </p:nvSpPr>
        <p:spPr>
          <a:xfrm rot="0">
            <a:off x="5323669" y="1780314"/>
            <a:ext cx="7640663" cy="1730376"/>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RESULTS AND DISCUSSION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32971" y="3000932"/>
            <a:ext cx="8412109" cy="5228668"/>
          </a:xfrm>
          <a:custGeom>
            <a:avLst/>
            <a:gdLst/>
            <a:ahLst/>
            <a:cxnLst/>
            <a:rect r="r" b="b" t="t" l="l"/>
            <a:pathLst>
              <a:path h="5228668" w="8412109">
                <a:moveTo>
                  <a:pt x="0" y="0"/>
                </a:moveTo>
                <a:lnTo>
                  <a:pt x="8412109" y="0"/>
                </a:lnTo>
                <a:lnTo>
                  <a:pt x="8412109" y="5228668"/>
                </a:lnTo>
                <a:lnTo>
                  <a:pt x="0" y="5228668"/>
                </a:lnTo>
                <a:lnTo>
                  <a:pt x="0" y="0"/>
                </a:lnTo>
                <a:close/>
              </a:path>
            </a:pathLst>
          </a:custGeom>
          <a:blipFill>
            <a:blip r:embed="rId8"/>
            <a:stretch>
              <a:fillRect l="0" t="0" r="0" b="0"/>
            </a:stretch>
          </a:blipFill>
        </p:spPr>
      </p:sp>
      <p:sp>
        <p:nvSpPr>
          <p:cNvPr name="TextBox 6" id="6"/>
          <p:cNvSpPr txBox="true"/>
          <p:nvPr/>
        </p:nvSpPr>
        <p:spPr>
          <a:xfrm rot="0">
            <a:off x="5323669" y="1031874"/>
            <a:ext cx="7640663"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ID AND TT</a:t>
            </a:r>
          </a:p>
        </p:txBody>
      </p:sp>
      <p:sp>
        <p:nvSpPr>
          <p:cNvPr name="TextBox 7" id="7"/>
          <p:cNvSpPr txBox="true"/>
          <p:nvPr/>
        </p:nvSpPr>
        <p:spPr>
          <a:xfrm rot="0">
            <a:off x="10945080" y="4189619"/>
            <a:ext cx="5716076" cy="320007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Harder task = more time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Higher coefficient for mouse means ID affects it more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R-squared is pretty low for both</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Difference in Throughput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04478" y="2582751"/>
            <a:ext cx="5749431" cy="5139288"/>
          </a:xfrm>
          <a:custGeom>
            <a:avLst/>
            <a:gdLst/>
            <a:ahLst/>
            <a:cxnLst/>
            <a:rect r="r" b="b" t="t" l="l"/>
            <a:pathLst>
              <a:path h="5139288" w="5749431">
                <a:moveTo>
                  <a:pt x="0" y="0"/>
                </a:moveTo>
                <a:lnTo>
                  <a:pt x="5749431" y="0"/>
                </a:lnTo>
                <a:lnTo>
                  <a:pt x="5749431" y="5139288"/>
                </a:lnTo>
                <a:lnTo>
                  <a:pt x="0" y="5139288"/>
                </a:lnTo>
                <a:lnTo>
                  <a:pt x="0" y="0"/>
                </a:lnTo>
                <a:close/>
              </a:path>
            </a:pathLst>
          </a:custGeom>
          <a:blipFill>
            <a:blip r:embed="rId8"/>
            <a:stretch>
              <a:fillRect l="0" t="0" r="0" b="0"/>
            </a:stretch>
          </a:blipFill>
        </p:spPr>
      </p:sp>
      <p:sp>
        <p:nvSpPr>
          <p:cNvPr name="Freeform 6" id="6"/>
          <p:cNvSpPr/>
          <p:nvPr/>
        </p:nvSpPr>
        <p:spPr>
          <a:xfrm flipH="false" flipV="false" rot="0">
            <a:off x="6253909" y="2564961"/>
            <a:ext cx="5793039" cy="5157077"/>
          </a:xfrm>
          <a:custGeom>
            <a:avLst/>
            <a:gdLst/>
            <a:ahLst/>
            <a:cxnLst/>
            <a:rect r="r" b="b" t="t" l="l"/>
            <a:pathLst>
              <a:path h="5157077" w="5793039">
                <a:moveTo>
                  <a:pt x="0" y="0"/>
                </a:moveTo>
                <a:lnTo>
                  <a:pt x="5793040" y="0"/>
                </a:lnTo>
                <a:lnTo>
                  <a:pt x="5793040" y="5157078"/>
                </a:lnTo>
                <a:lnTo>
                  <a:pt x="0" y="5157078"/>
                </a:lnTo>
                <a:lnTo>
                  <a:pt x="0" y="0"/>
                </a:lnTo>
                <a:close/>
              </a:path>
            </a:pathLst>
          </a:custGeom>
          <a:blipFill>
            <a:blip r:embed="rId9"/>
            <a:stretch>
              <a:fillRect l="0" t="0" r="0" b="0"/>
            </a:stretch>
          </a:blipFill>
        </p:spPr>
      </p:sp>
      <p:sp>
        <p:nvSpPr>
          <p:cNvPr name="Freeform 7" id="7"/>
          <p:cNvSpPr/>
          <p:nvPr/>
        </p:nvSpPr>
        <p:spPr>
          <a:xfrm flipH="false" flipV="false" rot="0">
            <a:off x="12046949" y="2584984"/>
            <a:ext cx="5736574" cy="5137055"/>
          </a:xfrm>
          <a:custGeom>
            <a:avLst/>
            <a:gdLst/>
            <a:ahLst/>
            <a:cxnLst/>
            <a:rect r="r" b="b" t="t" l="l"/>
            <a:pathLst>
              <a:path h="5137055" w="5736574">
                <a:moveTo>
                  <a:pt x="0" y="0"/>
                </a:moveTo>
                <a:lnTo>
                  <a:pt x="5736573" y="0"/>
                </a:lnTo>
                <a:lnTo>
                  <a:pt x="5736573" y="5137055"/>
                </a:lnTo>
                <a:lnTo>
                  <a:pt x="0" y="5137055"/>
                </a:lnTo>
                <a:lnTo>
                  <a:pt x="0" y="0"/>
                </a:lnTo>
                <a:close/>
              </a:path>
            </a:pathLst>
          </a:custGeom>
          <a:blipFill>
            <a:blip r:embed="rId10"/>
            <a:stretch>
              <a:fillRect l="0" t="0" r="0" b="0"/>
            </a:stretch>
          </a:blipFill>
        </p:spPr>
      </p:sp>
      <p:sp>
        <p:nvSpPr>
          <p:cNvPr name="TextBox 8" id="8"/>
          <p:cNvSpPr txBox="true"/>
          <p:nvPr/>
        </p:nvSpPr>
        <p:spPr>
          <a:xfrm rot="0">
            <a:off x="5323669" y="1031874"/>
            <a:ext cx="7640663"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ID AND TT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2095429"/>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268439" y="4279811"/>
            <a:ext cx="1979114" cy="3251111"/>
          </a:xfrm>
          <a:custGeom>
            <a:avLst/>
            <a:gdLst/>
            <a:ahLst/>
            <a:cxnLst/>
            <a:rect r="r" b="b" t="t" l="l"/>
            <a:pathLst>
              <a:path h="3251111" w="1979114">
                <a:moveTo>
                  <a:pt x="0" y="0"/>
                </a:moveTo>
                <a:lnTo>
                  <a:pt x="1979114" y="0"/>
                </a:lnTo>
                <a:lnTo>
                  <a:pt x="1979114" y="3251112"/>
                </a:lnTo>
                <a:lnTo>
                  <a:pt x="0" y="32511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856710" y="4769048"/>
            <a:ext cx="3360648" cy="2272638"/>
          </a:xfrm>
          <a:custGeom>
            <a:avLst/>
            <a:gdLst/>
            <a:ahLst/>
            <a:cxnLst/>
            <a:rect r="r" b="b" t="t" l="l"/>
            <a:pathLst>
              <a:path h="2272638" w="3360648">
                <a:moveTo>
                  <a:pt x="0" y="0"/>
                </a:moveTo>
                <a:lnTo>
                  <a:pt x="3360648" y="0"/>
                </a:lnTo>
                <a:lnTo>
                  <a:pt x="3360648" y="2272638"/>
                </a:lnTo>
                <a:lnTo>
                  <a:pt x="0" y="22726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8817433" y="4883358"/>
            <a:ext cx="4016689" cy="2143908"/>
          </a:xfrm>
          <a:custGeom>
            <a:avLst/>
            <a:gdLst/>
            <a:ahLst/>
            <a:cxnLst/>
            <a:rect r="r" b="b" t="t" l="l"/>
            <a:pathLst>
              <a:path h="2143908" w="4016689">
                <a:moveTo>
                  <a:pt x="0" y="0"/>
                </a:moveTo>
                <a:lnTo>
                  <a:pt x="4016689" y="0"/>
                </a:lnTo>
                <a:lnTo>
                  <a:pt x="4016689" y="2143907"/>
                </a:lnTo>
                <a:lnTo>
                  <a:pt x="0" y="2143907"/>
                </a:lnTo>
                <a:lnTo>
                  <a:pt x="0" y="0"/>
                </a:lnTo>
                <a:close/>
              </a:path>
            </a:pathLst>
          </a:custGeom>
          <a:blipFill>
            <a:blip r:embed="rId12"/>
            <a:stretch>
              <a:fillRect l="0" t="0" r="0" b="0"/>
            </a:stretch>
          </a:blipFill>
        </p:spPr>
      </p:sp>
      <p:sp>
        <p:nvSpPr>
          <p:cNvPr name="Freeform 9" id="9"/>
          <p:cNvSpPr/>
          <p:nvPr/>
        </p:nvSpPr>
        <p:spPr>
          <a:xfrm flipH="false" flipV="false" rot="0">
            <a:off x="13434921" y="5117562"/>
            <a:ext cx="3122652" cy="2142920"/>
          </a:xfrm>
          <a:custGeom>
            <a:avLst/>
            <a:gdLst/>
            <a:ahLst/>
            <a:cxnLst/>
            <a:rect r="r" b="b" t="t" l="l"/>
            <a:pathLst>
              <a:path h="2142920" w="3122652">
                <a:moveTo>
                  <a:pt x="0" y="0"/>
                </a:moveTo>
                <a:lnTo>
                  <a:pt x="3122652" y="0"/>
                </a:lnTo>
                <a:lnTo>
                  <a:pt x="3122652" y="2142919"/>
                </a:lnTo>
                <a:lnTo>
                  <a:pt x="0" y="214291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4158497" y="4279811"/>
            <a:ext cx="1675500" cy="1675500"/>
          </a:xfrm>
          <a:custGeom>
            <a:avLst/>
            <a:gdLst/>
            <a:ahLst/>
            <a:cxnLst/>
            <a:rect r="r" b="b" t="t" l="l"/>
            <a:pathLst>
              <a:path h="1675500" w="1675500">
                <a:moveTo>
                  <a:pt x="0" y="0"/>
                </a:moveTo>
                <a:lnTo>
                  <a:pt x="1675500" y="0"/>
                </a:lnTo>
                <a:lnTo>
                  <a:pt x="1675500" y="1675501"/>
                </a:lnTo>
                <a:lnTo>
                  <a:pt x="0" y="167550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1" id="11"/>
          <p:cNvSpPr txBox="true"/>
          <p:nvPr/>
        </p:nvSpPr>
        <p:spPr>
          <a:xfrm rot="0">
            <a:off x="3774395" y="3116401"/>
            <a:ext cx="10739210"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Many Popular Devices for Computer Interaction/Usage</a:t>
            </a:r>
          </a:p>
        </p:txBody>
      </p:sp>
      <p:sp>
        <p:nvSpPr>
          <p:cNvPr name="TextBox 12" id="12"/>
          <p:cNvSpPr txBox="true"/>
          <p:nvPr/>
        </p:nvSpPr>
        <p:spPr>
          <a:xfrm rot="0">
            <a:off x="2695711" y="7721423"/>
            <a:ext cx="10739210"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Mouse</a:t>
            </a:r>
          </a:p>
        </p:txBody>
      </p:sp>
      <p:sp>
        <p:nvSpPr>
          <p:cNvPr name="TextBox 13" id="13"/>
          <p:cNvSpPr txBox="true"/>
          <p:nvPr/>
        </p:nvSpPr>
        <p:spPr>
          <a:xfrm rot="0">
            <a:off x="5456172" y="7721423"/>
            <a:ext cx="10739210"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Trackpad</a:t>
            </a:r>
          </a:p>
        </p:txBody>
      </p:sp>
      <p:sp>
        <p:nvSpPr>
          <p:cNvPr name="TextBox 14" id="14"/>
          <p:cNvSpPr txBox="true"/>
          <p:nvPr/>
        </p:nvSpPr>
        <p:spPr>
          <a:xfrm rot="0">
            <a:off x="9785844" y="7721423"/>
            <a:ext cx="10739210"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Pen Tablet</a:t>
            </a:r>
          </a:p>
        </p:txBody>
      </p:sp>
      <p:sp>
        <p:nvSpPr>
          <p:cNvPr name="TextBox 15" id="15"/>
          <p:cNvSpPr txBox="true"/>
          <p:nvPr/>
        </p:nvSpPr>
        <p:spPr>
          <a:xfrm rot="0">
            <a:off x="14158497" y="7755781"/>
            <a:ext cx="5908935"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VR Glove</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83613" y="2399835"/>
            <a:ext cx="8812982" cy="6643374"/>
          </a:xfrm>
          <a:custGeom>
            <a:avLst/>
            <a:gdLst/>
            <a:ahLst/>
            <a:cxnLst/>
            <a:rect r="r" b="b" t="t" l="l"/>
            <a:pathLst>
              <a:path h="6643374" w="8812982">
                <a:moveTo>
                  <a:pt x="0" y="0"/>
                </a:moveTo>
                <a:lnTo>
                  <a:pt x="8812983" y="0"/>
                </a:lnTo>
                <a:lnTo>
                  <a:pt x="8812983" y="6643374"/>
                </a:lnTo>
                <a:lnTo>
                  <a:pt x="0" y="6643374"/>
                </a:lnTo>
                <a:lnTo>
                  <a:pt x="0" y="0"/>
                </a:lnTo>
                <a:close/>
              </a:path>
            </a:pathLst>
          </a:custGeom>
          <a:blipFill>
            <a:blip r:embed="rId8"/>
            <a:stretch>
              <a:fillRect l="0" t="0" r="0" b="0"/>
            </a:stretch>
          </a:blipFill>
        </p:spPr>
      </p:sp>
      <p:sp>
        <p:nvSpPr>
          <p:cNvPr name="TextBox 6" id="6"/>
          <p:cNvSpPr txBox="true"/>
          <p:nvPr/>
        </p:nvSpPr>
        <p:spPr>
          <a:xfrm rot="0">
            <a:off x="3916732" y="1178049"/>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T-TEST FOR METRICS</a:t>
            </a:r>
          </a:p>
        </p:txBody>
      </p:sp>
      <p:sp>
        <p:nvSpPr>
          <p:cNvPr name="TextBox 7" id="7"/>
          <p:cNvSpPr txBox="true"/>
          <p:nvPr/>
        </p:nvSpPr>
        <p:spPr>
          <a:xfrm rot="0">
            <a:off x="10803072" y="2429942"/>
            <a:ext cx="5716076" cy="6933496"/>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Total Time and Velocity is better for mouse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Movement efficiency remained similar</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Glove introduced significantly more misclicks and required longer adjustment times before users could complete a trial</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The glove-based input method may be functional, but its current form results in greater difficulty</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45450" y="2202295"/>
            <a:ext cx="8422662" cy="6931644"/>
          </a:xfrm>
          <a:custGeom>
            <a:avLst/>
            <a:gdLst/>
            <a:ahLst/>
            <a:cxnLst/>
            <a:rect r="r" b="b" t="t" l="l"/>
            <a:pathLst>
              <a:path h="6931644" w="8422662">
                <a:moveTo>
                  <a:pt x="0" y="0"/>
                </a:moveTo>
                <a:lnTo>
                  <a:pt x="8422662" y="0"/>
                </a:lnTo>
                <a:lnTo>
                  <a:pt x="8422662" y="6931644"/>
                </a:lnTo>
                <a:lnTo>
                  <a:pt x="0" y="6931644"/>
                </a:lnTo>
                <a:lnTo>
                  <a:pt x="0" y="0"/>
                </a:lnTo>
                <a:close/>
              </a:path>
            </a:pathLst>
          </a:custGeom>
          <a:blipFill>
            <a:blip r:embed="rId8"/>
            <a:stretch>
              <a:fillRect l="0" t="0" r="0" b="0"/>
            </a:stretch>
          </a:blipFill>
        </p:spPr>
      </p:sp>
      <p:sp>
        <p:nvSpPr>
          <p:cNvPr name="TextBox 6" id="6"/>
          <p:cNvSpPr txBox="true"/>
          <p:nvPr/>
        </p:nvSpPr>
        <p:spPr>
          <a:xfrm rot="0">
            <a:off x="3916732" y="1178049"/>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T-TEST FOR METRICS</a:t>
            </a:r>
          </a:p>
        </p:txBody>
      </p:sp>
      <p:sp>
        <p:nvSpPr>
          <p:cNvPr name="TextBox 7" id="7"/>
          <p:cNvSpPr txBox="true"/>
          <p:nvPr/>
        </p:nvSpPr>
        <p:spPr>
          <a:xfrm rot="0">
            <a:off x="10459374" y="2429942"/>
            <a:ext cx="6976838" cy="5866805"/>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Total Time, Distance, Velocity, Optimal Path Ratio, and Total Misclicks are all generally better to a small extent, but not significantly, </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Hover Time, Overshoot Time, and the two Click Delays are all significant</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Could indicate that the users were more experienced with the glove</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The performance of Glove 2 versus the mouse is likely still not close</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22461" y="2663610"/>
            <a:ext cx="5735037" cy="4074009"/>
          </a:xfrm>
          <a:custGeom>
            <a:avLst/>
            <a:gdLst/>
            <a:ahLst/>
            <a:cxnLst/>
            <a:rect r="r" b="b" t="t" l="l"/>
            <a:pathLst>
              <a:path h="4074009" w="5735037">
                <a:moveTo>
                  <a:pt x="0" y="0"/>
                </a:moveTo>
                <a:lnTo>
                  <a:pt x="5735037" y="0"/>
                </a:lnTo>
                <a:lnTo>
                  <a:pt x="5735037" y="4074009"/>
                </a:lnTo>
                <a:lnTo>
                  <a:pt x="0" y="4074009"/>
                </a:lnTo>
                <a:lnTo>
                  <a:pt x="0" y="0"/>
                </a:lnTo>
                <a:close/>
              </a:path>
            </a:pathLst>
          </a:custGeom>
          <a:blipFill>
            <a:blip r:embed="rId8"/>
            <a:stretch>
              <a:fillRect l="0" t="0" r="0" b="0"/>
            </a:stretch>
          </a:blipFill>
        </p:spPr>
      </p:sp>
      <p:grpSp>
        <p:nvGrpSpPr>
          <p:cNvPr name="Group 6" id="6"/>
          <p:cNvGrpSpPr/>
          <p:nvPr/>
        </p:nvGrpSpPr>
        <p:grpSpPr>
          <a:xfrm rot="0">
            <a:off x="377494" y="4466315"/>
            <a:ext cx="5580004" cy="1057147"/>
            <a:chOff x="0" y="0"/>
            <a:chExt cx="1953328" cy="370063"/>
          </a:xfrm>
        </p:grpSpPr>
        <p:sp>
          <p:nvSpPr>
            <p:cNvPr name="Freeform 7" id="7"/>
            <p:cNvSpPr/>
            <p:nvPr/>
          </p:nvSpPr>
          <p:spPr>
            <a:xfrm flipH="false" flipV="false" rot="0">
              <a:off x="0" y="0"/>
              <a:ext cx="1953328" cy="370063"/>
            </a:xfrm>
            <a:custGeom>
              <a:avLst/>
              <a:gdLst/>
              <a:ahLst/>
              <a:cxnLst/>
              <a:rect r="r" b="b" t="t" l="l"/>
              <a:pathLst>
                <a:path h="370063" w="1953328">
                  <a:moveTo>
                    <a:pt x="0" y="0"/>
                  </a:moveTo>
                  <a:lnTo>
                    <a:pt x="1953328" y="0"/>
                  </a:lnTo>
                  <a:lnTo>
                    <a:pt x="1953328" y="370063"/>
                  </a:lnTo>
                  <a:lnTo>
                    <a:pt x="0" y="370063"/>
                  </a:lnTo>
                  <a:close/>
                </a:path>
              </a:pathLst>
            </a:custGeom>
            <a:solidFill>
              <a:srgbClr val="000000">
                <a:alpha val="0"/>
              </a:srgbClr>
            </a:solidFill>
            <a:ln w="95250" cap="sq">
              <a:solidFill>
                <a:srgbClr val="5B8AE6"/>
              </a:solidFill>
              <a:prstDash val="solid"/>
              <a:miter/>
            </a:ln>
          </p:spPr>
        </p:sp>
        <p:sp>
          <p:nvSpPr>
            <p:cNvPr name="TextBox 8" id="8"/>
            <p:cNvSpPr txBox="true"/>
            <p:nvPr/>
          </p:nvSpPr>
          <p:spPr>
            <a:xfrm>
              <a:off x="0" y="-38100"/>
              <a:ext cx="1953328" cy="40816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6062748" y="2691288"/>
            <a:ext cx="6005729" cy="4046331"/>
          </a:xfrm>
          <a:custGeom>
            <a:avLst/>
            <a:gdLst/>
            <a:ahLst/>
            <a:cxnLst/>
            <a:rect r="r" b="b" t="t" l="l"/>
            <a:pathLst>
              <a:path h="4046331" w="6005729">
                <a:moveTo>
                  <a:pt x="0" y="0"/>
                </a:moveTo>
                <a:lnTo>
                  <a:pt x="6005729" y="0"/>
                </a:lnTo>
                <a:lnTo>
                  <a:pt x="6005729" y="4046331"/>
                </a:lnTo>
                <a:lnTo>
                  <a:pt x="0" y="4046331"/>
                </a:lnTo>
                <a:lnTo>
                  <a:pt x="0" y="0"/>
                </a:lnTo>
                <a:close/>
              </a:path>
            </a:pathLst>
          </a:custGeom>
          <a:blipFill>
            <a:blip r:embed="rId9"/>
            <a:stretch>
              <a:fillRect l="0" t="0" r="0" b="0"/>
            </a:stretch>
          </a:blipFill>
        </p:spPr>
      </p:sp>
      <p:grpSp>
        <p:nvGrpSpPr>
          <p:cNvPr name="Group 10" id="10"/>
          <p:cNvGrpSpPr/>
          <p:nvPr/>
        </p:nvGrpSpPr>
        <p:grpSpPr>
          <a:xfrm rot="0">
            <a:off x="6219925" y="4466315"/>
            <a:ext cx="5580004" cy="1057147"/>
            <a:chOff x="0" y="0"/>
            <a:chExt cx="1953328" cy="370063"/>
          </a:xfrm>
        </p:grpSpPr>
        <p:sp>
          <p:nvSpPr>
            <p:cNvPr name="Freeform 11" id="11"/>
            <p:cNvSpPr/>
            <p:nvPr/>
          </p:nvSpPr>
          <p:spPr>
            <a:xfrm flipH="false" flipV="false" rot="0">
              <a:off x="0" y="0"/>
              <a:ext cx="1953328" cy="370063"/>
            </a:xfrm>
            <a:custGeom>
              <a:avLst/>
              <a:gdLst/>
              <a:ahLst/>
              <a:cxnLst/>
              <a:rect r="r" b="b" t="t" l="l"/>
              <a:pathLst>
                <a:path h="370063" w="1953328">
                  <a:moveTo>
                    <a:pt x="0" y="0"/>
                  </a:moveTo>
                  <a:lnTo>
                    <a:pt x="1953328" y="0"/>
                  </a:lnTo>
                  <a:lnTo>
                    <a:pt x="1953328" y="370063"/>
                  </a:lnTo>
                  <a:lnTo>
                    <a:pt x="0" y="370063"/>
                  </a:lnTo>
                  <a:close/>
                </a:path>
              </a:pathLst>
            </a:custGeom>
            <a:solidFill>
              <a:srgbClr val="000000">
                <a:alpha val="0"/>
              </a:srgbClr>
            </a:solidFill>
            <a:ln w="95250" cap="sq">
              <a:solidFill>
                <a:srgbClr val="5B8AE6"/>
              </a:solidFill>
              <a:prstDash val="solid"/>
              <a:miter/>
            </a:ln>
          </p:spPr>
        </p:sp>
        <p:sp>
          <p:nvSpPr>
            <p:cNvPr name="TextBox 12" id="12"/>
            <p:cNvSpPr txBox="true"/>
            <p:nvPr/>
          </p:nvSpPr>
          <p:spPr>
            <a:xfrm>
              <a:off x="0" y="-38100"/>
              <a:ext cx="1953328" cy="408163"/>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2176754" y="2691288"/>
            <a:ext cx="5855006" cy="4046331"/>
          </a:xfrm>
          <a:custGeom>
            <a:avLst/>
            <a:gdLst/>
            <a:ahLst/>
            <a:cxnLst/>
            <a:rect r="r" b="b" t="t" l="l"/>
            <a:pathLst>
              <a:path h="4046331" w="5855006">
                <a:moveTo>
                  <a:pt x="0" y="0"/>
                </a:moveTo>
                <a:lnTo>
                  <a:pt x="5855006" y="0"/>
                </a:lnTo>
                <a:lnTo>
                  <a:pt x="5855006" y="4046331"/>
                </a:lnTo>
                <a:lnTo>
                  <a:pt x="0" y="4046331"/>
                </a:lnTo>
                <a:lnTo>
                  <a:pt x="0" y="0"/>
                </a:lnTo>
                <a:close/>
              </a:path>
            </a:pathLst>
          </a:custGeom>
          <a:blipFill>
            <a:blip r:embed="rId10"/>
            <a:stretch>
              <a:fillRect l="0" t="0" r="0" b="0"/>
            </a:stretch>
          </a:blipFill>
        </p:spPr>
      </p:sp>
      <p:sp>
        <p:nvSpPr>
          <p:cNvPr name="TextBox 14" id="14"/>
          <p:cNvSpPr txBox="true"/>
          <p:nvPr/>
        </p:nvSpPr>
        <p:spPr>
          <a:xfrm rot="0">
            <a:off x="3916732" y="1360893"/>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MODELS</a:t>
            </a:r>
          </a:p>
        </p:txBody>
      </p:sp>
      <p:sp>
        <p:nvSpPr>
          <p:cNvPr name="TextBox 15" id="15"/>
          <p:cNvSpPr txBox="true"/>
          <p:nvPr/>
        </p:nvSpPr>
        <p:spPr>
          <a:xfrm rot="0">
            <a:off x="814687" y="7978794"/>
            <a:ext cx="17068595" cy="2133383"/>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ID, Extra Movement %, Hover Time, and Error Count – Significant except for Glove 2</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Hover Time has a much larger effect in the glove models</a:t>
            </a:r>
          </a:p>
          <a:p>
            <a:pPr algn="l" marL="1295400" indent="-431800" lvl="2">
              <a:lnSpc>
                <a:spcPts val="4200"/>
              </a:lnSpc>
              <a:buFont typeface="Arial"/>
              <a:buChar char="⚬"/>
            </a:pPr>
            <a:r>
              <a:rPr lang="en-US" sz="3000">
                <a:solidFill>
                  <a:srgbClr val="252930"/>
                </a:solidFill>
                <a:latin typeface="Maven Pro"/>
                <a:ea typeface="Maven Pro"/>
                <a:cs typeface="Maven Pro"/>
                <a:sym typeface="Maven Pro"/>
              </a:rPr>
              <a:t>time increases due to more hovering, which is caused by delays in user mouse click input.</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Extra Movement &amp; errors is also more influential in the glove models</a:t>
            </a:r>
          </a:p>
        </p:txBody>
      </p:sp>
      <p:grpSp>
        <p:nvGrpSpPr>
          <p:cNvPr name="Group 16" id="16"/>
          <p:cNvGrpSpPr/>
          <p:nvPr/>
        </p:nvGrpSpPr>
        <p:grpSpPr>
          <a:xfrm rot="0">
            <a:off x="12193646" y="4466315"/>
            <a:ext cx="5580004" cy="1057147"/>
            <a:chOff x="0" y="0"/>
            <a:chExt cx="1953328" cy="370063"/>
          </a:xfrm>
        </p:grpSpPr>
        <p:sp>
          <p:nvSpPr>
            <p:cNvPr name="Freeform 17" id="17"/>
            <p:cNvSpPr/>
            <p:nvPr/>
          </p:nvSpPr>
          <p:spPr>
            <a:xfrm flipH="false" flipV="false" rot="0">
              <a:off x="0" y="0"/>
              <a:ext cx="1953328" cy="370063"/>
            </a:xfrm>
            <a:custGeom>
              <a:avLst/>
              <a:gdLst/>
              <a:ahLst/>
              <a:cxnLst/>
              <a:rect r="r" b="b" t="t" l="l"/>
              <a:pathLst>
                <a:path h="370063" w="1953328">
                  <a:moveTo>
                    <a:pt x="0" y="0"/>
                  </a:moveTo>
                  <a:lnTo>
                    <a:pt x="1953328" y="0"/>
                  </a:lnTo>
                  <a:lnTo>
                    <a:pt x="1953328" y="370063"/>
                  </a:lnTo>
                  <a:lnTo>
                    <a:pt x="0" y="370063"/>
                  </a:lnTo>
                  <a:close/>
                </a:path>
              </a:pathLst>
            </a:custGeom>
            <a:solidFill>
              <a:srgbClr val="000000">
                <a:alpha val="0"/>
              </a:srgbClr>
            </a:solidFill>
            <a:ln w="95250" cap="sq">
              <a:solidFill>
                <a:srgbClr val="5B8AE6"/>
              </a:solidFill>
              <a:prstDash val="solid"/>
              <a:miter/>
            </a:ln>
          </p:spPr>
        </p:sp>
        <p:sp>
          <p:nvSpPr>
            <p:cNvPr name="TextBox 18" id="18"/>
            <p:cNvSpPr txBox="true"/>
            <p:nvPr/>
          </p:nvSpPr>
          <p:spPr>
            <a:xfrm>
              <a:off x="0" y="-38100"/>
              <a:ext cx="1953328" cy="408163"/>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22461" y="2663610"/>
            <a:ext cx="5735037" cy="4074009"/>
          </a:xfrm>
          <a:custGeom>
            <a:avLst/>
            <a:gdLst/>
            <a:ahLst/>
            <a:cxnLst/>
            <a:rect r="r" b="b" t="t" l="l"/>
            <a:pathLst>
              <a:path h="4074009" w="5735037">
                <a:moveTo>
                  <a:pt x="0" y="0"/>
                </a:moveTo>
                <a:lnTo>
                  <a:pt x="5735037" y="0"/>
                </a:lnTo>
                <a:lnTo>
                  <a:pt x="5735037" y="4074009"/>
                </a:lnTo>
                <a:lnTo>
                  <a:pt x="0" y="4074009"/>
                </a:lnTo>
                <a:lnTo>
                  <a:pt x="0" y="0"/>
                </a:lnTo>
                <a:close/>
              </a:path>
            </a:pathLst>
          </a:custGeom>
          <a:blipFill>
            <a:blip r:embed="rId8"/>
            <a:stretch>
              <a:fillRect l="0" t="0" r="0" b="0"/>
            </a:stretch>
          </a:blipFill>
        </p:spPr>
      </p:sp>
      <p:grpSp>
        <p:nvGrpSpPr>
          <p:cNvPr name="Group 6" id="6"/>
          <p:cNvGrpSpPr/>
          <p:nvPr/>
        </p:nvGrpSpPr>
        <p:grpSpPr>
          <a:xfrm rot="0">
            <a:off x="299978" y="5680472"/>
            <a:ext cx="5580004" cy="1057147"/>
            <a:chOff x="0" y="0"/>
            <a:chExt cx="1953328" cy="370063"/>
          </a:xfrm>
        </p:grpSpPr>
        <p:sp>
          <p:nvSpPr>
            <p:cNvPr name="Freeform 7" id="7"/>
            <p:cNvSpPr/>
            <p:nvPr/>
          </p:nvSpPr>
          <p:spPr>
            <a:xfrm flipH="false" flipV="false" rot="0">
              <a:off x="0" y="0"/>
              <a:ext cx="1953328" cy="370063"/>
            </a:xfrm>
            <a:custGeom>
              <a:avLst/>
              <a:gdLst/>
              <a:ahLst/>
              <a:cxnLst/>
              <a:rect r="r" b="b" t="t" l="l"/>
              <a:pathLst>
                <a:path h="370063" w="1953328">
                  <a:moveTo>
                    <a:pt x="0" y="0"/>
                  </a:moveTo>
                  <a:lnTo>
                    <a:pt x="1953328" y="0"/>
                  </a:lnTo>
                  <a:lnTo>
                    <a:pt x="1953328" y="370063"/>
                  </a:lnTo>
                  <a:lnTo>
                    <a:pt x="0" y="370063"/>
                  </a:lnTo>
                  <a:close/>
                </a:path>
              </a:pathLst>
            </a:custGeom>
            <a:solidFill>
              <a:srgbClr val="000000">
                <a:alpha val="0"/>
              </a:srgbClr>
            </a:solidFill>
            <a:ln w="95250" cap="sq">
              <a:solidFill>
                <a:srgbClr val="5B8AE6"/>
              </a:solidFill>
              <a:prstDash val="solid"/>
              <a:miter/>
            </a:ln>
          </p:spPr>
        </p:sp>
        <p:sp>
          <p:nvSpPr>
            <p:cNvPr name="TextBox 8" id="8"/>
            <p:cNvSpPr txBox="true"/>
            <p:nvPr/>
          </p:nvSpPr>
          <p:spPr>
            <a:xfrm>
              <a:off x="0" y="-38100"/>
              <a:ext cx="1953328" cy="40816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6062748" y="2691288"/>
            <a:ext cx="6005729" cy="4046331"/>
          </a:xfrm>
          <a:custGeom>
            <a:avLst/>
            <a:gdLst/>
            <a:ahLst/>
            <a:cxnLst/>
            <a:rect r="r" b="b" t="t" l="l"/>
            <a:pathLst>
              <a:path h="4046331" w="6005729">
                <a:moveTo>
                  <a:pt x="0" y="0"/>
                </a:moveTo>
                <a:lnTo>
                  <a:pt x="6005729" y="0"/>
                </a:lnTo>
                <a:lnTo>
                  <a:pt x="6005729" y="4046331"/>
                </a:lnTo>
                <a:lnTo>
                  <a:pt x="0" y="4046331"/>
                </a:lnTo>
                <a:lnTo>
                  <a:pt x="0" y="0"/>
                </a:lnTo>
                <a:close/>
              </a:path>
            </a:pathLst>
          </a:custGeom>
          <a:blipFill>
            <a:blip r:embed="rId9"/>
            <a:stretch>
              <a:fillRect l="0" t="0" r="0" b="0"/>
            </a:stretch>
          </a:blipFill>
        </p:spPr>
      </p:sp>
      <p:grpSp>
        <p:nvGrpSpPr>
          <p:cNvPr name="Group 10" id="10"/>
          <p:cNvGrpSpPr/>
          <p:nvPr/>
        </p:nvGrpSpPr>
        <p:grpSpPr>
          <a:xfrm rot="0">
            <a:off x="6062748" y="5680472"/>
            <a:ext cx="5580004" cy="1057147"/>
            <a:chOff x="0" y="0"/>
            <a:chExt cx="1953328" cy="370063"/>
          </a:xfrm>
        </p:grpSpPr>
        <p:sp>
          <p:nvSpPr>
            <p:cNvPr name="Freeform 11" id="11"/>
            <p:cNvSpPr/>
            <p:nvPr/>
          </p:nvSpPr>
          <p:spPr>
            <a:xfrm flipH="false" flipV="false" rot="0">
              <a:off x="0" y="0"/>
              <a:ext cx="1953328" cy="370063"/>
            </a:xfrm>
            <a:custGeom>
              <a:avLst/>
              <a:gdLst/>
              <a:ahLst/>
              <a:cxnLst/>
              <a:rect r="r" b="b" t="t" l="l"/>
              <a:pathLst>
                <a:path h="370063" w="1953328">
                  <a:moveTo>
                    <a:pt x="0" y="0"/>
                  </a:moveTo>
                  <a:lnTo>
                    <a:pt x="1953328" y="0"/>
                  </a:lnTo>
                  <a:lnTo>
                    <a:pt x="1953328" y="370063"/>
                  </a:lnTo>
                  <a:lnTo>
                    <a:pt x="0" y="370063"/>
                  </a:lnTo>
                  <a:close/>
                </a:path>
              </a:pathLst>
            </a:custGeom>
            <a:solidFill>
              <a:srgbClr val="000000">
                <a:alpha val="0"/>
              </a:srgbClr>
            </a:solidFill>
            <a:ln w="95250" cap="sq">
              <a:solidFill>
                <a:srgbClr val="5B8AE6"/>
              </a:solidFill>
              <a:prstDash val="solid"/>
              <a:miter/>
            </a:ln>
          </p:spPr>
        </p:sp>
        <p:sp>
          <p:nvSpPr>
            <p:cNvPr name="TextBox 12" id="12"/>
            <p:cNvSpPr txBox="true"/>
            <p:nvPr/>
          </p:nvSpPr>
          <p:spPr>
            <a:xfrm>
              <a:off x="0" y="-38100"/>
              <a:ext cx="1953328" cy="408163"/>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2176754" y="2691288"/>
            <a:ext cx="5855006" cy="4046331"/>
          </a:xfrm>
          <a:custGeom>
            <a:avLst/>
            <a:gdLst/>
            <a:ahLst/>
            <a:cxnLst/>
            <a:rect r="r" b="b" t="t" l="l"/>
            <a:pathLst>
              <a:path h="4046331" w="5855006">
                <a:moveTo>
                  <a:pt x="0" y="0"/>
                </a:moveTo>
                <a:lnTo>
                  <a:pt x="5855006" y="0"/>
                </a:lnTo>
                <a:lnTo>
                  <a:pt x="5855006" y="4046331"/>
                </a:lnTo>
                <a:lnTo>
                  <a:pt x="0" y="4046331"/>
                </a:lnTo>
                <a:lnTo>
                  <a:pt x="0" y="0"/>
                </a:lnTo>
                <a:close/>
              </a:path>
            </a:pathLst>
          </a:custGeom>
          <a:blipFill>
            <a:blip r:embed="rId10"/>
            <a:stretch>
              <a:fillRect l="0" t="0" r="0" b="0"/>
            </a:stretch>
          </a:blipFill>
        </p:spPr>
      </p:sp>
      <p:sp>
        <p:nvSpPr>
          <p:cNvPr name="TextBox 14" id="14"/>
          <p:cNvSpPr txBox="true"/>
          <p:nvPr/>
        </p:nvSpPr>
        <p:spPr>
          <a:xfrm rot="0">
            <a:off x="3916732" y="1360893"/>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MODELS</a:t>
            </a:r>
          </a:p>
        </p:txBody>
      </p:sp>
      <p:sp>
        <p:nvSpPr>
          <p:cNvPr name="TextBox 15" id="15"/>
          <p:cNvSpPr txBox="true"/>
          <p:nvPr/>
        </p:nvSpPr>
        <p:spPr>
          <a:xfrm rot="0">
            <a:off x="814687" y="7978794"/>
            <a:ext cx="17068595" cy="1066692"/>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R-square may be due to multicollinearity (shown by high condition number) o</a:t>
            </a:r>
            <a:r>
              <a:rPr lang="en-US" sz="3000">
                <a:solidFill>
                  <a:srgbClr val="252930"/>
                </a:solidFill>
                <a:latin typeface="Maven Pro"/>
                <a:ea typeface="Maven Pro"/>
                <a:cs typeface="Maven Pro"/>
                <a:sym typeface="Maven Pro"/>
              </a:rPr>
              <a:t>r other unmeasured factors</a:t>
            </a:r>
          </a:p>
        </p:txBody>
      </p:sp>
      <p:grpSp>
        <p:nvGrpSpPr>
          <p:cNvPr name="Group 16" id="16"/>
          <p:cNvGrpSpPr/>
          <p:nvPr/>
        </p:nvGrpSpPr>
        <p:grpSpPr>
          <a:xfrm rot="0">
            <a:off x="12176754" y="5680472"/>
            <a:ext cx="5580004" cy="1057147"/>
            <a:chOff x="0" y="0"/>
            <a:chExt cx="1953328" cy="370063"/>
          </a:xfrm>
        </p:grpSpPr>
        <p:sp>
          <p:nvSpPr>
            <p:cNvPr name="Freeform 17" id="17"/>
            <p:cNvSpPr/>
            <p:nvPr/>
          </p:nvSpPr>
          <p:spPr>
            <a:xfrm flipH="false" flipV="false" rot="0">
              <a:off x="0" y="0"/>
              <a:ext cx="1953328" cy="370063"/>
            </a:xfrm>
            <a:custGeom>
              <a:avLst/>
              <a:gdLst/>
              <a:ahLst/>
              <a:cxnLst/>
              <a:rect r="r" b="b" t="t" l="l"/>
              <a:pathLst>
                <a:path h="370063" w="1953328">
                  <a:moveTo>
                    <a:pt x="0" y="0"/>
                  </a:moveTo>
                  <a:lnTo>
                    <a:pt x="1953328" y="0"/>
                  </a:lnTo>
                  <a:lnTo>
                    <a:pt x="1953328" y="370063"/>
                  </a:lnTo>
                  <a:lnTo>
                    <a:pt x="0" y="370063"/>
                  </a:lnTo>
                  <a:close/>
                </a:path>
              </a:pathLst>
            </a:custGeom>
            <a:solidFill>
              <a:srgbClr val="000000">
                <a:alpha val="0"/>
              </a:srgbClr>
            </a:solidFill>
            <a:ln w="95250" cap="sq">
              <a:solidFill>
                <a:srgbClr val="5B8AE6"/>
              </a:solidFill>
              <a:prstDash val="solid"/>
              <a:miter/>
            </a:ln>
          </p:spPr>
        </p:sp>
        <p:sp>
          <p:nvSpPr>
            <p:cNvPr name="TextBox 18" id="18"/>
            <p:cNvSpPr txBox="true"/>
            <p:nvPr/>
          </p:nvSpPr>
          <p:spPr>
            <a:xfrm>
              <a:off x="0" y="-38100"/>
              <a:ext cx="1953328" cy="408163"/>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220028" y="2253332"/>
            <a:ext cx="5847943" cy="5780337"/>
          </a:xfrm>
          <a:custGeom>
            <a:avLst/>
            <a:gdLst/>
            <a:ahLst/>
            <a:cxnLst/>
            <a:rect r="r" b="b" t="t" l="l"/>
            <a:pathLst>
              <a:path h="5780337" w="5847943">
                <a:moveTo>
                  <a:pt x="0" y="0"/>
                </a:moveTo>
                <a:lnTo>
                  <a:pt x="5847944" y="0"/>
                </a:lnTo>
                <a:lnTo>
                  <a:pt x="5847944" y="5780336"/>
                </a:lnTo>
                <a:lnTo>
                  <a:pt x="0" y="5780336"/>
                </a:lnTo>
                <a:lnTo>
                  <a:pt x="0" y="0"/>
                </a:lnTo>
                <a:close/>
              </a:path>
            </a:pathLst>
          </a:custGeom>
          <a:blipFill>
            <a:blip r:embed="rId8"/>
            <a:stretch>
              <a:fillRect l="0" t="0" r="0" b="0"/>
            </a:stretch>
          </a:blipFill>
        </p:spPr>
      </p:sp>
      <p:sp>
        <p:nvSpPr>
          <p:cNvPr name="TextBox 6" id="6"/>
          <p:cNvSpPr txBox="true"/>
          <p:nvPr/>
        </p:nvSpPr>
        <p:spPr>
          <a:xfrm rot="0">
            <a:off x="3916732" y="1360893"/>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MODELS</a:t>
            </a:r>
          </a:p>
        </p:txBody>
      </p:sp>
      <p:sp>
        <p:nvSpPr>
          <p:cNvPr name="TextBox 7" id="7"/>
          <p:cNvSpPr txBox="true"/>
          <p:nvPr/>
        </p:nvSpPr>
        <p:spPr>
          <a:xfrm rot="0">
            <a:off x="2237159" y="8153400"/>
            <a:ext cx="15022141" cy="1066692"/>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Affirms earlier findings</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Higher R-square could be due to more varianced data and lower multicollinearity</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641049" y="184741"/>
            <a:ext cx="5504126" cy="4667399"/>
          </a:xfrm>
          <a:custGeom>
            <a:avLst/>
            <a:gdLst/>
            <a:ahLst/>
            <a:cxnLst/>
            <a:rect r="r" b="b" t="t" l="l"/>
            <a:pathLst>
              <a:path h="4667399" w="5504126">
                <a:moveTo>
                  <a:pt x="0" y="0"/>
                </a:moveTo>
                <a:lnTo>
                  <a:pt x="5504125" y="0"/>
                </a:lnTo>
                <a:lnTo>
                  <a:pt x="5504125" y="4667398"/>
                </a:lnTo>
                <a:lnTo>
                  <a:pt x="0" y="4667398"/>
                </a:lnTo>
                <a:lnTo>
                  <a:pt x="0" y="0"/>
                </a:lnTo>
                <a:close/>
              </a:path>
            </a:pathLst>
          </a:custGeom>
          <a:blipFill>
            <a:blip r:embed="rId8"/>
            <a:stretch>
              <a:fillRect l="0" t="0" r="-3882" b="0"/>
            </a:stretch>
          </a:blipFill>
        </p:spPr>
      </p:sp>
      <p:sp>
        <p:nvSpPr>
          <p:cNvPr name="Freeform 6" id="6"/>
          <p:cNvSpPr/>
          <p:nvPr/>
        </p:nvSpPr>
        <p:spPr>
          <a:xfrm flipH="false" flipV="false" rot="0">
            <a:off x="8145174" y="184741"/>
            <a:ext cx="5118406" cy="4667399"/>
          </a:xfrm>
          <a:custGeom>
            <a:avLst/>
            <a:gdLst/>
            <a:ahLst/>
            <a:cxnLst/>
            <a:rect r="r" b="b" t="t" l="l"/>
            <a:pathLst>
              <a:path h="4667399" w="5118406">
                <a:moveTo>
                  <a:pt x="0" y="0"/>
                </a:moveTo>
                <a:lnTo>
                  <a:pt x="5118406" y="0"/>
                </a:lnTo>
                <a:lnTo>
                  <a:pt x="5118406" y="4667398"/>
                </a:lnTo>
                <a:lnTo>
                  <a:pt x="0" y="4667398"/>
                </a:lnTo>
                <a:lnTo>
                  <a:pt x="0" y="0"/>
                </a:lnTo>
                <a:close/>
              </a:path>
            </a:pathLst>
          </a:custGeom>
          <a:blipFill>
            <a:blip r:embed="rId9"/>
            <a:stretch>
              <a:fillRect l="0" t="0" r="0" b="0"/>
            </a:stretch>
          </a:blipFill>
        </p:spPr>
      </p:sp>
      <p:sp>
        <p:nvSpPr>
          <p:cNvPr name="Freeform 7" id="7"/>
          <p:cNvSpPr/>
          <p:nvPr/>
        </p:nvSpPr>
        <p:spPr>
          <a:xfrm flipH="false" flipV="false" rot="0">
            <a:off x="3763974" y="4852139"/>
            <a:ext cx="5573219" cy="5176750"/>
          </a:xfrm>
          <a:custGeom>
            <a:avLst/>
            <a:gdLst/>
            <a:ahLst/>
            <a:cxnLst/>
            <a:rect r="r" b="b" t="t" l="l"/>
            <a:pathLst>
              <a:path h="5176750" w="5573219">
                <a:moveTo>
                  <a:pt x="0" y="0"/>
                </a:moveTo>
                <a:lnTo>
                  <a:pt x="5573219" y="0"/>
                </a:lnTo>
                <a:lnTo>
                  <a:pt x="5573219" y="5176751"/>
                </a:lnTo>
                <a:lnTo>
                  <a:pt x="0" y="5176751"/>
                </a:lnTo>
                <a:lnTo>
                  <a:pt x="0" y="0"/>
                </a:lnTo>
                <a:close/>
              </a:path>
            </a:pathLst>
          </a:custGeom>
          <a:blipFill>
            <a:blip r:embed="rId10"/>
            <a:stretch>
              <a:fillRect l="0" t="0" r="0" b="0"/>
            </a:stretch>
          </a:blipFill>
        </p:spPr>
      </p:sp>
      <p:sp>
        <p:nvSpPr>
          <p:cNvPr name="Freeform 8" id="8"/>
          <p:cNvSpPr/>
          <p:nvPr/>
        </p:nvSpPr>
        <p:spPr>
          <a:xfrm flipH="false" flipV="false" rot="0">
            <a:off x="9337193" y="4852139"/>
            <a:ext cx="5622820" cy="5176750"/>
          </a:xfrm>
          <a:custGeom>
            <a:avLst/>
            <a:gdLst/>
            <a:ahLst/>
            <a:cxnLst/>
            <a:rect r="r" b="b" t="t" l="l"/>
            <a:pathLst>
              <a:path h="5176750" w="5622820">
                <a:moveTo>
                  <a:pt x="0" y="0"/>
                </a:moveTo>
                <a:lnTo>
                  <a:pt x="5622820" y="0"/>
                </a:lnTo>
                <a:lnTo>
                  <a:pt x="5622820" y="5176751"/>
                </a:lnTo>
                <a:lnTo>
                  <a:pt x="0" y="5176751"/>
                </a:lnTo>
                <a:lnTo>
                  <a:pt x="0" y="0"/>
                </a:lnTo>
                <a:close/>
              </a:path>
            </a:pathLst>
          </a:custGeom>
          <a:blipFill>
            <a:blip r:embed="rId11"/>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79770" y="1607471"/>
            <a:ext cx="6734771" cy="4805107"/>
          </a:xfrm>
          <a:custGeom>
            <a:avLst/>
            <a:gdLst/>
            <a:ahLst/>
            <a:cxnLst/>
            <a:rect r="r" b="b" t="t" l="l"/>
            <a:pathLst>
              <a:path h="4805107" w="6734771">
                <a:moveTo>
                  <a:pt x="0" y="0"/>
                </a:moveTo>
                <a:lnTo>
                  <a:pt x="6734771" y="0"/>
                </a:lnTo>
                <a:lnTo>
                  <a:pt x="6734771" y="4805108"/>
                </a:lnTo>
                <a:lnTo>
                  <a:pt x="0" y="4805108"/>
                </a:lnTo>
                <a:lnTo>
                  <a:pt x="0" y="0"/>
                </a:lnTo>
                <a:close/>
              </a:path>
            </a:pathLst>
          </a:custGeom>
          <a:blipFill>
            <a:blip r:embed="rId8"/>
            <a:stretch>
              <a:fillRect l="0" t="0" r="-4340" b="0"/>
            </a:stretch>
          </a:blipFill>
        </p:spPr>
      </p:sp>
      <p:sp>
        <p:nvSpPr>
          <p:cNvPr name="Freeform 6" id="6"/>
          <p:cNvSpPr/>
          <p:nvPr/>
        </p:nvSpPr>
        <p:spPr>
          <a:xfrm flipH="false" flipV="false" rot="0">
            <a:off x="10282654" y="4695186"/>
            <a:ext cx="6733891" cy="5464981"/>
          </a:xfrm>
          <a:custGeom>
            <a:avLst/>
            <a:gdLst/>
            <a:ahLst/>
            <a:cxnLst/>
            <a:rect r="r" b="b" t="t" l="l"/>
            <a:pathLst>
              <a:path h="5464981" w="6733891">
                <a:moveTo>
                  <a:pt x="0" y="0"/>
                </a:moveTo>
                <a:lnTo>
                  <a:pt x="6733891" y="0"/>
                </a:lnTo>
                <a:lnTo>
                  <a:pt x="6733891" y="5464981"/>
                </a:lnTo>
                <a:lnTo>
                  <a:pt x="0" y="5464981"/>
                </a:lnTo>
                <a:lnTo>
                  <a:pt x="0" y="0"/>
                </a:lnTo>
                <a:close/>
              </a:path>
            </a:pathLst>
          </a:custGeom>
          <a:blipFill>
            <a:blip r:embed="rId9"/>
            <a:stretch>
              <a:fillRect l="0" t="0" r="0" b="-10275"/>
            </a:stretch>
          </a:blipFill>
        </p:spPr>
      </p:sp>
      <p:sp>
        <p:nvSpPr>
          <p:cNvPr name="TextBox 7" id="7"/>
          <p:cNvSpPr txBox="true"/>
          <p:nvPr/>
        </p:nvSpPr>
        <p:spPr>
          <a:xfrm rot="0">
            <a:off x="3593356" y="447298"/>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MODELS</a:t>
            </a:r>
          </a:p>
        </p:txBody>
      </p:sp>
      <p:sp>
        <p:nvSpPr>
          <p:cNvPr name="TextBox 8" id="8"/>
          <p:cNvSpPr txBox="true"/>
          <p:nvPr/>
        </p:nvSpPr>
        <p:spPr>
          <a:xfrm rot="0">
            <a:off x="7514541" y="1531271"/>
            <a:ext cx="9569354" cy="2666729"/>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Calculated pseudo-R-squared is very low, at 0.132</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None of the variables are statistically significant</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There is also instabilities for the overshoot time and clicking delays, as the standard errors calculated were at 12 and 16.</a:t>
            </a:r>
          </a:p>
        </p:txBody>
      </p:sp>
      <p:sp>
        <p:nvSpPr>
          <p:cNvPr name="TextBox 9" id="9"/>
          <p:cNvSpPr txBox="true"/>
          <p:nvPr/>
        </p:nvSpPr>
        <p:spPr>
          <a:xfrm rot="0">
            <a:off x="2240184" y="7351477"/>
            <a:ext cx="7285365" cy="1600038"/>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Poor performance may be due to the very low count of trials with errors: only 9 out of 250</a:t>
            </a:r>
          </a:p>
        </p:txBody>
      </p:sp>
      <p:grpSp>
        <p:nvGrpSpPr>
          <p:cNvPr name="Group 10" id="10"/>
          <p:cNvGrpSpPr/>
          <p:nvPr/>
        </p:nvGrpSpPr>
        <p:grpSpPr>
          <a:xfrm rot="0">
            <a:off x="1383982" y="1597342"/>
            <a:ext cx="443865" cy="450532"/>
            <a:chOff x="0" y="0"/>
            <a:chExt cx="591820" cy="600710"/>
          </a:xfrm>
        </p:grpSpPr>
        <p:sp>
          <p:nvSpPr>
            <p:cNvPr name="Freeform 11" id="11"/>
            <p:cNvSpPr/>
            <p:nvPr/>
          </p:nvSpPr>
          <p:spPr>
            <a:xfrm flipH="false" flipV="false" rot="0">
              <a:off x="49530" y="48260"/>
              <a:ext cx="492760" cy="505460"/>
            </a:xfrm>
            <a:custGeom>
              <a:avLst/>
              <a:gdLst/>
              <a:ahLst/>
              <a:cxnLst/>
              <a:rect r="r" b="b" t="t" l="l"/>
              <a:pathLst>
                <a:path h="505460" w="492760">
                  <a:moveTo>
                    <a:pt x="166370" y="138430"/>
                  </a:moveTo>
                  <a:cubicBezTo>
                    <a:pt x="205740" y="189230"/>
                    <a:pt x="220980" y="118110"/>
                    <a:pt x="247650" y="105410"/>
                  </a:cubicBezTo>
                  <a:cubicBezTo>
                    <a:pt x="276860" y="91440"/>
                    <a:pt x="339090" y="95250"/>
                    <a:pt x="363220" y="113030"/>
                  </a:cubicBezTo>
                  <a:cubicBezTo>
                    <a:pt x="386080" y="130810"/>
                    <a:pt x="397510" y="172720"/>
                    <a:pt x="396240" y="205740"/>
                  </a:cubicBezTo>
                  <a:cubicBezTo>
                    <a:pt x="396240" y="242570"/>
                    <a:pt x="365760" y="300990"/>
                    <a:pt x="346710" y="323850"/>
                  </a:cubicBezTo>
                  <a:cubicBezTo>
                    <a:pt x="336550" y="336550"/>
                    <a:pt x="326390" y="341630"/>
                    <a:pt x="314960" y="346710"/>
                  </a:cubicBezTo>
                  <a:cubicBezTo>
                    <a:pt x="302260" y="351790"/>
                    <a:pt x="288290" y="354330"/>
                    <a:pt x="275590" y="351790"/>
                  </a:cubicBezTo>
                  <a:cubicBezTo>
                    <a:pt x="257810" y="349250"/>
                    <a:pt x="234950" y="337820"/>
                    <a:pt x="222250" y="325120"/>
                  </a:cubicBezTo>
                  <a:cubicBezTo>
                    <a:pt x="209550" y="311150"/>
                    <a:pt x="199390" y="292100"/>
                    <a:pt x="200660" y="269240"/>
                  </a:cubicBezTo>
                  <a:cubicBezTo>
                    <a:pt x="204470" y="228600"/>
                    <a:pt x="257810" y="119380"/>
                    <a:pt x="299720" y="102870"/>
                  </a:cubicBezTo>
                  <a:cubicBezTo>
                    <a:pt x="334010" y="88900"/>
                    <a:pt x="414020" y="109220"/>
                    <a:pt x="422910" y="138430"/>
                  </a:cubicBezTo>
                  <a:cubicBezTo>
                    <a:pt x="439420" y="191770"/>
                    <a:pt x="194310" y="431800"/>
                    <a:pt x="144780" y="476250"/>
                  </a:cubicBezTo>
                  <a:cubicBezTo>
                    <a:pt x="129540" y="490220"/>
                    <a:pt x="123190" y="494030"/>
                    <a:pt x="111760" y="497840"/>
                  </a:cubicBezTo>
                  <a:cubicBezTo>
                    <a:pt x="99060" y="501650"/>
                    <a:pt x="85090" y="504190"/>
                    <a:pt x="72390" y="501650"/>
                  </a:cubicBezTo>
                  <a:cubicBezTo>
                    <a:pt x="55880" y="497840"/>
                    <a:pt x="31750" y="487680"/>
                    <a:pt x="20320" y="473710"/>
                  </a:cubicBezTo>
                  <a:cubicBezTo>
                    <a:pt x="8890" y="459740"/>
                    <a:pt x="1270" y="434340"/>
                    <a:pt x="1270" y="417830"/>
                  </a:cubicBezTo>
                  <a:cubicBezTo>
                    <a:pt x="0" y="403860"/>
                    <a:pt x="1270" y="396240"/>
                    <a:pt x="11430" y="379730"/>
                  </a:cubicBezTo>
                  <a:cubicBezTo>
                    <a:pt x="44450" y="328930"/>
                    <a:pt x="246380" y="152400"/>
                    <a:pt x="311150" y="133350"/>
                  </a:cubicBezTo>
                  <a:cubicBezTo>
                    <a:pt x="335280" y="125730"/>
                    <a:pt x="354330" y="132080"/>
                    <a:pt x="369570" y="139700"/>
                  </a:cubicBezTo>
                  <a:cubicBezTo>
                    <a:pt x="382270" y="144780"/>
                    <a:pt x="392430" y="153670"/>
                    <a:pt x="398780" y="165100"/>
                  </a:cubicBezTo>
                  <a:cubicBezTo>
                    <a:pt x="407670" y="179070"/>
                    <a:pt x="416560" y="204470"/>
                    <a:pt x="414020" y="222250"/>
                  </a:cubicBezTo>
                  <a:cubicBezTo>
                    <a:pt x="411480" y="240030"/>
                    <a:pt x="391160" y="275590"/>
                    <a:pt x="387350" y="274320"/>
                  </a:cubicBezTo>
                  <a:cubicBezTo>
                    <a:pt x="381000" y="273050"/>
                    <a:pt x="392430" y="166370"/>
                    <a:pt x="393700" y="166370"/>
                  </a:cubicBezTo>
                  <a:cubicBezTo>
                    <a:pt x="396240" y="166370"/>
                    <a:pt x="407670" y="288290"/>
                    <a:pt x="397510" y="292100"/>
                  </a:cubicBezTo>
                  <a:cubicBezTo>
                    <a:pt x="391160" y="294640"/>
                    <a:pt x="360680" y="262890"/>
                    <a:pt x="364490" y="255270"/>
                  </a:cubicBezTo>
                  <a:cubicBezTo>
                    <a:pt x="367030" y="246380"/>
                    <a:pt x="400050" y="242570"/>
                    <a:pt x="417830" y="245110"/>
                  </a:cubicBezTo>
                  <a:cubicBezTo>
                    <a:pt x="434340" y="246380"/>
                    <a:pt x="453390" y="256540"/>
                    <a:pt x="466090" y="269240"/>
                  </a:cubicBezTo>
                  <a:cubicBezTo>
                    <a:pt x="478790" y="280670"/>
                    <a:pt x="487680" y="299720"/>
                    <a:pt x="490220" y="317500"/>
                  </a:cubicBezTo>
                  <a:cubicBezTo>
                    <a:pt x="492760" y="334010"/>
                    <a:pt x="488950" y="355600"/>
                    <a:pt x="480060" y="370840"/>
                  </a:cubicBezTo>
                  <a:cubicBezTo>
                    <a:pt x="472440" y="386080"/>
                    <a:pt x="455930" y="400050"/>
                    <a:pt x="440690" y="407670"/>
                  </a:cubicBezTo>
                  <a:cubicBezTo>
                    <a:pt x="424180" y="414020"/>
                    <a:pt x="402590" y="416560"/>
                    <a:pt x="386080" y="411480"/>
                  </a:cubicBezTo>
                  <a:cubicBezTo>
                    <a:pt x="369570" y="407670"/>
                    <a:pt x="350520" y="396240"/>
                    <a:pt x="340360" y="382270"/>
                  </a:cubicBezTo>
                  <a:cubicBezTo>
                    <a:pt x="328930" y="369570"/>
                    <a:pt x="321310" y="349250"/>
                    <a:pt x="321310" y="331470"/>
                  </a:cubicBezTo>
                  <a:cubicBezTo>
                    <a:pt x="320040" y="314960"/>
                    <a:pt x="325120" y="293370"/>
                    <a:pt x="336550" y="279400"/>
                  </a:cubicBezTo>
                  <a:cubicBezTo>
                    <a:pt x="350520" y="262890"/>
                    <a:pt x="384810" y="243840"/>
                    <a:pt x="407670" y="243840"/>
                  </a:cubicBezTo>
                  <a:cubicBezTo>
                    <a:pt x="431800" y="245110"/>
                    <a:pt x="464820" y="265430"/>
                    <a:pt x="477520" y="283210"/>
                  </a:cubicBezTo>
                  <a:cubicBezTo>
                    <a:pt x="488950" y="297180"/>
                    <a:pt x="492760" y="318770"/>
                    <a:pt x="491490" y="335280"/>
                  </a:cubicBezTo>
                  <a:cubicBezTo>
                    <a:pt x="490220" y="353060"/>
                    <a:pt x="478790" y="374650"/>
                    <a:pt x="469900" y="386080"/>
                  </a:cubicBezTo>
                  <a:cubicBezTo>
                    <a:pt x="463550" y="393700"/>
                    <a:pt x="459740" y="397510"/>
                    <a:pt x="448310" y="402590"/>
                  </a:cubicBezTo>
                  <a:cubicBezTo>
                    <a:pt x="422910" y="415290"/>
                    <a:pt x="346710" y="440690"/>
                    <a:pt x="308610" y="430530"/>
                  </a:cubicBezTo>
                  <a:cubicBezTo>
                    <a:pt x="275590" y="421640"/>
                    <a:pt x="233680" y="387350"/>
                    <a:pt x="228600" y="360680"/>
                  </a:cubicBezTo>
                  <a:cubicBezTo>
                    <a:pt x="223520" y="332740"/>
                    <a:pt x="270510" y="299720"/>
                    <a:pt x="278130" y="265430"/>
                  </a:cubicBezTo>
                  <a:cubicBezTo>
                    <a:pt x="287020" y="231140"/>
                    <a:pt x="261620" y="172720"/>
                    <a:pt x="275590" y="151130"/>
                  </a:cubicBezTo>
                  <a:cubicBezTo>
                    <a:pt x="285750" y="135890"/>
                    <a:pt x="312420" y="130810"/>
                    <a:pt x="330200" y="129540"/>
                  </a:cubicBezTo>
                  <a:cubicBezTo>
                    <a:pt x="349250" y="129540"/>
                    <a:pt x="372110" y="139700"/>
                    <a:pt x="386080" y="149860"/>
                  </a:cubicBezTo>
                  <a:cubicBezTo>
                    <a:pt x="396240" y="158750"/>
                    <a:pt x="403860" y="170180"/>
                    <a:pt x="408940" y="182880"/>
                  </a:cubicBezTo>
                  <a:cubicBezTo>
                    <a:pt x="414020" y="199390"/>
                    <a:pt x="414020" y="223520"/>
                    <a:pt x="408940" y="241300"/>
                  </a:cubicBezTo>
                  <a:cubicBezTo>
                    <a:pt x="403860" y="260350"/>
                    <a:pt x="396240" y="274320"/>
                    <a:pt x="377190" y="295910"/>
                  </a:cubicBezTo>
                  <a:cubicBezTo>
                    <a:pt x="332740" y="344170"/>
                    <a:pt x="175260" y="481330"/>
                    <a:pt x="111760" y="497840"/>
                  </a:cubicBezTo>
                  <a:cubicBezTo>
                    <a:pt x="80010" y="505460"/>
                    <a:pt x="53340" y="500380"/>
                    <a:pt x="35560" y="486410"/>
                  </a:cubicBezTo>
                  <a:cubicBezTo>
                    <a:pt x="16510" y="473710"/>
                    <a:pt x="1270" y="441960"/>
                    <a:pt x="1270" y="417830"/>
                  </a:cubicBezTo>
                  <a:cubicBezTo>
                    <a:pt x="0" y="392430"/>
                    <a:pt x="15240" y="369570"/>
                    <a:pt x="35560" y="337820"/>
                  </a:cubicBezTo>
                  <a:cubicBezTo>
                    <a:pt x="77470" y="273050"/>
                    <a:pt x="205740" y="134620"/>
                    <a:pt x="267970" y="76200"/>
                  </a:cubicBezTo>
                  <a:cubicBezTo>
                    <a:pt x="303530" y="41910"/>
                    <a:pt x="326390" y="6350"/>
                    <a:pt x="359410" y="2540"/>
                  </a:cubicBezTo>
                  <a:cubicBezTo>
                    <a:pt x="393700" y="0"/>
                    <a:pt x="454660" y="31750"/>
                    <a:pt x="469900" y="59690"/>
                  </a:cubicBezTo>
                  <a:cubicBezTo>
                    <a:pt x="483870" y="82550"/>
                    <a:pt x="474980" y="116840"/>
                    <a:pt x="463550" y="151130"/>
                  </a:cubicBezTo>
                  <a:cubicBezTo>
                    <a:pt x="445770" y="200660"/>
                    <a:pt x="375920" y="293370"/>
                    <a:pt x="346710" y="323850"/>
                  </a:cubicBezTo>
                  <a:cubicBezTo>
                    <a:pt x="334010" y="336550"/>
                    <a:pt x="327660" y="341630"/>
                    <a:pt x="314960" y="346710"/>
                  </a:cubicBezTo>
                  <a:cubicBezTo>
                    <a:pt x="298450" y="351790"/>
                    <a:pt x="273050" y="353060"/>
                    <a:pt x="255270" y="346710"/>
                  </a:cubicBezTo>
                  <a:cubicBezTo>
                    <a:pt x="237490" y="340360"/>
                    <a:pt x="219710" y="323850"/>
                    <a:pt x="210820" y="308610"/>
                  </a:cubicBezTo>
                  <a:cubicBezTo>
                    <a:pt x="201930" y="292100"/>
                    <a:pt x="198120" y="266700"/>
                    <a:pt x="203200" y="248920"/>
                  </a:cubicBezTo>
                  <a:cubicBezTo>
                    <a:pt x="207010" y="232410"/>
                    <a:pt x="226060" y="204470"/>
                    <a:pt x="234950" y="205740"/>
                  </a:cubicBezTo>
                  <a:cubicBezTo>
                    <a:pt x="246380" y="208280"/>
                    <a:pt x="271780" y="274320"/>
                    <a:pt x="260350" y="295910"/>
                  </a:cubicBezTo>
                  <a:cubicBezTo>
                    <a:pt x="248920" y="317500"/>
                    <a:pt x="187960" y="334010"/>
                    <a:pt x="153670" y="330200"/>
                  </a:cubicBezTo>
                  <a:cubicBezTo>
                    <a:pt x="118110" y="325120"/>
                    <a:pt x="74930" y="290830"/>
                    <a:pt x="52070" y="261620"/>
                  </a:cubicBezTo>
                  <a:cubicBezTo>
                    <a:pt x="31750" y="236220"/>
                    <a:pt x="17780" y="198120"/>
                    <a:pt x="17780" y="172720"/>
                  </a:cubicBezTo>
                  <a:cubicBezTo>
                    <a:pt x="17780" y="152400"/>
                    <a:pt x="25400" y="133350"/>
                    <a:pt x="38100" y="120650"/>
                  </a:cubicBezTo>
                  <a:cubicBezTo>
                    <a:pt x="53340" y="106680"/>
                    <a:pt x="85090" y="92710"/>
                    <a:pt x="106680" y="96520"/>
                  </a:cubicBezTo>
                  <a:cubicBezTo>
                    <a:pt x="128270" y="99060"/>
                    <a:pt x="166370" y="138430"/>
                    <a:pt x="166370" y="138430"/>
                  </a:cubicBezTo>
                </a:path>
              </a:pathLst>
            </a:custGeom>
            <a:solidFill>
              <a:srgbClr val="E7191F"/>
            </a:solidFill>
            <a:ln cap="sq">
              <a:noFill/>
              <a:prstDash val="solid"/>
              <a:miter/>
            </a:ln>
          </p:spPr>
        </p:sp>
      </p:grpSp>
      <p:grpSp>
        <p:nvGrpSpPr>
          <p:cNvPr name="Group 12" id="12"/>
          <p:cNvGrpSpPr/>
          <p:nvPr/>
        </p:nvGrpSpPr>
        <p:grpSpPr>
          <a:xfrm rot="0">
            <a:off x="1272540" y="737235"/>
            <a:ext cx="739140" cy="861060"/>
            <a:chOff x="0" y="0"/>
            <a:chExt cx="985520" cy="1148080"/>
          </a:xfrm>
        </p:grpSpPr>
        <p:sp>
          <p:nvSpPr>
            <p:cNvPr name="Freeform 13" id="13"/>
            <p:cNvSpPr/>
            <p:nvPr/>
          </p:nvSpPr>
          <p:spPr>
            <a:xfrm flipH="false" flipV="false" rot="0">
              <a:off x="46990" y="46990"/>
              <a:ext cx="890270" cy="1066800"/>
            </a:xfrm>
            <a:custGeom>
              <a:avLst/>
              <a:gdLst/>
              <a:ahLst/>
              <a:cxnLst/>
              <a:rect r="r" b="b" t="t" l="l"/>
              <a:pathLst>
                <a:path h="1066800" w="890270">
                  <a:moveTo>
                    <a:pt x="546100" y="270510"/>
                  </a:moveTo>
                  <a:cubicBezTo>
                    <a:pt x="406400" y="151130"/>
                    <a:pt x="360680" y="170180"/>
                    <a:pt x="342900" y="191770"/>
                  </a:cubicBezTo>
                  <a:cubicBezTo>
                    <a:pt x="326390" y="213360"/>
                    <a:pt x="326390" y="256540"/>
                    <a:pt x="332740" y="287020"/>
                  </a:cubicBezTo>
                  <a:cubicBezTo>
                    <a:pt x="339090" y="322580"/>
                    <a:pt x="356870" y="356870"/>
                    <a:pt x="388620" y="389890"/>
                  </a:cubicBezTo>
                  <a:cubicBezTo>
                    <a:pt x="434340" y="436880"/>
                    <a:pt x="551180" y="496570"/>
                    <a:pt x="608330" y="520700"/>
                  </a:cubicBezTo>
                  <a:cubicBezTo>
                    <a:pt x="640080" y="534670"/>
                    <a:pt x="660400" y="532130"/>
                    <a:pt x="688340" y="543560"/>
                  </a:cubicBezTo>
                  <a:cubicBezTo>
                    <a:pt x="720090" y="556260"/>
                    <a:pt x="755650" y="575310"/>
                    <a:pt x="786130" y="596900"/>
                  </a:cubicBezTo>
                  <a:cubicBezTo>
                    <a:pt x="817880" y="619760"/>
                    <a:pt x="857250" y="646430"/>
                    <a:pt x="873760" y="676910"/>
                  </a:cubicBezTo>
                  <a:cubicBezTo>
                    <a:pt x="889000" y="706120"/>
                    <a:pt x="890270" y="739140"/>
                    <a:pt x="886460" y="772160"/>
                  </a:cubicBezTo>
                  <a:cubicBezTo>
                    <a:pt x="882650" y="810260"/>
                    <a:pt x="868680" y="858520"/>
                    <a:pt x="845820" y="890270"/>
                  </a:cubicBezTo>
                  <a:cubicBezTo>
                    <a:pt x="824230" y="918210"/>
                    <a:pt x="791210" y="935990"/>
                    <a:pt x="759460" y="955040"/>
                  </a:cubicBezTo>
                  <a:cubicBezTo>
                    <a:pt x="726440" y="975360"/>
                    <a:pt x="687070" y="994410"/>
                    <a:pt x="648970" y="1008380"/>
                  </a:cubicBezTo>
                  <a:cubicBezTo>
                    <a:pt x="612140" y="1022350"/>
                    <a:pt x="586740" y="1031240"/>
                    <a:pt x="537210" y="1038860"/>
                  </a:cubicBezTo>
                  <a:cubicBezTo>
                    <a:pt x="448310" y="1051560"/>
                    <a:pt x="237490" y="1066800"/>
                    <a:pt x="149860" y="1050290"/>
                  </a:cubicBezTo>
                  <a:cubicBezTo>
                    <a:pt x="101600" y="1040130"/>
                    <a:pt x="66040" y="1026160"/>
                    <a:pt x="40640" y="1003300"/>
                  </a:cubicBezTo>
                  <a:cubicBezTo>
                    <a:pt x="21590" y="984250"/>
                    <a:pt x="6350" y="960120"/>
                    <a:pt x="3810" y="933450"/>
                  </a:cubicBezTo>
                  <a:cubicBezTo>
                    <a:pt x="0" y="901700"/>
                    <a:pt x="12700" y="859790"/>
                    <a:pt x="34290" y="822960"/>
                  </a:cubicBezTo>
                  <a:cubicBezTo>
                    <a:pt x="66040" y="773430"/>
                    <a:pt x="143510" y="731520"/>
                    <a:pt x="195580" y="675640"/>
                  </a:cubicBezTo>
                  <a:cubicBezTo>
                    <a:pt x="252730" y="614680"/>
                    <a:pt x="312420" y="551180"/>
                    <a:pt x="361950" y="471170"/>
                  </a:cubicBezTo>
                  <a:cubicBezTo>
                    <a:pt x="420370" y="378460"/>
                    <a:pt x="459740" y="194310"/>
                    <a:pt x="510540" y="142240"/>
                  </a:cubicBezTo>
                  <a:cubicBezTo>
                    <a:pt x="533400" y="118110"/>
                    <a:pt x="560070" y="109220"/>
                    <a:pt x="581660" y="107950"/>
                  </a:cubicBezTo>
                  <a:cubicBezTo>
                    <a:pt x="600710" y="106680"/>
                    <a:pt x="619760" y="115570"/>
                    <a:pt x="632460" y="125730"/>
                  </a:cubicBezTo>
                  <a:cubicBezTo>
                    <a:pt x="646430" y="137160"/>
                    <a:pt x="657860" y="154940"/>
                    <a:pt x="661670" y="172720"/>
                  </a:cubicBezTo>
                  <a:cubicBezTo>
                    <a:pt x="666750" y="189230"/>
                    <a:pt x="666750" y="210820"/>
                    <a:pt x="657860" y="226060"/>
                  </a:cubicBezTo>
                  <a:cubicBezTo>
                    <a:pt x="647700" y="246380"/>
                    <a:pt x="618490" y="271780"/>
                    <a:pt x="595630" y="276860"/>
                  </a:cubicBezTo>
                  <a:cubicBezTo>
                    <a:pt x="572770" y="280670"/>
                    <a:pt x="535940" y="269240"/>
                    <a:pt x="519430" y="252730"/>
                  </a:cubicBezTo>
                  <a:cubicBezTo>
                    <a:pt x="502920" y="236220"/>
                    <a:pt x="491490" y="199390"/>
                    <a:pt x="495300" y="176530"/>
                  </a:cubicBezTo>
                  <a:cubicBezTo>
                    <a:pt x="500380" y="153670"/>
                    <a:pt x="524510" y="123190"/>
                    <a:pt x="546100" y="114300"/>
                  </a:cubicBezTo>
                  <a:cubicBezTo>
                    <a:pt x="567690" y="105410"/>
                    <a:pt x="605790" y="107950"/>
                    <a:pt x="624840" y="120650"/>
                  </a:cubicBezTo>
                  <a:cubicBezTo>
                    <a:pt x="645160" y="133350"/>
                    <a:pt x="662940" y="160020"/>
                    <a:pt x="664210" y="190500"/>
                  </a:cubicBezTo>
                  <a:cubicBezTo>
                    <a:pt x="668020" y="243840"/>
                    <a:pt x="605790" y="344170"/>
                    <a:pt x="571500" y="416560"/>
                  </a:cubicBezTo>
                  <a:cubicBezTo>
                    <a:pt x="538480" y="483870"/>
                    <a:pt x="501650" y="549910"/>
                    <a:pt x="462280" y="609600"/>
                  </a:cubicBezTo>
                  <a:cubicBezTo>
                    <a:pt x="425450" y="666750"/>
                    <a:pt x="383540" y="727710"/>
                    <a:pt x="345440" y="767080"/>
                  </a:cubicBezTo>
                  <a:cubicBezTo>
                    <a:pt x="316230" y="796290"/>
                    <a:pt x="292100" y="814070"/>
                    <a:pt x="261620" y="833120"/>
                  </a:cubicBezTo>
                  <a:cubicBezTo>
                    <a:pt x="228600" y="853440"/>
                    <a:pt x="151130" y="875030"/>
                    <a:pt x="153670" y="885190"/>
                  </a:cubicBezTo>
                  <a:cubicBezTo>
                    <a:pt x="157480" y="902970"/>
                    <a:pt x="403860" y="890270"/>
                    <a:pt x="495300" y="872490"/>
                  </a:cubicBezTo>
                  <a:cubicBezTo>
                    <a:pt x="560070" y="861060"/>
                    <a:pt x="617220" y="843280"/>
                    <a:pt x="657860" y="817880"/>
                  </a:cubicBezTo>
                  <a:cubicBezTo>
                    <a:pt x="688340" y="798830"/>
                    <a:pt x="728980" y="768350"/>
                    <a:pt x="725170" y="748030"/>
                  </a:cubicBezTo>
                  <a:cubicBezTo>
                    <a:pt x="718820" y="717550"/>
                    <a:pt x="598170" y="706120"/>
                    <a:pt x="530860" y="673100"/>
                  </a:cubicBezTo>
                  <a:cubicBezTo>
                    <a:pt x="450850" y="635000"/>
                    <a:pt x="339090" y="580390"/>
                    <a:pt x="279400" y="521970"/>
                  </a:cubicBezTo>
                  <a:cubicBezTo>
                    <a:pt x="233680" y="477520"/>
                    <a:pt x="204470" y="422910"/>
                    <a:pt x="185420" y="373380"/>
                  </a:cubicBezTo>
                  <a:cubicBezTo>
                    <a:pt x="168910" y="328930"/>
                    <a:pt x="163830" y="280670"/>
                    <a:pt x="162560" y="241300"/>
                  </a:cubicBezTo>
                  <a:cubicBezTo>
                    <a:pt x="161290" y="207010"/>
                    <a:pt x="161290" y="173990"/>
                    <a:pt x="173990" y="148590"/>
                  </a:cubicBezTo>
                  <a:cubicBezTo>
                    <a:pt x="186690" y="123190"/>
                    <a:pt x="210820" y="106680"/>
                    <a:pt x="234950" y="86360"/>
                  </a:cubicBezTo>
                  <a:cubicBezTo>
                    <a:pt x="262890" y="63500"/>
                    <a:pt x="298450" y="36830"/>
                    <a:pt x="334010" y="22860"/>
                  </a:cubicBezTo>
                  <a:cubicBezTo>
                    <a:pt x="370840" y="8890"/>
                    <a:pt x="415290" y="0"/>
                    <a:pt x="452120" y="3810"/>
                  </a:cubicBezTo>
                  <a:cubicBezTo>
                    <a:pt x="485140" y="7620"/>
                    <a:pt x="513080" y="20320"/>
                    <a:pt x="542290" y="40640"/>
                  </a:cubicBezTo>
                  <a:cubicBezTo>
                    <a:pt x="581660" y="67310"/>
                    <a:pt x="635000" y="125730"/>
                    <a:pt x="656590" y="158750"/>
                  </a:cubicBezTo>
                  <a:cubicBezTo>
                    <a:pt x="670560" y="177800"/>
                    <a:pt x="679450" y="193040"/>
                    <a:pt x="679450" y="209550"/>
                  </a:cubicBezTo>
                  <a:cubicBezTo>
                    <a:pt x="680720" y="227330"/>
                    <a:pt x="674370" y="250190"/>
                    <a:pt x="662940" y="262890"/>
                  </a:cubicBezTo>
                  <a:cubicBezTo>
                    <a:pt x="652780" y="276860"/>
                    <a:pt x="633730" y="289560"/>
                    <a:pt x="615950" y="292100"/>
                  </a:cubicBezTo>
                  <a:cubicBezTo>
                    <a:pt x="595630" y="294640"/>
                    <a:pt x="546100" y="270510"/>
                    <a:pt x="546100" y="270510"/>
                  </a:cubicBezTo>
                </a:path>
              </a:pathLst>
            </a:custGeom>
            <a:solidFill>
              <a:srgbClr val="E7191F"/>
            </a:solidFill>
            <a:ln cap="sq">
              <a:noFill/>
              <a:prstDash val="solid"/>
              <a:miter/>
            </a:ln>
          </p:spPr>
        </p:sp>
      </p:gr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79770" y="1607471"/>
            <a:ext cx="6734771" cy="4805107"/>
          </a:xfrm>
          <a:custGeom>
            <a:avLst/>
            <a:gdLst/>
            <a:ahLst/>
            <a:cxnLst/>
            <a:rect r="r" b="b" t="t" l="l"/>
            <a:pathLst>
              <a:path h="4805107" w="6734771">
                <a:moveTo>
                  <a:pt x="0" y="0"/>
                </a:moveTo>
                <a:lnTo>
                  <a:pt x="6734771" y="0"/>
                </a:lnTo>
                <a:lnTo>
                  <a:pt x="6734771" y="4805108"/>
                </a:lnTo>
                <a:lnTo>
                  <a:pt x="0" y="4805108"/>
                </a:lnTo>
                <a:lnTo>
                  <a:pt x="0" y="0"/>
                </a:lnTo>
                <a:close/>
              </a:path>
            </a:pathLst>
          </a:custGeom>
          <a:blipFill>
            <a:blip r:embed="rId8"/>
            <a:stretch>
              <a:fillRect l="0" t="0" r="-4340" b="0"/>
            </a:stretch>
          </a:blipFill>
        </p:spPr>
      </p:sp>
      <p:sp>
        <p:nvSpPr>
          <p:cNvPr name="TextBox 6" id="6"/>
          <p:cNvSpPr txBox="true"/>
          <p:nvPr/>
        </p:nvSpPr>
        <p:spPr>
          <a:xfrm rot="0">
            <a:off x="7514541" y="1531271"/>
            <a:ext cx="9569354" cy="2666729"/>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Models the misclicks better, with a pseudo-R-square of about 0.320. </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The hover time and the most recent click delay are the most significant</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(Technically related, and equal in many cases)</a:t>
            </a:r>
          </a:p>
        </p:txBody>
      </p:sp>
      <p:sp>
        <p:nvSpPr>
          <p:cNvPr name="Freeform 7" id="7"/>
          <p:cNvSpPr/>
          <p:nvPr/>
        </p:nvSpPr>
        <p:spPr>
          <a:xfrm flipH="false" flipV="false" rot="0">
            <a:off x="809007" y="1607471"/>
            <a:ext cx="6705534" cy="4807480"/>
          </a:xfrm>
          <a:custGeom>
            <a:avLst/>
            <a:gdLst/>
            <a:ahLst/>
            <a:cxnLst/>
            <a:rect r="r" b="b" t="t" l="l"/>
            <a:pathLst>
              <a:path h="4807480" w="6705534">
                <a:moveTo>
                  <a:pt x="0" y="0"/>
                </a:moveTo>
                <a:lnTo>
                  <a:pt x="6705534" y="0"/>
                </a:lnTo>
                <a:lnTo>
                  <a:pt x="6705534" y="4807480"/>
                </a:lnTo>
                <a:lnTo>
                  <a:pt x="0" y="4807480"/>
                </a:lnTo>
                <a:lnTo>
                  <a:pt x="0" y="0"/>
                </a:lnTo>
                <a:close/>
              </a:path>
            </a:pathLst>
          </a:custGeom>
          <a:blipFill>
            <a:blip r:embed="rId9"/>
            <a:stretch>
              <a:fillRect l="0" t="0" r="0" b="0"/>
            </a:stretch>
          </a:blipFill>
        </p:spPr>
      </p:sp>
      <p:sp>
        <p:nvSpPr>
          <p:cNvPr name="Freeform 8" id="8"/>
          <p:cNvSpPr/>
          <p:nvPr/>
        </p:nvSpPr>
        <p:spPr>
          <a:xfrm flipH="false" flipV="false" rot="0">
            <a:off x="10260566" y="4541882"/>
            <a:ext cx="6778068" cy="5487007"/>
          </a:xfrm>
          <a:custGeom>
            <a:avLst/>
            <a:gdLst/>
            <a:ahLst/>
            <a:cxnLst/>
            <a:rect r="r" b="b" t="t" l="l"/>
            <a:pathLst>
              <a:path h="5487007" w="6778068">
                <a:moveTo>
                  <a:pt x="0" y="0"/>
                </a:moveTo>
                <a:lnTo>
                  <a:pt x="6778068" y="0"/>
                </a:lnTo>
                <a:lnTo>
                  <a:pt x="6778068" y="5487008"/>
                </a:lnTo>
                <a:lnTo>
                  <a:pt x="0" y="5487008"/>
                </a:lnTo>
                <a:lnTo>
                  <a:pt x="0" y="0"/>
                </a:lnTo>
                <a:close/>
              </a:path>
            </a:pathLst>
          </a:custGeom>
          <a:blipFill>
            <a:blip r:embed="rId10"/>
            <a:stretch>
              <a:fillRect l="0" t="0" r="0" b="0"/>
            </a:stretch>
          </a:blipFill>
        </p:spPr>
      </p:sp>
      <p:sp>
        <p:nvSpPr>
          <p:cNvPr name="TextBox 9" id="9"/>
          <p:cNvSpPr txBox="true"/>
          <p:nvPr/>
        </p:nvSpPr>
        <p:spPr>
          <a:xfrm rot="0">
            <a:off x="3593356" y="447298"/>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MODELS</a:t>
            </a:r>
          </a:p>
        </p:txBody>
      </p:sp>
      <p:sp>
        <p:nvSpPr>
          <p:cNvPr name="TextBox 10" id="10"/>
          <p:cNvSpPr txBox="true"/>
          <p:nvPr/>
        </p:nvSpPr>
        <p:spPr>
          <a:xfrm rot="0">
            <a:off x="2240184" y="7351477"/>
            <a:ext cx="7285365" cy="533346"/>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9 out of 292 had misclicks</a:t>
            </a:r>
          </a:p>
        </p:txBody>
      </p:sp>
      <p:grpSp>
        <p:nvGrpSpPr>
          <p:cNvPr name="Group 11" id="11"/>
          <p:cNvGrpSpPr/>
          <p:nvPr/>
        </p:nvGrpSpPr>
        <p:grpSpPr>
          <a:xfrm rot="0">
            <a:off x="1525905" y="1620202"/>
            <a:ext cx="300990" cy="347662"/>
            <a:chOff x="0" y="0"/>
            <a:chExt cx="401320" cy="463550"/>
          </a:xfrm>
        </p:grpSpPr>
        <p:sp>
          <p:nvSpPr>
            <p:cNvPr name="Freeform 12" id="12"/>
            <p:cNvSpPr/>
            <p:nvPr/>
          </p:nvSpPr>
          <p:spPr>
            <a:xfrm flipH="false" flipV="false" rot="0">
              <a:off x="43180" y="48260"/>
              <a:ext cx="307340" cy="365760"/>
            </a:xfrm>
            <a:custGeom>
              <a:avLst/>
              <a:gdLst/>
              <a:ahLst/>
              <a:cxnLst/>
              <a:rect r="r" b="b" t="t" l="l"/>
              <a:pathLst>
                <a:path h="365760" w="307340">
                  <a:moveTo>
                    <a:pt x="166370" y="95250"/>
                  </a:moveTo>
                  <a:cubicBezTo>
                    <a:pt x="153670" y="157480"/>
                    <a:pt x="162560" y="163830"/>
                    <a:pt x="162560" y="173990"/>
                  </a:cubicBezTo>
                  <a:cubicBezTo>
                    <a:pt x="160020" y="186690"/>
                    <a:pt x="146050" y="209550"/>
                    <a:pt x="132080" y="220980"/>
                  </a:cubicBezTo>
                  <a:cubicBezTo>
                    <a:pt x="118110" y="231140"/>
                    <a:pt x="96520" y="237490"/>
                    <a:pt x="78740" y="236220"/>
                  </a:cubicBezTo>
                  <a:cubicBezTo>
                    <a:pt x="60960" y="234950"/>
                    <a:pt x="40640" y="226060"/>
                    <a:pt x="27940" y="212090"/>
                  </a:cubicBezTo>
                  <a:cubicBezTo>
                    <a:pt x="15240" y="196850"/>
                    <a:pt x="3810" y="166370"/>
                    <a:pt x="7620" y="142240"/>
                  </a:cubicBezTo>
                  <a:cubicBezTo>
                    <a:pt x="12700" y="115570"/>
                    <a:pt x="38100" y="80010"/>
                    <a:pt x="66040" y="59690"/>
                  </a:cubicBezTo>
                  <a:cubicBezTo>
                    <a:pt x="100330" y="35560"/>
                    <a:pt x="170180" y="10160"/>
                    <a:pt x="207010" y="20320"/>
                  </a:cubicBezTo>
                  <a:cubicBezTo>
                    <a:pt x="237490" y="27940"/>
                    <a:pt x="267970" y="59690"/>
                    <a:pt x="276860" y="93980"/>
                  </a:cubicBezTo>
                  <a:cubicBezTo>
                    <a:pt x="289560" y="138430"/>
                    <a:pt x="254000" y="242570"/>
                    <a:pt x="231140" y="279400"/>
                  </a:cubicBezTo>
                  <a:cubicBezTo>
                    <a:pt x="218440" y="299720"/>
                    <a:pt x="201930" y="311150"/>
                    <a:pt x="186690" y="317500"/>
                  </a:cubicBezTo>
                  <a:cubicBezTo>
                    <a:pt x="173990" y="322580"/>
                    <a:pt x="161290" y="325120"/>
                    <a:pt x="147320" y="321310"/>
                  </a:cubicBezTo>
                  <a:cubicBezTo>
                    <a:pt x="127000" y="314960"/>
                    <a:pt x="95250" y="294640"/>
                    <a:pt x="85090" y="275590"/>
                  </a:cubicBezTo>
                  <a:cubicBezTo>
                    <a:pt x="74930" y="259080"/>
                    <a:pt x="74930" y="237490"/>
                    <a:pt x="80010" y="217170"/>
                  </a:cubicBezTo>
                  <a:cubicBezTo>
                    <a:pt x="85090" y="190500"/>
                    <a:pt x="106680" y="157480"/>
                    <a:pt x="124460" y="130810"/>
                  </a:cubicBezTo>
                  <a:cubicBezTo>
                    <a:pt x="139700" y="106680"/>
                    <a:pt x="158750" y="76200"/>
                    <a:pt x="176530" y="63500"/>
                  </a:cubicBezTo>
                  <a:cubicBezTo>
                    <a:pt x="189230" y="54610"/>
                    <a:pt x="200660" y="52070"/>
                    <a:pt x="214630" y="52070"/>
                  </a:cubicBezTo>
                  <a:cubicBezTo>
                    <a:pt x="232410" y="53340"/>
                    <a:pt x="257810" y="62230"/>
                    <a:pt x="271780" y="71120"/>
                  </a:cubicBezTo>
                  <a:cubicBezTo>
                    <a:pt x="283210" y="80010"/>
                    <a:pt x="290830" y="90170"/>
                    <a:pt x="295910" y="104140"/>
                  </a:cubicBezTo>
                  <a:cubicBezTo>
                    <a:pt x="300990" y="120650"/>
                    <a:pt x="303530" y="146050"/>
                    <a:pt x="297180" y="163830"/>
                  </a:cubicBezTo>
                  <a:cubicBezTo>
                    <a:pt x="292100" y="181610"/>
                    <a:pt x="262890" y="210820"/>
                    <a:pt x="260350" y="209550"/>
                  </a:cubicBezTo>
                  <a:cubicBezTo>
                    <a:pt x="255270" y="207010"/>
                    <a:pt x="288290" y="105410"/>
                    <a:pt x="295910" y="106680"/>
                  </a:cubicBezTo>
                  <a:cubicBezTo>
                    <a:pt x="303530" y="106680"/>
                    <a:pt x="307340" y="161290"/>
                    <a:pt x="307340" y="187960"/>
                  </a:cubicBezTo>
                  <a:cubicBezTo>
                    <a:pt x="307340" y="213360"/>
                    <a:pt x="307340" y="238760"/>
                    <a:pt x="295910" y="264160"/>
                  </a:cubicBezTo>
                  <a:cubicBezTo>
                    <a:pt x="281940" y="295910"/>
                    <a:pt x="242570" y="341630"/>
                    <a:pt x="215900" y="355600"/>
                  </a:cubicBezTo>
                  <a:cubicBezTo>
                    <a:pt x="198120" y="365760"/>
                    <a:pt x="179070" y="365760"/>
                    <a:pt x="162560" y="363220"/>
                  </a:cubicBezTo>
                  <a:cubicBezTo>
                    <a:pt x="144780" y="359410"/>
                    <a:pt x="125730" y="350520"/>
                    <a:pt x="115570" y="335280"/>
                  </a:cubicBezTo>
                  <a:cubicBezTo>
                    <a:pt x="101600" y="317500"/>
                    <a:pt x="90170" y="280670"/>
                    <a:pt x="96520" y="257810"/>
                  </a:cubicBezTo>
                  <a:cubicBezTo>
                    <a:pt x="102870" y="234950"/>
                    <a:pt x="130810" y="208280"/>
                    <a:pt x="151130" y="199390"/>
                  </a:cubicBezTo>
                  <a:cubicBezTo>
                    <a:pt x="167640" y="191770"/>
                    <a:pt x="187960" y="193040"/>
                    <a:pt x="204470" y="198120"/>
                  </a:cubicBezTo>
                  <a:cubicBezTo>
                    <a:pt x="220980" y="203200"/>
                    <a:pt x="238760" y="214630"/>
                    <a:pt x="248920" y="229870"/>
                  </a:cubicBezTo>
                  <a:cubicBezTo>
                    <a:pt x="259080" y="248920"/>
                    <a:pt x="264160" y="288290"/>
                    <a:pt x="257810" y="309880"/>
                  </a:cubicBezTo>
                  <a:cubicBezTo>
                    <a:pt x="252730" y="326390"/>
                    <a:pt x="238760" y="342900"/>
                    <a:pt x="223520" y="351790"/>
                  </a:cubicBezTo>
                  <a:cubicBezTo>
                    <a:pt x="209550" y="360680"/>
                    <a:pt x="187960" y="365760"/>
                    <a:pt x="171450" y="364490"/>
                  </a:cubicBezTo>
                  <a:cubicBezTo>
                    <a:pt x="153670" y="361950"/>
                    <a:pt x="134620" y="353060"/>
                    <a:pt x="121920" y="341630"/>
                  </a:cubicBezTo>
                  <a:cubicBezTo>
                    <a:pt x="109220" y="330200"/>
                    <a:pt x="97790" y="311150"/>
                    <a:pt x="95250" y="294640"/>
                  </a:cubicBezTo>
                  <a:cubicBezTo>
                    <a:pt x="92710" y="276860"/>
                    <a:pt x="95250" y="256540"/>
                    <a:pt x="102870" y="240030"/>
                  </a:cubicBezTo>
                  <a:cubicBezTo>
                    <a:pt x="110490" y="224790"/>
                    <a:pt x="130810" y="220980"/>
                    <a:pt x="142240" y="203200"/>
                  </a:cubicBezTo>
                  <a:cubicBezTo>
                    <a:pt x="160020" y="172720"/>
                    <a:pt x="153670" y="85090"/>
                    <a:pt x="176530" y="63500"/>
                  </a:cubicBezTo>
                  <a:cubicBezTo>
                    <a:pt x="191770" y="49530"/>
                    <a:pt x="218440" y="52070"/>
                    <a:pt x="234950" y="54610"/>
                  </a:cubicBezTo>
                  <a:cubicBezTo>
                    <a:pt x="248920" y="55880"/>
                    <a:pt x="261620" y="63500"/>
                    <a:pt x="271780" y="71120"/>
                  </a:cubicBezTo>
                  <a:cubicBezTo>
                    <a:pt x="281940" y="80010"/>
                    <a:pt x="290830" y="90170"/>
                    <a:pt x="295910" y="104140"/>
                  </a:cubicBezTo>
                  <a:cubicBezTo>
                    <a:pt x="300990" y="120650"/>
                    <a:pt x="303530" y="146050"/>
                    <a:pt x="297180" y="163830"/>
                  </a:cubicBezTo>
                  <a:cubicBezTo>
                    <a:pt x="292100" y="181610"/>
                    <a:pt x="270510" y="191770"/>
                    <a:pt x="260350" y="209550"/>
                  </a:cubicBezTo>
                  <a:cubicBezTo>
                    <a:pt x="247650" y="229870"/>
                    <a:pt x="245110" y="261620"/>
                    <a:pt x="231140" y="279400"/>
                  </a:cubicBezTo>
                  <a:cubicBezTo>
                    <a:pt x="219710" y="295910"/>
                    <a:pt x="201930" y="311150"/>
                    <a:pt x="186690" y="317500"/>
                  </a:cubicBezTo>
                  <a:cubicBezTo>
                    <a:pt x="173990" y="322580"/>
                    <a:pt x="160020" y="323850"/>
                    <a:pt x="147320" y="321310"/>
                  </a:cubicBezTo>
                  <a:cubicBezTo>
                    <a:pt x="130810" y="317500"/>
                    <a:pt x="107950" y="306070"/>
                    <a:pt x="95250" y="292100"/>
                  </a:cubicBezTo>
                  <a:cubicBezTo>
                    <a:pt x="83820" y="278130"/>
                    <a:pt x="78740" y="254000"/>
                    <a:pt x="76200" y="236220"/>
                  </a:cubicBezTo>
                  <a:cubicBezTo>
                    <a:pt x="74930" y="220980"/>
                    <a:pt x="73660" y="203200"/>
                    <a:pt x="82550" y="193040"/>
                  </a:cubicBezTo>
                  <a:cubicBezTo>
                    <a:pt x="95250" y="179070"/>
                    <a:pt x="157480" y="166370"/>
                    <a:pt x="162560" y="173990"/>
                  </a:cubicBezTo>
                  <a:cubicBezTo>
                    <a:pt x="166370" y="180340"/>
                    <a:pt x="135890" y="222250"/>
                    <a:pt x="115570" y="229870"/>
                  </a:cubicBezTo>
                  <a:cubicBezTo>
                    <a:pt x="96520" y="238760"/>
                    <a:pt x="60960" y="234950"/>
                    <a:pt x="43180" y="224790"/>
                  </a:cubicBezTo>
                  <a:cubicBezTo>
                    <a:pt x="26670" y="215900"/>
                    <a:pt x="15240" y="199390"/>
                    <a:pt x="8890" y="180340"/>
                  </a:cubicBezTo>
                  <a:cubicBezTo>
                    <a:pt x="0" y="152400"/>
                    <a:pt x="5080" y="93980"/>
                    <a:pt x="13970" y="64770"/>
                  </a:cubicBezTo>
                  <a:cubicBezTo>
                    <a:pt x="20320" y="44450"/>
                    <a:pt x="29210" y="27940"/>
                    <a:pt x="43180" y="17780"/>
                  </a:cubicBezTo>
                  <a:cubicBezTo>
                    <a:pt x="57150" y="7620"/>
                    <a:pt x="78740" y="0"/>
                    <a:pt x="96520" y="2540"/>
                  </a:cubicBezTo>
                  <a:cubicBezTo>
                    <a:pt x="116840" y="5080"/>
                    <a:pt x="146050" y="22860"/>
                    <a:pt x="157480" y="40640"/>
                  </a:cubicBezTo>
                  <a:cubicBezTo>
                    <a:pt x="167640" y="55880"/>
                    <a:pt x="166370" y="95250"/>
                    <a:pt x="166370" y="95250"/>
                  </a:cubicBezTo>
                </a:path>
              </a:pathLst>
            </a:custGeom>
            <a:solidFill>
              <a:srgbClr val="E7191F"/>
            </a:solidFill>
            <a:ln cap="sq">
              <a:noFill/>
              <a:prstDash val="solid"/>
              <a:miter/>
            </a:ln>
          </p:spPr>
        </p:sp>
      </p:grpSp>
      <p:grpSp>
        <p:nvGrpSpPr>
          <p:cNvPr name="Group 13" id="13"/>
          <p:cNvGrpSpPr/>
          <p:nvPr/>
        </p:nvGrpSpPr>
        <p:grpSpPr>
          <a:xfrm rot="0">
            <a:off x="1409700" y="768668"/>
            <a:ext cx="498157" cy="700088"/>
            <a:chOff x="0" y="0"/>
            <a:chExt cx="664210" cy="933450"/>
          </a:xfrm>
        </p:grpSpPr>
        <p:sp>
          <p:nvSpPr>
            <p:cNvPr name="Freeform 14" id="14"/>
            <p:cNvSpPr/>
            <p:nvPr/>
          </p:nvSpPr>
          <p:spPr>
            <a:xfrm flipH="false" flipV="false" rot="0">
              <a:off x="45720" y="45720"/>
              <a:ext cx="571500" cy="840740"/>
            </a:xfrm>
            <a:custGeom>
              <a:avLst/>
              <a:gdLst/>
              <a:ahLst/>
              <a:cxnLst/>
              <a:rect r="r" b="b" t="t" l="l"/>
              <a:pathLst>
                <a:path h="840740" w="571500">
                  <a:moveTo>
                    <a:pt x="397510" y="394970"/>
                  </a:moveTo>
                  <a:cubicBezTo>
                    <a:pt x="220980" y="170180"/>
                    <a:pt x="181610" y="161290"/>
                    <a:pt x="168910" y="171450"/>
                  </a:cubicBezTo>
                  <a:cubicBezTo>
                    <a:pt x="157480" y="182880"/>
                    <a:pt x="163830" y="227330"/>
                    <a:pt x="173990" y="252730"/>
                  </a:cubicBezTo>
                  <a:cubicBezTo>
                    <a:pt x="186690" y="283210"/>
                    <a:pt x="222250" y="320040"/>
                    <a:pt x="251460" y="336550"/>
                  </a:cubicBezTo>
                  <a:cubicBezTo>
                    <a:pt x="278130" y="351790"/>
                    <a:pt x="312420" y="368300"/>
                    <a:pt x="337820" y="355600"/>
                  </a:cubicBezTo>
                  <a:cubicBezTo>
                    <a:pt x="378460" y="335280"/>
                    <a:pt x="400050" y="171450"/>
                    <a:pt x="430530" y="140970"/>
                  </a:cubicBezTo>
                  <a:cubicBezTo>
                    <a:pt x="444500" y="128270"/>
                    <a:pt x="455930" y="128270"/>
                    <a:pt x="469900" y="125730"/>
                  </a:cubicBezTo>
                  <a:cubicBezTo>
                    <a:pt x="482600" y="123190"/>
                    <a:pt x="497840" y="125730"/>
                    <a:pt x="510540" y="129540"/>
                  </a:cubicBezTo>
                  <a:cubicBezTo>
                    <a:pt x="523240" y="134620"/>
                    <a:pt x="535940" y="142240"/>
                    <a:pt x="546100" y="152400"/>
                  </a:cubicBezTo>
                  <a:cubicBezTo>
                    <a:pt x="554990" y="162560"/>
                    <a:pt x="562610" y="175260"/>
                    <a:pt x="566420" y="189230"/>
                  </a:cubicBezTo>
                  <a:cubicBezTo>
                    <a:pt x="568960" y="201930"/>
                    <a:pt x="571500" y="215900"/>
                    <a:pt x="566420" y="229870"/>
                  </a:cubicBezTo>
                  <a:cubicBezTo>
                    <a:pt x="562610" y="247650"/>
                    <a:pt x="537210" y="259080"/>
                    <a:pt x="533400" y="281940"/>
                  </a:cubicBezTo>
                  <a:cubicBezTo>
                    <a:pt x="527050" y="313690"/>
                    <a:pt x="557530" y="372110"/>
                    <a:pt x="556260" y="412750"/>
                  </a:cubicBezTo>
                  <a:cubicBezTo>
                    <a:pt x="556260" y="447040"/>
                    <a:pt x="547370" y="473710"/>
                    <a:pt x="535940" y="510540"/>
                  </a:cubicBezTo>
                  <a:cubicBezTo>
                    <a:pt x="520700" y="565150"/>
                    <a:pt x="455930" y="659130"/>
                    <a:pt x="463550" y="702310"/>
                  </a:cubicBezTo>
                  <a:cubicBezTo>
                    <a:pt x="466090" y="727710"/>
                    <a:pt x="501650" y="742950"/>
                    <a:pt x="505460" y="756920"/>
                  </a:cubicBezTo>
                  <a:cubicBezTo>
                    <a:pt x="506730" y="764540"/>
                    <a:pt x="504190" y="769620"/>
                    <a:pt x="501650" y="777240"/>
                  </a:cubicBezTo>
                  <a:cubicBezTo>
                    <a:pt x="497840" y="787400"/>
                    <a:pt x="490220" y="802640"/>
                    <a:pt x="481330" y="812800"/>
                  </a:cubicBezTo>
                  <a:cubicBezTo>
                    <a:pt x="471170" y="821690"/>
                    <a:pt x="459740" y="830580"/>
                    <a:pt x="445770" y="834390"/>
                  </a:cubicBezTo>
                  <a:cubicBezTo>
                    <a:pt x="429260" y="838200"/>
                    <a:pt x="402590" y="836930"/>
                    <a:pt x="386080" y="830580"/>
                  </a:cubicBezTo>
                  <a:cubicBezTo>
                    <a:pt x="372110" y="825500"/>
                    <a:pt x="361950" y="817880"/>
                    <a:pt x="353060" y="806450"/>
                  </a:cubicBezTo>
                  <a:cubicBezTo>
                    <a:pt x="342900" y="792480"/>
                    <a:pt x="330200" y="768350"/>
                    <a:pt x="335280" y="748030"/>
                  </a:cubicBezTo>
                  <a:cubicBezTo>
                    <a:pt x="340360" y="722630"/>
                    <a:pt x="383540" y="674370"/>
                    <a:pt x="411480" y="668020"/>
                  </a:cubicBezTo>
                  <a:cubicBezTo>
                    <a:pt x="434340" y="662940"/>
                    <a:pt x="469900" y="679450"/>
                    <a:pt x="485140" y="697230"/>
                  </a:cubicBezTo>
                  <a:cubicBezTo>
                    <a:pt x="500380" y="716280"/>
                    <a:pt x="506730" y="754380"/>
                    <a:pt x="501650" y="775970"/>
                  </a:cubicBezTo>
                  <a:cubicBezTo>
                    <a:pt x="499110" y="793750"/>
                    <a:pt x="486410" y="811530"/>
                    <a:pt x="471170" y="820420"/>
                  </a:cubicBezTo>
                  <a:cubicBezTo>
                    <a:pt x="452120" y="833120"/>
                    <a:pt x="414020" y="839470"/>
                    <a:pt x="392430" y="833120"/>
                  </a:cubicBezTo>
                  <a:cubicBezTo>
                    <a:pt x="374650" y="829310"/>
                    <a:pt x="358140" y="816610"/>
                    <a:pt x="349250" y="800100"/>
                  </a:cubicBezTo>
                  <a:cubicBezTo>
                    <a:pt x="337820" y="781050"/>
                    <a:pt x="331470" y="742950"/>
                    <a:pt x="340360" y="721360"/>
                  </a:cubicBezTo>
                  <a:cubicBezTo>
                    <a:pt x="349250" y="698500"/>
                    <a:pt x="381000" y="675640"/>
                    <a:pt x="401320" y="669290"/>
                  </a:cubicBezTo>
                  <a:cubicBezTo>
                    <a:pt x="419100" y="664210"/>
                    <a:pt x="440690" y="668020"/>
                    <a:pt x="455930" y="675640"/>
                  </a:cubicBezTo>
                  <a:cubicBezTo>
                    <a:pt x="471170" y="683260"/>
                    <a:pt x="488950" y="695960"/>
                    <a:pt x="495300" y="713740"/>
                  </a:cubicBezTo>
                  <a:cubicBezTo>
                    <a:pt x="504190" y="734060"/>
                    <a:pt x="504190" y="772160"/>
                    <a:pt x="495300" y="792480"/>
                  </a:cubicBezTo>
                  <a:cubicBezTo>
                    <a:pt x="487680" y="810260"/>
                    <a:pt x="457200" y="831850"/>
                    <a:pt x="455930" y="830580"/>
                  </a:cubicBezTo>
                  <a:cubicBezTo>
                    <a:pt x="453390" y="828040"/>
                    <a:pt x="501650" y="755650"/>
                    <a:pt x="505460" y="756920"/>
                  </a:cubicBezTo>
                  <a:cubicBezTo>
                    <a:pt x="508000" y="758190"/>
                    <a:pt x="501650" y="784860"/>
                    <a:pt x="494030" y="796290"/>
                  </a:cubicBezTo>
                  <a:cubicBezTo>
                    <a:pt x="483870" y="810260"/>
                    <a:pt x="462280" y="828040"/>
                    <a:pt x="445770" y="834390"/>
                  </a:cubicBezTo>
                  <a:cubicBezTo>
                    <a:pt x="433070" y="839470"/>
                    <a:pt x="419100" y="840740"/>
                    <a:pt x="405130" y="836930"/>
                  </a:cubicBezTo>
                  <a:cubicBezTo>
                    <a:pt x="388620" y="833120"/>
                    <a:pt x="364490" y="820420"/>
                    <a:pt x="353060" y="806450"/>
                  </a:cubicBezTo>
                  <a:cubicBezTo>
                    <a:pt x="341630" y="791210"/>
                    <a:pt x="344170" y="750570"/>
                    <a:pt x="335280" y="748030"/>
                  </a:cubicBezTo>
                  <a:cubicBezTo>
                    <a:pt x="326390" y="746760"/>
                    <a:pt x="309880" y="781050"/>
                    <a:pt x="302260" y="778510"/>
                  </a:cubicBezTo>
                  <a:cubicBezTo>
                    <a:pt x="292100" y="774700"/>
                    <a:pt x="292100" y="725170"/>
                    <a:pt x="297180" y="687070"/>
                  </a:cubicBezTo>
                  <a:cubicBezTo>
                    <a:pt x="306070" y="621030"/>
                    <a:pt x="365760" y="483870"/>
                    <a:pt x="382270" y="421640"/>
                  </a:cubicBezTo>
                  <a:cubicBezTo>
                    <a:pt x="391160" y="388620"/>
                    <a:pt x="397510" y="372110"/>
                    <a:pt x="400050" y="344170"/>
                  </a:cubicBezTo>
                  <a:cubicBezTo>
                    <a:pt x="402590" y="312420"/>
                    <a:pt x="393700" y="274320"/>
                    <a:pt x="398780" y="241300"/>
                  </a:cubicBezTo>
                  <a:cubicBezTo>
                    <a:pt x="403860" y="207010"/>
                    <a:pt x="411480" y="160020"/>
                    <a:pt x="430530" y="140970"/>
                  </a:cubicBezTo>
                  <a:cubicBezTo>
                    <a:pt x="445770" y="127000"/>
                    <a:pt x="471170" y="123190"/>
                    <a:pt x="490220" y="125730"/>
                  </a:cubicBezTo>
                  <a:cubicBezTo>
                    <a:pt x="509270" y="127000"/>
                    <a:pt x="533400" y="139700"/>
                    <a:pt x="546100" y="152400"/>
                  </a:cubicBezTo>
                  <a:cubicBezTo>
                    <a:pt x="556260" y="162560"/>
                    <a:pt x="562610" y="175260"/>
                    <a:pt x="566420" y="189230"/>
                  </a:cubicBezTo>
                  <a:cubicBezTo>
                    <a:pt x="568960" y="201930"/>
                    <a:pt x="571500" y="215900"/>
                    <a:pt x="566420" y="229870"/>
                  </a:cubicBezTo>
                  <a:cubicBezTo>
                    <a:pt x="562610" y="247650"/>
                    <a:pt x="534670" y="266700"/>
                    <a:pt x="533400" y="281940"/>
                  </a:cubicBezTo>
                  <a:cubicBezTo>
                    <a:pt x="532130" y="290830"/>
                    <a:pt x="542290" y="294640"/>
                    <a:pt x="542290" y="306070"/>
                  </a:cubicBezTo>
                  <a:cubicBezTo>
                    <a:pt x="543560" y="330200"/>
                    <a:pt x="523240" y="383540"/>
                    <a:pt x="506730" y="416560"/>
                  </a:cubicBezTo>
                  <a:cubicBezTo>
                    <a:pt x="491490" y="447040"/>
                    <a:pt x="477520" y="481330"/>
                    <a:pt x="450850" y="499110"/>
                  </a:cubicBezTo>
                  <a:cubicBezTo>
                    <a:pt x="420370" y="520700"/>
                    <a:pt x="364490" y="524510"/>
                    <a:pt x="327660" y="527050"/>
                  </a:cubicBezTo>
                  <a:cubicBezTo>
                    <a:pt x="295910" y="528320"/>
                    <a:pt x="271780" y="527050"/>
                    <a:pt x="238760" y="516890"/>
                  </a:cubicBezTo>
                  <a:cubicBezTo>
                    <a:pt x="191770" y="500380"/>
                    <a:pt x="111760" y="450850"/>
                    <a:pt x="74930" y="419100"/>
                  </a:cubicBezTo>
                  <a:cubicBezTo>
                    <a:pt x="50800" y="398780"/>
                    <a:pt x="34290" y="386080"/>
                    <a:pt x="22860" y="360680"/>
                  </a:cubicBezTo>
                  <a:cubicBezTo>
                    <a:pt x="7620" y="328930"/>
                    <a:pt x="0" y="281940"/>
                    <a:pt x="5080" y="237490"/>
                  </a:cubicBezTo>
                  <a:cubicBezTo>
                    <a:pt x="10160" y="181610"/>
                    <a:pt x="34290" y="88900"/>
                    <a:pt x="71120" y="50800"/>
                  </a:cubicBezTo>
                  <a:cubicBezTo>
                    <a:pt x="101600" y="20320"/>
                    <a:pt x="156210" y="10160"/>
                    <a:pt x="194310" y="5080"/>
                  </a:cubicBezTo>
                  <a:cubicBezTo>
                    <a:pt x="226060" y="2540"/>
                    <a:pt x="252730" y="0"/>
                    <a:pt x="285750" y="17780"/>
                  </a:cubicBezTo>
                  <a:cubicBezTo>
                    <a:pt x="346710" y="49530"/>
                    <a:pt x="452120" y="195580"/>
                    <a:pt x="492760" y="250190"/>
                  </a:cubicBezTo>
                  <a:cubicBezTo>
                    <a:pt x="513080" y="276860"/>
                    <a:pt x="523240" y="292100"/>
                    <a:pt x="530860" y="313690"/>
                  </a:cubicBezTo>
                  <a:cubicBezTo>
                    <a:pt x="538480" y="331470"/>
                    <a:pt x="544830" y="351790"/>
                    <a:pt x="541020" y="368300"/>
                  </a:cubicBezTo>
                  <a:cubicBezTo>
                    <a:pt x="538480" y="386080"/>
                    <a:pt x="525780" y="405130"/>
                    <a:pt x="511810" y="416560"/>
                  </a:cubicBezTo>
                  <a:cubicBezTo>
                    <a:pt x="499110" y="426720"/>
                    <a:pt x="477520" y="434340"/>
                    <a:pt x="459740" y="431800"/>
                  </a:cubicBezTo>
                  <a:cubicBezTo>
                    <a:pt x="438150" y="429260"/>
                    <a:pt x="397510" y="394970"/>
                    <a:pt x="397510" y="394970"/>
                  </a:cubicBezTo>
                </a:path>
              </a:pathLst>
            </a:custGeom>
            <a:solidFill>
              <a:srgbClr val="E7191F"/>
            </a:solidFill>
            <a:ln cap="sq">
              <a:noFill/>
              <a:prstDash val="solid"/>
              <a:miter/>
            </a:ln>
          </p:spPr>
        </p:sp>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60566" y="4541882"/>
            <a:ext cx="6778068" cy="5487007"/>
          </a:xfrm>
          <a:custGeom>
            <a:avLst/>
            <a:gdLst/>
            <a:ahLst/>
            <a:cxnLst/>
            <a:rect r="r" b="b" t="t" l="l"/>
            <a:pathLst>
              <a:path h="5487007" w="6778068">
                <a:moveTo>
                  <a:pt x="0" y="0"/>
                </a:moveTo>
                <a:lnTo>
                  <a:pt x="6778068" y="0"/>
                </a:lnTo>
                <a:lnTo>
                  <a:pt x="6778068" y="5487008"/>
                </a:lnTo>
                <a:lnTo>
                  <a:pt x="0" y="5487008"/>
                </a:lnTo>
                <a:lnTo>
                  <a:pt x="0" y="0"/>
                </a:lnTo>
                <a:close/>
              </a:path>
            </a:pathLst>
          </a:custGeom>
          <a:blipFill>
            <a:blip r:embed="rId8"/>
            <a:stretch>
              <a:fillRect l="0" t="0" r="0" b="0"/>
            </a:stretch>
          </a:blipFill>
        </p:spPr>
      </p:sp>
      <p:sp>
        <p:nvSpPr>
          <p:cNvPr name="Freeform 6" id="6"/>
          <p:cNvSpPr/>
          <p:nvPr/>
        </p:nvSpPr>
        <p:spPr>
          <a:xfrm flipH="false" flipV="false" rot="0">
            <a:off x="655996" y="1368049"/>
            <a:ext cx="7145721" cy="5453757"/>
          </a:xfrm>
          <a:custGeom>
            <a:avLst/>
            <a:gdLst/>
            <a:ahLst/>
            <a:cxnLst/>
            <a:rect r="r" b="b" t="t" l="l"/>
            <a:pathLst>
              <a:path h="5453757" w="7145721">
                <a:moveTo>
                  <a:pt x="0" y="0"/>
                </a:moveTo>
                <a:lnTo>
                  <a:pt x="7145721" y="0"/>
                </a:lnTo>
                <a:lnTo>
                  <a:pt x="7145721" y="5453757"/>
                </a:lnTo>
                <a:lnTo>
                  <a:pt x="0" y="5453757"/>
                </a:lnTo>
                <a:lnTo>
                  <a:pt x="0" y="0"/>
                </a:lnTo>
                <a:close/>
              </a:path>
            </a:pathLst>
          </a:custGeom>
          <a:blipFill>
            <a:blip r:embed="rId9"/>
            <a:stretch>
              <a:fillRect l="0" t="0" r="-3579" b="0"/>
            </a:stretch>
          </a:blipFill>
        </p:spPr>
      </p:sp>
      <p:sp>
        <p:nvSpPr>
          <p:cNvPr name="TextBox 7" id="7"/>
          <p:cNvSpPr txBox="true"/>
          <p:nvPr/>
        </p:nvSpPr>
        <p:spPr>
          <a:xfrm rot="0">
            <a:off x="8148883" y="1531271"/>
            <a:ext cx="8935011" cy="1600038"/>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Slightly worse, with a pseudo-R-square of about 0199. </a:t>
            </a:r>
          </a:p>
          <a:p>
            <a:pPr algn="l" marL="647700" indent="-323850" lvl="1">
              <a:lnSpc>
                <a:spcPts val="4200"/>
              </a:lnSpc>
              <a:buFont typeface="Arial"/>
              <a:buChar char="•"/>
            </a:pPr>
            <a:r>
              <a:rPr lang="en-US" sz="3000">
                <a:solidFill>
                  <a:srgbClr val="252930"/>
                </a:solidFill>
                <a:latin typeface="Maven Pro"/>
                <a:ea typeface="Maven Pro"/>
                <a:cs typeface="Maven Pro"/>
                <a:sym typeface="Maven Pro"/>
              </a:rPr>
              <a:t>None are particularly significant</a:t>
            </a:r>
          </a:p>
        </p:txBody>
      </p:sp>
      <p:sp>
        <p:nvSpPr>
          <p:cNvPr name="TextBox 8" id="8"/>
          <p:cNvSpPr txBox="true"/>
          <p:nvPr/>
        </p:nvSpPr>
        <p:spPr>
          <a:xfrm rot="0">
            <a:off x="3593356" y="447298"/>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MODELS</a:t>
            </a:r>
          </a:p>
        </p:txBody>
      </p:sp>
      <p:sp>
        <p:nvSpPr>
          <p:cNvPr name="TextBox 9" id="9"/>
          <p:cNvSpPr txBox="true"/>
          <p:nvPr/>
        </p:nvSpPr>
        <p:spPr>
          <a:xfrm rot="0">
            <a:off x="2240184" y="7351477"/>
            <a:ext cx="7285365" cy="533346"/>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252930"/>
                </a:solidFill>
                <a:latin typeface="Maven Pro"/>
                <a:ea typeface="Maven Pro"/>
                <a:cs typeface="Maven Pro"/>
                <a:sym typeface="Maven Pro"/>
              </a:rPr>
              <a:t>30 out of 246 had misclicks</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873206" y="588518"/>
            <a:ext cx="2346741" cy="2376446"/>
          </a:xfrm>
          <a:custGeom>
            <a:avLst/>
            <a:gdLst/>
            <a:ahLst/>
            <a:cxnLst/>
            <a:rect r="r" b="b" t="t" l="l"/>
            <a:pathLst>
              <a:path h="2376446" w="2346741">
                <a:moveTo>
                  <a:pt x="0" y="0"/>
                </a:moveTo>
                <a:lnTo>
                  <a:pt x="2346741" y="0"/>
                </a:lnTo>
                <a:lnTo>
                  <a:pt x="2346741" y="2376446"/>
                </a:lnTo>
                <a:lnTo>
                  <a:pt x="0" y="23764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916732" y="1360893"/>
            <a:ext cx="10454537" cy="1730376"/>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PERFORMANCE INSIGHTS</a:t>
            </a:r>
          </a:p>
        </p:txBody>
      </p:sp>
      <p:sp>
        <p:nvSpPr>
          <p:cNvPr name="TextBox 7" id="7"/>
          <p:cNvSpPr txBox="true"/>
          <p:nvPr/>
        </p:nvSpPr>
        <p:spPr>
          <a:xfrm rot="0">
            <a:off x="942476" y="2898289"/>
            <a:ext cx="16403047" cy="7194672"/>
          </a:xfrm>
          <a:prstGeom prst="rect">
            <a:avLst/>
          </a:prstGeom>
        </p:spPr>
        <p:txBody>
          <a:bodyPr anchor="t" rtlCol="false" tIns="0" lIns="0" bIns="0" rIns="0">
            <a:spAutoFit/>
          </a:bodyPr>
          <a:lstStyle/>
          <a:p>
            <a:pPr algn="l" marL="626111" indent="-313055" lvl="1">
              <a:lnSpc>
                <a:spcPts val="4060"/>
              </a:lnSpc>
              <a:buFont typeface="Arial"/>
              <a:buChar char="•"/>
            </a:pPr>
            <a:r>
              <a:rPr lang="en-US" sz="2900">
                <a:solidFill>
                  <a:srgbClr val="252930"/>
                </a:solidFill>
                <a:latin typeface="Maven Pro"/>
                <a:ea typeface="Maven Pro"/>
                <a:cs typeface="Maven Pro"/>
                <a:sym typeface="Maven Pro"/>
              </a:rPr>
              <a:t>The glove is functional f</a:t>
            </a:r>
            <a:r>
              <a:rPr lang="en-US" sz="2900">
                <a:solidFill>
                  <a:srgbClr val="252930"/>
                </a:solidFill>
                <a:latin typeface="Maven Pro"/>
                <a:ea typeface="Maven Pro"/>
                <a:cs typeface="Maven Pro"/>
                <a:sym typeface="Maven Pro"/>
              </a:rPr>
              <a:t>or general computer navigation that involves pointer manipulation and simple target selection. </a:t>
            </a:r>
          </a:p>
          <a:p>
            <a:pPr algn="l" marL="626111" indent="-313055" lvl="1">
              <a:lnSpc>
                <a:spcPts val="4060"/>
              </a:lnSpc>
              <a:buFont typeface="Arial"/>
              <a:buChar char="•"/>
            </a:pPr>
            <a:r>
              <a:rPr lang="en-US" sz="2900">
                <a:solidFill>
                  <a:srgbClr val="252930"/>
                </a:solidFill>
                <a:latin typeface="Maven Pro"/>
                <a:ea typeface="Maven Pro"/>
                <a:cs typeface="Maven Pro"/>
                <a:sym typeface="Maven Pro"/>
              </a:rPr>
              <a:t>In terms of accuracy, speed, and ease of use it falls short compared to the traditional mouse in all measured aspects. </a:t>
            </a:r>
          </a:p>
          <a:p>
            <a:pPr algn="l" marL="626111" indent="-313055" lvl="1">
              <a:lnSpc>
                <a:spcPts val="4060"/>
              </a:lnSpc>
              <a:buFont typeface="Arial"/>
              <a:buChar char="•"/>
            </a:pPr>
            <a:r>
              <a:rPr lang="en-US" sz="2900">
                <a:solidFill>
                  <a:srgbClr val="252930"/>
                </a:solidFill>
                <a:latin typeface="Maven Pro"/>
                <a:ea typeface="Maven Pro"/>
                <a:cs typeface="Maven Pro"/>
                <a:sym typeface="Maven Pro"/>
              </a:rPr>
              <a:t>Further refinements could enhance its overall performance and user experience. </a:t>
            </a:r>
          </a:p>
          <a:p>
            <a:pPr algn="l" marL="626111" indent="-313055" lvl="1">
              <a:lnSpc>
                <a:spcPts val="4060"/>
              </a:lnSpc>
              <a:buFont typeface="Arial"/>
              <a:buChar char="•"/>
            </a:pPr>
            <a:r>
              <a:rPr lang="en-US" sz="2900">
                <a:solidFill>
                  <a:srgbClr val="252930"/>
                </a:solidFill>
                <a:latin typeface="Maven Pro"/>
                <a:ea typeface="Maven Pro"/>
                <a:cs typeface="Maven Pro"/>
                <a:sym typeface="Maven Pro"/>
              </a:rPr>
              <a:t>Likely that users would require some time to adjust to the glove’s movement and input method</a:t>
            </a:r>
          </a:p>
          <a:p>
            <a:pPr algn="l">
              <a:lnSpc>
                <a:spcPts val="4060"/>
              </a:lnSpc>
            </a:pPr>
          </a:p>
          <a:p>
            <a:pPr algn="l" marL="626111" indent="-313055" lvl="1">
              <a:lnSpc>
                <a:spcPts val="4060"/>
              </a:lnSpc>
              <a:buFont typeface="Arial"/>
              <a:buChar char="•"/>
            </a:pPr>
            <a:r>
              <a:rPr lang="en-US" sz="2900">
                <a:solidFill>
                  <a:srgbClr val="252930"/>
                </a:solidFill>
                <a:latin typeface="Maven Pro"/>
                <a:ea typeface="Maven Pro"/>
                <a:cs typeface="Maven Pro"/>
                <a:sym typeface="Maven Pro"/>
              </a:rPr>
              <a:t>Users also largely preferred to use the normal hand movements and gestures to move the pointer rather than using the IR setup</a:t>
            </a:r>
          </a:p>
          <a:p>
            <a:pPr algn="l">
              <a:lnSpc>
                <a:spcPts val="4060"/>
              </a:lnSpc>
            </a:pPr>
          </a:p>
          <a:p>
            <a:pPr algn="l" marL="626111" indent="-313055" lvl="1">
              <a:lnSpc>
                <a:spcPts val="4060"/>
              </a:lnSpc>
              <a:buFont typeface="Arial"/>
              <a:buChar char="•"/>
            </a:pPr>
            <a:r>
              <a:rPr lang="en-US" sz="2900">
                <a:solidFill>
                  <a:srgbClr val="252930"/>
                </a:solidFill>
                <a:latin typeface="Maven Pro"/>
                <a:ea typeface="Maven Pro"/>
                <a:cs typeface="Maven Pro"/>
                <a:sym typeface="Maven Pro"/>
              </a:rPr>
              <a:t>S</a:t>
            </a:r>
            <a:r>
              <a:rPr lang="en-US" sz="2900">
                <a:solidFill>
                  <a:srgbClr val="252930"/>
                </a:solidFill>
                <a:latin typeface="Maven Pro"/>
                <a:ea typeface="Maven Pro"/>
                <a:cs typeface="Maven Pro"/>
                <a:sym typeface="Maven Pro"/>
              </a:rPr>
              <a:t>ome drift still occurs, largely due to several hardware limitations. </a:t>
            </a:r>
          </a:p>
          <a:p>
            <a:pPr algn="l" marL="626111" indent="-313055" lvl="1">
              <a:lnSpc>
                <a:spcPts val="4060"/>
              </a:lnSpc>
              <a:buFont typeface="Arial"/>
              <a:buChar char="•"/>
            </a:pPr>
            <a:r>
              <a:rPr lang="en-US" sz="2900">
                <a:solidFill>
                  <a:srgbClr val="252930"/>
                </a:solidFill>
                <a:latin typeface="Maven Pro"/>
                <a:ea typeface="Maven Pro"/>
                <a:cs typeface="Maven Pro"/>
                <a:sym typeface="Maven Pro"/>
              </a:rPr>
              <a:t>While this does not have much direct impact on short-form tests, long form usage of the glove would definitely require anti-drift mechanisms for better user experience.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2095429"/>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268439" y="4279811"/>
            <a:ext cx="1979114" cy="3251111"/>
          </a:xfrm>
          <a:custGeom>
            <a:avLst/>
            <a:gdLst/>
            <a:ahLst/>
            <a:cxnLst/>
            <a:rect r="r" b="b" t="t" l="l"/>
            <a:pathLst>
              <a:path h="3251111" w="1979114">
                <a:moveTo>
                  <a:pt x="0" y="0"/>
                </a:moveTo>
                <a:lnTo>
                  <a:pt x="1979114" y="0"/>
                </a:lnTo>
                <a:lnTo>
                  <a:pt x="1979114" y="3251112"/>
                </a:lnTo>
                <a:lnTo>
                  <a:pt x="0" y="32511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856710" y="4769048"/>
            <a:ext cx="3360648" cy="2272638"/>
          </a:xfrm>
          <a:custGeom>
            <a:avLst/>
            <a:gdLst/>
            <a:ahLst/>
            <a:cxnLst/>
            <a:rect r="r" b="b" t="t" l="l"/>
            <a:pathLst>
              <a:path h="2272638" w="3360648">
                <a:moveTo>
                  <a:pt x="0" y="0"/>
                </a:moveTo>
                <a:lnTo>
                  <a:pt x="3360648" y="0"/>
                </a:lnTo>
                <a:lnTo>
                  <a:pt x="3360648" y="2272638"/>
                </a:lnTo>
                <a:lnTo>
                  <a:pt x="0" y="22726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8817433" y="4883358"/>
            <a:ext cx="4016689" cy="2143908"/>
          </a:xfrm>
          <a:custGeom>
            <a:avLst/>
            <a:gdLst/>
            <a:ahLst/>
            <a:cxnLst/>
            <a:rect r="r" b="b" t="t" l="l"/>
            <a:pathLst>
              <a:path h="2143908" w="4016689">
                <a:moveTo>
                  <a:pt x="0" y="0"/>
                </a:moveTo>
                <a:lnTo>
                  <a:pt x="4016689" y="0"/>
                </a:lnTo>
                <a:lnTo>
                  <a:pt x="4016689" y="2143907"/>
                </a:lnTo>
                <a:lnTo>
                  <a:pt x="0" y="2143907"/>
                </a:lnTo>
                <a:lnTo>
                  <a:pt x="0" y="0"/>
                </a:lnTo>
                <a:close/>
              </a:path>
            </a:pathLst>
          </a:custGeom>
          <a:blipFill>
            <a:blip r:embed="rId12"/>
            <a:stretch>
              <a:fillRect l="0" t="0" r="0" b="0"/>
            </a:stretch>
          </a:blipFill>
        </p:spPr>
      </p:sp>
      <p:sp>
        <p:nvSpPr>
          <p:cNvPr name="Freeform 9" id="9"/>
          <p:cNvSpPr/>
          <p:nvPr/>
        </p:nvSpPr>
        <p:spPr>
          <a:xfrm flipH="false" flipV="false" rot="0">
            <a:off x="13434921" y="5117562"/>
            <a:ext cx="3122652" cy="2142920"/>
          </a:xfrm>
          <a:custGeom>
            <a:avLst/>
            <a:gdLst/>
            <a:ahLst/>
            <a:cxnLst/>
            <a:rect r="r" b="b" t="t" l="l"/>
            <a:pathLst>
              <a:path h="2142920" w="3122652">
                <a:moveTo>
                  <a:pt x="0" y="0"/>
                </a:moveTo>
                <a:lnTo>
                  <a:pt x="3122652" y="0"/>
                </a:lnTo>
                <a:lnTo>
                  <a:pt x="3122652" y="2142919"/>
                </a:lnTo>
                <a:lnTo>
                  <a:pt x="0" y="214291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4158497" y="4279811"/>
            <a:ext cx="1675500" cy="1675500"/>
          </a:xfrm>
          <a:custGeom>
            <a:avLst/>
            <a:gdLst/>
            <a:ahLst/>
            <a:cxnLst/>
            <a:rect r="r" b="b" t="t" l="l"/>
            <a:pathLst>
              <a:path h="1675500" w="1675500">
                <a:moveTo>
                  <a:pt x="0" y="0"/>
                </a:moveTo>
                <a:lnTo>
                  <a:pt x="1675500" y="0"/>
                </a:lnTo>
                <a:lnTo>
                  <a:pt x="1675500" y="1675501"/>
                </a:lnTo>
                <a:lnTo>
                  <a:pt x="0" y="1675501"/>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1" id="11"/>
          <p:cNvSpPr txBox="true"/>
          <p:nvPr/>
        </p:nvSpPr>
        <p:spPr>
          <a:xfrm rot="0">
            <a:off x="3774395" y="3116401"/>
            <a:ext cx="10739210"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Many Popular Devices for Computer Interaction/Usage</a:t>
            </a:r>
          </a:p>
        </p:txBody>
      </p:sp>
      <p:sp>
        <p:nvSpPr>
          <p:cNvPr name="TextBox 12" id="12"/>
          <p:cNvSpPr txBox="true"/>
          <p:nvPr/>
        </p:nvSpPr>
        <p:spPr>
          <a:xfrm rot="0">
            <a:off x="2118338" y="7721423"/>
            <a:ext cx="2279316"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2D Surface</a:t>
            </a:r>
          </a:p>
        </p:txBody>
      </p:sp>
      <p:sp>
        <p:nvSpPr>
          <p:cNvPr name="TextBox 13" id="13"/>
          <p:cNvSpPr txBox="true"/>
          <p:nvPr/>
        </p:nvSpPr>
        <p:spPr>
          <a:xfrm rot="0">
            <a:off x="5640457" y="7721423"/>
            <a:ext cx="6353952"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Can be small and Limited in Size</a:t>
            </a:r>
          </a:p>
        </p:txBody>
      </p:sp>
      <p:sp>
        <p:nvSpPr>
          <p:cNvPr name="TextBox 14" id="14"/>
          <p:cNvSpPr txBox="true"/>
          <p:nvPr/>
        </p:nvSpPr>
        <p:spPr>
          <a:xfrm rot="0">
            <a:off x="13605047" y="7721423"/>
            <a:ext cx="3100803"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Virtual Reality</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002247" y="2487560"/>
            <a:ext cx="16403047" cy="6391531"/>
          </a:xfrm>
          <a:prstGeom prst="rect">
            <a:avLst/>
          </a:prstGeom>
        </p:spPr>
        <p:txBody>
          <a:bodyPr anchor="t" rtlCol="false" tIns="0" lIns="0" bIns="0" rIns="0">
            <a:spAutoFit/>
          </a:bodyPr>
          <a:lstStyle/>
          <a:p>
            <a:pPr algn="l" marL="561342" indent="-280671" lvl="1">
              <a:lnSpc>
                <a:spcPts val="3640"/>
              </a:lnSpc>
              <a:buFont typeface="Arial"/>
              <a:buChar char="•"/>
            </a:pPr>
            <a:r>
              <a:rPr lang="en-US" sz="2600">
                <a:solidFill>
                  <a:srgbClr val="252930"/>
                </a:solidFill>
                <a:latin typeface="Maven Pro"/>
                <a:ea typeface="Maven Pro"/>
                <a:cs typeface="Maven Pro"/>
                <a:sym typeface="Maven Pro"/>
              </a:rPr>
              <a:t>Moving to full wireless</a:t>
            </a:r>
          </a:p>
          <a:p>
            <a:pPr algn="l" marL="1122684" indent="-374228" lvl="2">
              <a:lnSpc>
                <a:spcPts val="3640"/>
              </a:lnSpc>
              <a:buFont typeface="Arial"/>
              <a:buChar char="⚬"/>
            </a:pPr>
            <a:r>
              <a:rPr lang="en-US" sz="2600">
                <a:solidFill>
                  <a:srgbClr val="252930"/>
                </a:solidFill>
                <a:latin typeface="Maven Pro"/>
                <a:ea typeface="Maven Pro"/>
                <a:cs typeface="Maven Pro"/>
                <a:sym typeface="Maven Pro"/>
              </a:rPr>
              <a:t>ESP32 connected to the glove</a:t>
            </a:r>
          </a:p>
          <a:p>
            <a:pPr algn="l" marL="1122684" indent="-374228" lvl="2">
              <a:lnSpc>
                <a:spcPts val="3640"/>
              </a:lnSpc>
              <a:buFont typeface="Arial"/>
              <a:buChar char="⚬"/>
            </a:pPr>
            <a:r>
              <a:rPr lang="en-US" sz="2600">
                <a:solidFill>
                  <a:srgbClr val="252930"/>
                </a:solidFill>
                <a:latin typeface="Maven Pro"/>
                <a:ea typeface="Maven Pro"/>
                <a:cs typeface="Maven Pro"/>
                <a:sym typeface="Maven Pro"/>
              </a:rPr>
              <a:t>Pro Micro connected with the computer</a:t>
            </a:r>
          </a:p>
          <a:p>
            <a:pPr algn="l" marL="561342" indent="-280671" lvl="1">
              <a:lnSpc>
                <a:spcPts val="3640"/>
              </a:lnSpc>
              <a:buFont typeface="Arial"/>
              <a:buChar char="•"/>
            </a:pPr>
            <a:r>
              <a:rPr lang="en-US" sz="2600">
                <a:solidFill>
                  <a:srgbClr val="252930"/>
                </a:solidFill>
                <a:latin typeface="Maven Pro"/>
                <a:ea typeface="Maven Pro"/>
                <a:cs typeface="Maven Pro"/>
                <a:sym typeface="Maven Pro"/>
              </a:rPr>
              <a:t>Swapping the two boards could also improve or eliminate the effects of drift on the MPU</a:t>
            </a:r>
          </a:p>
          <a:p>
            <a:pPr algn="l" marL="1122684" indent="-374228" lvl="2">
              <a:lnSpc>
                <a:spcPts val="3640"/>
              </a:lnSpc>
              <a:buFont typeface="Arial"/>
              <a:buChar char="⚬"/>
            </a:pPr>
            <a:r>
              <a:rPr lang="en-US" sz="2600">
                <a:solidFill>
                  <a:srgbClr val="252930"/>
                </a:solidFill>
                <a:latin typeface="Maven Pro"/>
                <a:ea typeface="Maven Pro"/>
                <a:cs typeface="Maven Pro"/>
                <a:sym typeface="Maven Pro"/>
              </a:rPr>
              <a:t>ESP32 has more flash storage</a:t>
            </a:r>
          </a:p>
          <a:p>
            <a:pPr algn="l" marL="1122684" indent="-374228" lvl="2">
              <a:lnSpc>
                <a:spcPts val="3640"/>
              </a:lnSpc>
              <a:buFont typeface="Arial"/>
              <a:buChar char="⚬"/>
            </a:pPr>
            <a:r>
              <a:rPr lang="en-US" sz="2600">
                <a:solidFill>
                  <a:srgbClr val="252930"/>
                </a:solidFill>
                <a:latin typeface="Maven Pro"/>
                <a:ea typeface="Maven Pro"/>
                <a:cs typeface="Maven Pro"/>
                <a:sym typeface="Maven Pro"/>
              </a:rPr>
              <a:t>AHRS libraries could be implemented properly</a:t>
            </a:r>
          </a:p>
          <a:p>
            <a:pPr algn="l" marL="1122684" indent="-374228" lvl="2">
              <a:lnSpc>
                <a:spcPts val="3640"/>
              </a:lnSpc>
              <a:buFont typeface="Arial"/>
              <a:buChar char="⚬"/>
            </a:pPr>
            <a:r>
              <a:rPr lang="en-US" sz="2600">
                <a:solidFill>
                  <a:srgbClr val="252930"/>
                </a:solidFill>
                <a:latin typeface="Maven Pro"/>
                <a:ea typeface="Maven Pro"/>
                <a:cs typeface="Maven Pro"/>
                <a:sym typeface="Maven Pro"/>
              </a:rPr>
              <a:t>Proper fusion and calibration between the MPU and magnetometer</a:t>
            </a:r>
          </a:p>
          <a:p>
            <a:pPr algn="l" marL="1122684" indent="-374228" lvl="2">
              <a:lnSpc>
                <a:spcPts val="3640"/>
              </a:lnSpc>
              <a:buFont typeface="Arial"/>
              <a:buChar char="⚬"/>
            </a:pPr>
            <a:r>
              <a:rPr lang="en-US" sz="2600">
                <a:solidFill>
                  <a:srgbClr val="252930"/>
                </a:solidFill>
                <a:latin typeface="Maven Pro"/>
                <a:ea typeface="Maven Pro"/>
                <a:cs typeface="Maven Pro"/>
                <a:sym typeface="Maven Pro"/>
              </a:rPr>
              <a:t>U</a:t>
            </a:r>
            <a:r>
              <a:rPr lang="en-US" sz="2600">
                <a:solidFill>
                  <a:srgbClr val="252930"/>
                </a:solidFill>
                <a:latin typeface="Maven Pro"/>
                <a:ea typeface="Maven Pro"/>
                <a:cs typeface="Maven Pro"/>
                <a:sym typeface="Maven Pro"/>
              </a:rPr>
              <a:t>sing a proper 9-axis module (though many have been phased out already)</a:t>
            </a:r>
          </a:p>
          <a:p>
            <a:pPr algn="l" marL="561342" indent="-280671" lvl="1">
              <a:lnSpc>
                <a:spcPts val="3640"/>
              </a:lnSpc>
              <a:buFont typeface="Arial"/>
              <a:buChar char="•"/>
            </a:pPr>
            <a:r>
              <a:rPr lang="en-US" sz="2600">
                <a:solidFill>
                  <a:srgbClr val="252930"/>
                </a:solidFill>
                <a:latin typeface="Maven Pro"/>
                <a:ea typeface="Maven Pro"/>
                <a:cs typeface="Maven Pro"/>
                <a:sym typeface="Maven Pro"/>
              </a:rPr>
              <a:t>R</a:t>
            </a:r>
            <a:r>
              <a:rPr lang="en-US" sz="2600">
                <a:solidFill>
                  <a:srgbClr val="252930"/>
                </a:solidFill>
                <a:latin typeface="Maven Pro"/>
                <a:ea typeface="Maven Pro"/>
                <a:cs typeface="Maven Pro"/>
                <a:sym typeface="Maven Pro"/>
              </a:rPr>
              <a:t>educing the size of the touch sensor or area could be investigated</a:t>
            </a:r>
          </a:p>
          <a:p>
            <a:pPr algn="l" marL="1122684" indent="-374228" lvl="2">
              <a:lnSpc>
                <a:spcPts val="3640"/>
              </a:lnSpc>
              <a:buFont typeface="Arial"/>
              <a:buChar char="⚬"/>
            </a:pPr>
            <a:r>
              <a:rPr lang="en-US" sz="2600">
                <a:solidFill>
                  <a:srgbClr val="252930"/>
                </a:solidFill>
                <a:latin typeface="Maven Pro"/>
                <a:ea typeface="Maven Pro"/>
                <a:cs typeface="Maven Pro"/>
                <a:sym typeface="Maven Pro"/>
              </a:rPr>
              <a:t>M</a:t>
            </a:r>
            <a:r>
              <a:rPr lang="en-US" sz="2600">
                <a:solidFill>
                  <a:srgbClr val="252930"/>
                </a:solidFill>
                <a:latin typeface="Maven Pro"/>
                <a:ea typeface="Maven Pro"/>
                <a:cs typeface="Maven Pro"/>
                <a:sym typeface="Maven Pro"/>
              </a:rPr>
              <a:t>etallic sheets wrapped around the fingertips or something similar</a:t>
            </a:r>
          </a:p>
          <a:p>
            <a:pPr algn="l" marL="561342" indent="-280671" lvl="1">
              <a:lnSpc>
                <a:spcPts val="3640"/>
              </a:lnSpc>
              <a:buFont typeface="Arial"/>
              <a:buChar char="•"/>
            </a:pPr>
            <a:r>
              <a:rPr lang="en-US" sz="2600">
                <a:solidFill>
                  <a:srgbClr val="252930"/>
                </a:solidFill>
                <a:latin typeface="Maven Pro"/>
                <a:ea typeface="Maven Pro"/>
                <a:cs typeface="Maven Pro"/>
                <a:sym typeface="Maven Pro"/>
              </a:rPr>
              <a:t>A</a:t>
            </a:r>
            <a:r>
              <a:rPr lang="en-US" sz="2600">
                <a:solidFill>
                  <a:srgbClr val="252930"/>
                </a:solidFill>
                <a:latin typeface="Maven Pro"/>
                <a:ea typeface="Maven Pro"/>
                <a:cs typeface="Maven Pro"/>
                <a:sym typeface="Maven Pro"/>
              </a:rPr>
              <a:t>dding more IR receivers and improving the IR locations/translation, and adding hand tilt recognition that responds with it</a:t>
            </a:r>
          </a:p>
          <a:p>
            <a:pPr algn="l" marL="561342" indent="-280671" lvl="1">
              <a:lnSpc>
                <a:spcPts val="3640"/>
              </a:lnSpc>
              <a:buFont typeface="Arial"/>
              <a:buChar char="•"/>
            </a:pPr>
            <a:r>
              <a:rPr lang="en-US" sz="2600">
                <a:solidFill>
                  <a:srgbClr val="252930"/>
                </a:solidFill>
                <a:latin typeface="Maven Pro"/>
                <a:ea typeface="Maven Pro"/>
                <a:cs typeface="Maven Pro"/>
                <a:sym typeface="Maven Pro"/>
              </a:rPr>
              <a:t>Increasing the number of trials and potentially diversifying the testing facility</a:t>
            </a:r>
          </a:p>
          <a:p>
            <a:pPr algn="l" marL="561342" indent="-280671" lvl="1">
              <a:lnSpc>
                <a:spcPts val="3640"/>
              </a:lnSpc>
              <a:buFont typeface="Arial"/>
              <a:buChar char="•"/>
            </a:pPr>
            <a:r>
              <a:rPr lang="en-US" sz="2600">
                <a:solidFill>
                  <a:srgbClr val="252930"/>
                </a:solidFill>
                <a:latin typeface="Maven Pro"/>
                <a:ea typeface="Maven Pro"/>
                <a:cs typeface="Maven Pro"/>
                <a:sym typeface="Maven Pro"/>
              </a:rPr>
              <a:t>Conducting a qualitative assessment</a:t>
            </a:r>
          </a:p>
        </p:txBody>
      </p:sp>
      <p:sp>
        <p:nvSpPr>
          <p:cNvPr name="Freeform 6" id="6"/>
          <p:cNvSpPr/>
          <p:nvPr/>
        </p:nvSpPr>
        <p:spPr>
          <a:xfrm flipH="false" flipV="false" rot="0">
            <a:off x="14142517" y="2281644"/>
            <a:ext cx="2393874" cy="1442309"/>
          </a:xfrm>
          <a:custGeom>
            <a:avLst/>
            <a:gdLst/>
            <a:ahLst/>
            <a:cxnLst/>
            <a:rect r="r" b="b" t="t" l="l"/>
            <a:pathLst>
              <a:path h="1442309" w="2393874">
                <a:moveTo>
                  <a:pt x="0" y="0"/>
                </a:moveTo>
                <a:lnTo>
                  <a:pt x="2393874" y="0"/>
                </a:lnTo>
                <a:lnTo>
                  <a:pt x="2393874" y="1442309"/>
                </a:lnTo>
                <a:lnTo>
                  <a:pt x="0" y="14423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201900" y="4887077"/>
            <a:ext cx="1913746" cy="1913746"/>
          </a:xfrm>
          <a:custGeom>
            <a:avLst/>
            <a:gdLst/>
            <a:ahLst/>
            <a:cxnLst/>
            <a:rect r="r" b="b" t="t" l="l"/>
            <a:pathLst>
              <a:path h="1913746" w="1913746">
                <a:moveTo>
                  <a:pt x="0" y="0"/>
                </a:moveTo>
                <a:lnTo>
                  <a:pt x="1913746" y="0"/>
                </a:lnTo>
                <a:lnTo>
                  <a:pt x="1913746" y="1913745"/>
                </a:lnTo>
                <a:lnTo>
                  <a:pt x="0" y="1913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8264364" y="8527727"/>
            <a:ext cx="1759273" cy="1759273"/>
          </a:xfrm>
          <a:custGeom>
            <a:avLst/>
            <a:gdLst/>
            <a:ahLst/>
            <a:cxnLst/>
            <a:rect r="r" b="b" t="t" l="l"/>
            <a:pathLst>
              <a:path h="1759273" w="1759273">
                <a:moveTo>
                  <a:pt x="0" y="0"/>
                </a:moveTo>
                <a:lnTo>
                  <a:pt x="1759272" y="0"/>
                </a:lnTo>
                <a:lnTo>
                  <a:pt x="1759272" y="1759273"/>
                </a:lnTo>
                <a:lnTo>
                  <a:pt x="0" y="175927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3916732" y="1360893"/>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RECOMMENDATIONS</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916732" y="1360893"/>
            <a:ext cx="1045453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CONCLUSION</a:t>
            </a:r>
          </a:p>
        </p:txBody>
      </p:sp>
      <p:sp>
        <p:nvSpPr>
          <p:cNvPr name="TextBox 6" id="6"/>
          <p:cNvSpPr txBox="true"/>
          <p:nvPr/>
        </p:nvSpPr>
        <p:spPr>
          <a:xfrm rot="0">
            <a:off x="1865208" y="3518462"/>
            <a:ext cx="14557585" cy="6434807"/>
          </a:xfrm>
          <a:prstGeom prst="rect">
            <a:avLst/>
          </a:prstGeom>
        </p:spPr>
        <p:txBody>
          <a:bodyPr anchor="t" rtlCol="false" tIns="0" lIns="0" bIns="0" rIns="0">
            <a:spAutoFit/>
          </a:bodyPr>
          <a:lstStyle/>
          <a:p>
            <a:pPr algn="l" marL="604521" indent="-302261" lvl="1">
              <a:lnSpc>
                <a:spcPts val="3920"/>
              </a:lnSpc>
              <a:buFont typeface="Arial"/>
              <a:buChar char="•"/>
            </a:pPr>
            <a:r>
              <a:rPr lang="en-US" b="true" sz="2800">
                <a:solidFill>
                  <a:srgbClr val="252930"/>
                </a:solidFill>
                <a:latin typeface="Maven Pro Bold"/>
                <a:ea typeface="Maven Pro Bold"/>
                <a:cs typeface="Maven Pro Bold"/>
                <a:sym typeface="Maven Pro Bold"/>
              </a:rPr>
              <a:t>RQ1 </a:t>
            </a:r>
            <a:r>
              <a:rPr lang="en-US" sz="2800">
                <a:solidFill>
                  <a:srgbClr val="252930"/>
                </a:solidFill>
                <a:latin typeface="Maven Pro"/>
                <a:ea typeface="Maven Pro"/>
                <a:cs typeface="Maven Pro"/>
                <a:sym typeface="Maven Pro"/>
              </a:rPr>
              <a:t>- The glove was capable of the task.</a:t>
            </a:r>
          </a:p>
          <a:p>
            <a:pPr algn="l" marL="604521" indent="-302261" lvl="1">
              <a:lnSpc>
                <a:spcPts val="3920"/>
              </a:lnSpc>
              <a:buFont typeface="Arial"/>
              <a:buChar char="•"/>
            </a:pPr>
            <a:r>
              <a:rPr lang="en-US" b="true" sz="2800">
                <a:solidFill>
                  <a:srgbClr val="252930"/>
                </a:solidFill>
                <a:latin typeface="Maven Pro Bold"/>
                <a:ea typeface="Maven Pro Bold"/>
                <a:cs typeface="Maven Pro Bold"/>
                <a:sym typeface="Maven Pro Bold"/>
              </a:rPr>
              <a:t>RQ2 and RQ3 </a:t>
            </a:r>
            <a:r>
              <a:rPr lang="en-US" sz="2800">
                <a:solidFill>
                  <a:srgbClr val="252930"/>
                </a:solidFill>
                <a:latin typeface="Maven Pro"/>
                <a:ea typeface="Maven Pro"/>
                <a:cs typeface="Maven Pro"/>
                <a:sym typeface="Maven Pro"/>
              </a:rPr>
              <a:t>- The glove performed worse in all aspects compared to standard input methods, but has improved over the previous iteration as the glove can now perform clicks, move instantaneuosly to set positions, and has hardware ready for improvements.</a:t>
            </a:r>
          </a:p>
          <a:p>
            <a:pPr algn="l" marL="604521" indent="-302261" lvl="1">
              <a:lnSpc>
                <a:spcPts val="3920"/>
              </a:lnSpc>
              <a:buFont typeface="Arial"/>
              <a:buChar char="•"/>
            </a:pPr>
            <a:r>
              <a:rPr lang="en-US" b="true" sz="2800">
                <a:solidFill>
                  <a:srgbClr val="252930"/>
                </a:solidFill>
                <a:latin typeface="Maven Pro Bold"/>
                <a:ea typeface="Maven Pro Bold"/>
                <a:cs typeface="Maven Pro Bold"/>
                <a:sym typeface="Maven Pro Bold"/>
              </a:rPr>
              <a:t>RQ4 </a:t>
            </a:r>
            <a:r>
              <a:rPr lang="en-US" sz="2800">
                <a:solidFill>
                  <a:srgbClr val="252930"/>
                </a:solidFill>
                <a:latin typeface="Maven Pro"/>
                <a:ea typeface="Maven Pro"/>
                <a:cs typeface="Maven Pro"/>
                <a:sym typeface="Maven Pro"/>
              </a:rPr>
              <a:t>- Possibly less intuitive or requires some time to familiarize self with the device</a:t>
            </a:r>
          </a:p>
          <a:p>
            <a:pPr algn="l">
              <a:lnSpc>
                <a:spcPts val="3920"/>
              </a:lnSpc>
            </a:pPr>
          </a:p>
          <a:p>
            <a:pPr algn="ctr">
              <a:lnSpc>
                <a:spcPts val="3920"/>
              </a:lnSpc>
            </a:pPr>
            <a:r>
              <a:rPr lang="en-US" sz="2800">
                <a:solidFill>
                  <a:srgbClr val="252930"/>
                </a:solidFill>
                <a:latin typeface="Maven Pro"/>
                <a:ea typeface="Maven Pro"/>
                <a:cs typeface="Maven Pro"/>
                <a:sym typeface="Maven Pro"/>
              </a:rPr>
              <a:t>T</a:t>
            </a:r>
            <a:r>
              <a:rPr lang="en-US" sz="2800">
                <a:solidFill>
                  <a:srgbClr val="252930"/>
                </a:solidFill>
                <a:latin typeface="Maven Pro"/>
                <a:ea typeface="Maven Pro"/>
                <a:cs typeface="Maven Pro"/>
                <a:sym typeface="Maven Pro"/>
              </a:rPr>
              <a:t>he glove's performance does not yet match that of a traditional mouse and has many areas for improvement</a:t>
            </a:r>
          </a:p>
          <a:p>
            <a:pPr algn="ctr">
              <a:lnSpc>
                <a:spcPts val="3920"/>
              </a:lnSpc>
            </a:pPr>
          </a:p>
          <a:p>
            <a:pPr algn="ctr">
              <a:lnSpc>
                <a:spcPts val="3920"/>
              </a:lnSpc>
            </a:pPr>
            <a:r>
              <a:rPr lang="en-US" sz="2800">
                <a:solidFill>
                  <a:srgbClr val="252930"/>
                </a:solidFill>
                <a:latin typeface="Maven Pro"/>
                <a:ea typeface="Maven Pro"/>
                <a:cs typeface="Maven Pro"/>
                <a:sym typeface="Maven Pro"/>
              </a:rPr>
              <a:t>That said, this study demonstrates its potential as a feasible alternative in specific contexts. It can cater to niche scenarios where traditional mice may be impractical, such as hands-free or non-in-person environments.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501416" y="1323975"/>
            <a:ext cx="11285168"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ACKNOWLEDGEMENTS</a:t>
            </a:r>
          </a:p>
        </p:txBody>
      </p:sp>
      <p:sp>
        <p:nvSpPr>
          <p:cNvPr name="TextBox 6" id="6"/>
          <p:cNvSpPr txBox="true"/>
          <p:nvPr/>
        </p:nvSpPr>
        <p:spPr>
          <a:xfrm rot="0">
            <a:off x="1961304" y="3664637"/>
            <a:ext cx="14365392" cy="3958171"/>
          </a:xfrm>
          <a:prstGeom prst="rect">
            <a:avLst/>
          </a:prstGeom>
        </p:spPr>
        <p:txBody>
          <a:bodyPr anchor="t" rtlCol="false" tIns="0" lIns="0" bIns="0" rIns="0">
            <a:spAutoFit/>
          </a:bodyPr>
          <a:lstStyle/>
          <a:p>
            <a:pPr algn="ctr">
              <a:lnSpc>
                <a:spcPts val="3920"/>
              </a:lnSpc>
            </a:pPr>
            <a:r>
              <a:rPr lang="en-US" sz="2800">
                <a:solidFill>
                  <a:srgbClr val="252930"/>
                </a:solidFill>
                <a:latin typeface="Maven Pro"/>
                <a:ea typeface="Maven Pro"/>
                <a:cs typeface="Maven Pro"/>
                <a:sym typeface="Maven Pro"/>
              </a:rPr>
              <a:t>I would like to thank the DLSU Center for Automation Research (CAR) laboratory for their assistance in providing insights, tools, and solutions to several hardware-based difficulties and issues encountered during the designing phase of the project. </a:t>
            </a:r>
          </a:p>
          <a:p>
            <a:pPr algn="ctr">
              <a:lnSpc>
                <a:spcPts val="3920"/>
              </a:lnSpc>
            </a:pPr>
          </a:p>
          <a:p>
            <a:pPr algn="ctr">
              <a:lnSpc>
                <a:spcPts val="3920"/>
              </a:lnSpc>
            </a:pPr>
            <a:r>
              <a:rPr lang="en-US" sz="2800">
                <a:solidFill>
                  <a:srgbClr val="252930"/>
                </a:solidFill>
                <a:latin typeface="Maven Pro"/>
                <a:ea typeface="Maven Pro"/>
                <a:cs typeface="Maven Pro"/>
                <a:sym typeface="Maven Pro"/>
              </a:rPr>
              <a:t>I would also like to thank the previous researchers of Point n Move, who created the initial version of the glove, for being easy to contact and providing the exact model specifications, along with passing on the physical glove, the code that was outputted from the project, and the extra materials that were leftover from their study.</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91361" y="536421"/>
            <a:ext cx="9705277" cy="823041"/>
          </a:xfrm>
          <a:prstGeom prst="rect">
            <a:avLst/>
          </a:prstGeom>
        </p:spPr>
        <p:txBody>
          <a:bodyPr anchor="t" rtlCol="false" tIns="0" lIns="0" bIns="0" rIns="0">
            <a:spAutoFit/>
          </a:bodyPr>
          <a:lstStyle/>
          <a:p>
            <a:pPr algn="ctr">
              <a:lnSpc>
                <a:spcPts val="5762"/>
              </a:lnSpc>
            </a:pPr>
            <a:r>
              <a:rPr lang="en-US" b="true" sz="7202">
                <a:solidFill>
                  <a:srgbClr val="252930"/>
                </a:solidFill>
                <a:latin typeface="Maven Pro Bold"/>
                <a:ea typeface="Maven Pro Bold"/>
                <a:cs typeface="Maven Pro Bold"/>
                <a:sym typeface="Maven Pro Bold"/>
              </a:rPr>
              <a:t>REFERENCES</a:t>
            </a:r>
          </a:p>
        </p:txBody>
      </p:sp>
      <p:sp>
        <p:nvSpPr>
          <p:cNvPr name="TextBox 4" id="4"/>
          <p:cNvSpPr txBox="true"/>
          <p:nvPr/>
        </p:nvSpPr>
        <p:spPr>
          <a:xfrm rot="0">
            <a:off x="1961304" y="1810427"/>
            <a:ext cx="14365392" cy="4606885"/>
          </a:xfrm>
          <a:prstGeom prst="rect">
            <a:avLst/>
          </a:prstGeom>
        </p:spPr>
        <p:txBody>
          <a:bodyPr anchor="t" rtlCol="false" tIns="0" lIns="0" bIns="0" rIns="0">
            <a:spAutoFit/>
          </a:bodyPr>
          <a:lstStyle/>
          <a:p>
            <a:pPr algn="l" marL="518163" indent="-259082" lvl="1">
              <a:lnSpc>
                <a:spcPts val="3360"/>
              </a:lnSpc>
              <a:buFont typeface="Arial"/>
              <a:buChar char="•"/>
            </a:pPr>
            <a:r>
              <a:rPr lang="en-US" sz="2400">
                <a:solidFill>
                  <a:srgbClr val="252930"/>
                </a:solidFill>
                <a:latin typeface="Roboto"/>
                <a:ea typeface="Roboto"/>
                <a:cs typeface="Roboto"/>
                <a:sym typeface="Roboto"/>
              </a:rPr>
              <a:t>Cheerdots. n.d. </a:t>
            </a:r>
            <a:r>
              <a:rPr lang="en-US" sz="2400" i="true">
                <a:solidFill>
                  <a:srgbClr val="252930"/>
                </a:solidFill>
                <a:latin typeface="Roboto Italics"/>
                <a:ea typeface="Roboto Italics"/>
                <a:cs typeface="Roboto Italics"/>
                <a:sym typeface="Roboto Italics"/>
              </a:rPr>
              <a:t>CheerPod Instruction Book.</a:t>
            </a:r>
          </a:p>
          <a:p>
            <a:pPr algn="l" marL="518163" indent="-259082" lvl="1">
              <a:lnSpc>
                <a:spcPts val="3360"/>
              </a:lnSpc>
              <a:buFont typeface="Arial"/>
              <a:buChar char="•"/>
            </a:pPr>
            <a:r>
              <a:rPr lang="en-US" sz="2400">
                <a:solidFill>
                  <a:srgbClr val="252930"/>
                </a:solidFill>
                <a:latin typeface="Roboto"/>
                <a:ea typeface="Roboto"/>
                <a:cs typeface="Roboto"/>
                <a:sym typeface="Roboto"/>
              </a:rPr>
              <a:t>S. B. Dy, R. J. O. Encinas, D. J. L. Go, K. C. C. Lasala, B. A. Y. Lu, M. M. Manlises, and J. A. Deja. 2024. Point n Move: Designing a Glove-Based Pointing Device. </a:t>
            </a:r>
            <a:r>
              <a:rPr lang="en-US" sz="2400" i="true">
                <a:solidFill>
                  <a:srgbClr val="252930"/>
                </a:solidFill>
                <a:latin typeface="Roboto Italics"/>
                <a:ea typeface="Roboto Italics"/>
                <a:cs typeface="Roboto Italics"/>
                <a:sym typeface="Roboto Italics"/>
              </a:rPr>
              <a:t>arXiv preprint arXiv:2412.00501 (2024).</a:t>
            </a:r>
          </a:p>
          <a:p>
            <a:pPr algn="l" marL="518163" indent="-259082" lvl="1">
              <a:lnSpc>
                <a:spcPts val="3360"/>
              </a:lnSpc>
              <a:buFont typeface="Arial"/>
              <a:buChar char="•"/>
            </a:pPr>
            <a:r>
              <a:rPr lang="en-US" sz="2400">
                <a:solidFill>
                  <a:srgbClr val="252930"/>
                </a:solidFill>
                <a:latin typeface="Roboto"/>
                <a:ea typeface="Roboto"/>
                <a:cs typeface="Roboto"/>
                <a:sym typeface="Roboto"/>
              </a:rPr>
              <a:t>Paul M Fitts. 1954. The information capacity of the human motor system in controlling the amplitude of movement. </a:t>
            </a:r>
            <a:r>
              <a:rPr lang="en-US" sz="2400" i="true">
                <a:solidFill>
                  <a:srgbClr val="252930"/>
                </a:solidFill>
                <a:latin typeface="Roboto Italics"/>
                <a:ea typeface="Roboto Italics"/>
                <a:cs typeface="Roboto Italics"/>
                <a:sym typeface="Roboto Italics"/>
              </a:rPr>
              <a:t>Journal of Experimental Psychology</a:t>
            </a:r>
            <a:r>
              <a:rPr lang="en-US" sz="2400">
                <a:solidFill>
                  <a:srgbClr val="252930"/>
                </a:solidFill>
                <a:latin typeface="Roboto"/>
                <a:ea typeface="Roboto"/>
                <a:cs typeface="Roboto"/>
                <a:sym typeface="Roboto"/>
              </a:rPr>
              <a:t> 47, 6(1954), 381–39</a:t>
            </a:r>
            <a:r>
              <a:rPr lang="en-US" sz="2400" i="true">
                <a:solidFill>
                  <a:srgbClr val="252930"/>
                </a:solidFill>
                <a:latin typeface="Roboto Italics"/>
                <a:ea typeface="Roboto Italics"/>
                <a:cs typeface="Roboto Italics"/>
                <a:sym typeface="Roboto Italics"/>
              </a:rPr>
              <a:t>1.</a:t>
            </a:r>
          </a:p>
          <a:p>
            <a:pPr algn="l" marL="518163" indent="-259082" lvl="1">
              <a:lnSpc>
                <a:spcPts val="3360"/>
              </a:lnSpc>
              <a:buFont typeface="Arial"/>
              <a:buChar char="•"/>
            </a:pPr>
            <a:r>
              <a:rPr lang="en-US" sz="2400">
                <a:solidFill>
                  <a:srgbClr val="252930"/>
                </a:solidFill>
                <a:latin typeface="Roboto"/>
                <a:ea typeface="Roboto"/>
                <a:cs typeface="Roboto"/>
                <a:sym typeface="Roboto"/>
              </a:rPr>
              <a:t>I. S. MacKenzie. 1989. A note on the information-theoretic basis for Fitts’ law. </a:t>
            </a:r>
            <a:r>
              <a:rPr lang="en-US" sz="2400" i="true">
                <a:solidFill>
                  <a:srgbClr val="252930"/>
                </a:solidFill>
                <a:latin typeface="Roboto Italics"/>
                <a:ea typeface="Roboto Italics"/>
                <a:cs typeface="Roboto Italics"/>
                <a:sym typeface="Roboto Italics"/>
              </a:rPr>
              <a:t>Journal of Motor Behavior</a:t>
            </a:r>
            <a:r>
              <a:rPr lang="en-US" sz="2400">
                <a:solidFill>
                  <a:srgbClr val="252930"/>
                </a:solidFill>
                <a:latin typeface="Roboto"/>
                <a:ea typeface="Roboto"/>
                <a:cs typeface="Roboto"/>
                <a:sym typeface="Roboto"/>
              </a:rPr>
              <a:t> 21 (1989), 323–330.</a:t>
            </a:r>
          </a:p>
          <a:p>
            <a:pPr algn="l" marL="518163" indent="-259082" lvl="1">
              <a:lnSpc>
                <a:spcPts val="3360"/>
              </a:lnSpc>
              <a:buFont typeface="Arial"/>
              <a:buChar char="•"/>
            </a:pPr>
            <a:r>
              <a:rPr lang="en-US" sz="2400">
                <a:solidFill>
                  <a:srgbClr val="252930"/>
                </a:solidFill>
                <a:latin typeface="Roboto"/>
                <a:ea typeface="Roboto"/>
                <a:cs typeface="Roboto"/>
                <a:sym typeface="Roboto"/>
              </a:rPr>
              <a:t>Paul Roback and Julie Legler. n.d. Beyond Multiple Linear Regression: Chapter on Poisson Regression. https://bookdown.org/roback/bookdown-BeyondMLR/ch-poissonreg.html</a:t>
            </a:r>
          </a:p>
          <a:p>
            <a:pPr algn="l" marL="518163" indent="-259082" lvl="1">
              <a:lnSpc>
                <a:spcPts val="3360"/>
              </a:lnSpc>
              <a:buFont typeface="Arial"/>
              <a:buChar char="•"/>
            </a:pPr>
            <a:r>
              <a:rPr lang="en-US" sz="2400">
                <a:solidFill>
                  <a:srgbClr val="252930"/>
                </a:solidFill>
                <a:latin typeface="Roboto"/>
                <a:ea typeface="Roboto"/>
                <a:cs typeface="Roboto"/>
                <a:sym typeface="Roboto"/>
              </a:rPr>
              <a:t>G. A. F. Seber and Alan J. Lee. 1989. </a:t>
            </a:r>
            <a:r>
              <a:rPr lang="en-US" sz="2400" i="true">
                <a:solidFill>
                  <a:srgbClr val="252930"/>
                </a:solidFill>
                <a:latin typeface="Roboto Italics"/>
                <a:ea typeface="Roboto Italics"/>
                <a:cs typeface="Roboto Italics"/>
                <a:sym typeface="Roboto Italics"/>
              </a:rPr>
              <a:t>Linear Regression Analysis.</a:t>
            </a:r>
            <a:r>
              <a:rPr lang="en-US" sz="2400">
                <a:solidFill>
                  <a:srgbClr val="252930"/>
                </a:solidFill>
                <a:latin typeface="Roboto"/>
                <a:ea typeface="Roboto"/>
                <a:cs typeface="Roboto"/>
                <a:sym typeface="Roboto"/>
              </a:rPr>
              <a:t> Vol. Series in Probability and Statistics. Wiley.</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TextBox 3" id="3"/>
          <p:cNvSpPr txBox="true"/>
          <p:nvPr/>
        </p:nvSpPr>
        <p:spPr>
          <a:xfrm rot="0">
            <a:off x="4243940" y="5955758"/>
            <a:ext cx="9800119" cy="790235"/>
          </a:xfrm>
          <a:prstGeom prst="rect">
            <a:avLst/>
          </a:prstGeom>
        </p:spPr>
        <p:txBody>
          <a:bodyPr anchor="t" rtlCol="false" tIns="0" lIns="0" bIns="0" rIns="0">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name="Freeform 4" id="4"/>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2095429"/>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774395" y="4340619"/>
            <a:ext cx="10739210" cy="2390032"/>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252930"/>
                </a:solidFill>
                <a:latin typeface="Maven Pro"/>
                <a:ea typeface="Maven Pro"/>
                <a:cs typeface="Maven Pro"/>
                <a:sym typeface="Maven Pro"/>
              </a:rPr>
              <a:t>presentations</a:t>
            </a:r>
          </a:p>
          <a:p>
            <a:pPr algn="just" marL="734059" indent="-367030" lvl="1">
              <a:lnSpc>
                <a:spcPts val="4759"/>
              </a:lnSpc>
              <a:buFont typeface="Arial"/>
              <a:buChar char="•"/>
            </a:pPr>
            <a:r>
              <a:rPr lang="en-US" sz="3399">
                <a:solidFill>
                  <a:srgbClr val="252930"/>
                </a:solidFill>
                <a:latin typeface="Maven Pro"/>
                <a:ea typeface="Maven Pro"/>
                <a:cs typeface="Maven Pro"/>
                <a:sym typeface="Maven Pro"/>
              </a:rPr>
              <a:t>some creative work</a:t>
            </a:r>
          </a:p>
          <a:p>
            <a:pPr algn="just" marL="734059" indent="-367030" lvl="1">
              <a:lnSpc>
                <a:spcPts val="4759"/>
              </a:lnSpc>
              <a:buFont typeface="Arial"/>
              <a:buChar char="•"/>
            </a:pPr>
            <a:r>
              <a:rPr lang="en-US" sz="3399">
                <a:solidFill>
                  <a:srgbClr val="252930"/>
                </a:solidFill>
                <a:latin typeface="Maven Pro"/>
                <a:ea typeface="Maven Pro"/>
                <a:cs typeface="Maven Pro"/>
                <a:sym typeface="Maven Pro"/>
              </a:rPr>
              <a:t>h</a:t>
            </a:r>
            <a:r>
              <a:rPr lang="en-US" sz="3399">
                <a:solidFill>
                  <a:srgbClr val="252930"/>
                </a:solidFill>
                <a:latin typeface="Maven Pro"/>
                <a:ea typeface="Maven Pro"/>
                <a:cs typeface="Maven Pro"/>
                <a:sym typeface="Maven Pro"/>
              </a:rPr>
              <a:t>ands-free computer navigation</a:t>
            </a:r>
          </a:p>
          <a:p>
            <a:pPr algn="just" marL="734059" indent="-367030" lvl="1">
              <a:lnSpc>
                <a:spcPts val="4759"/>
              </a:lnSpc>
              <a:buFont typeface="Arial"/>
              <a:buChar char="•"/>
            </a:pPr>
            <a:r>
              <a:rPr lang="en-US" sz="3399">
                <a:solidFill>
                  <a:srgbClr val="252930"/>
                </a:solidFill>
                <a:latin typeface="Maven Pro"/>
                <a:ea typeface="Maven Pro"/>
                <a:cs typeface="Maven Pro"/>
                <a:sym typeface="Maven Pro"/>
              </a:rPr>
              <a:t>mobility limitations within users</a:t>
            </a:r>
          </a:p>
        </p:txBody>
      </p:sp>
      <p:sp>
        <p:nvSpPr>
          <p:cNvPr name="TextBox 7" id="7"/>
          <p:cNvSpPr txBox="true"/>
          <p:nvPr/>
        </p:nvSpPr>
        <p:spPr>
          <a:xfrm rot="0">
            <a:off x="3774395" y="3542880"/>
            <a:ext cx="10739210"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Limitations in/for...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578923" y="3462097"/>
            <a:ext cx="13130154" cy="4491153"/>
          </a:xfrm>
          <a:prstGeom prst="rect">
            <a:avLst/>
          </a:prstGeom>
        </p:spPr>
        <p:txBody>
          <a:bodyPr anchor="t" rtlCol="false" tIns="0" lIns="0" bIns="0" rIns="0">
            <a:spAutoFit/>
          </a:bodyPr>
          <a:lstStyle/>
          <a:p>
            <a:pPr algn="l">
              <a:lnSpc>
                <a:spcPts val="4480"/>
              </a:lnSpc>
            </a:pPr>
            <a:r>
              <a:rPr lang="en-US" sz="3200">
                <a:solidFill>
                  <a:srgbClr val="252D37"/>
                </a:solidFill>
                <a:latin typeface="Maven Pro"/>
                <a:ea typeface="Maven Pro"/>
                <a:cs typeface="Maven Pro"/>
                <a:sym typeface="Maven Pro"/>
              </a:rPr>
              <a:t>Create an alternative interface without reliance on physical surfaces</a:t>
            </a:r>
          </a:p>
          <a:p>
            <a:pPr algn="l" marL="690881" indent="-345440" lvl="1">
              <a:lnSpc>
                <a:spcPts val="4480"/>
              </a:lnSpc>
              <a:buFont typeface="Arial"/>
              <a:buChar char="•"/>
            </a:pPr>
            <a:r>
              <a:rPr lang="en-US" sz="3200">
                <a:solidFill>
                  <a:srgbClr val="252D37"/>
                </a:solidFill>
                <a:latin typeface="Maven Pro"/>
                <a:ea typeface="Maven Pro"/>
                <a:cs typeface="Maven Pro"/>
                <a:sym typeface="Maven Pro"/>
              </a:rPr>
              <a:t>S</a:t>
            </a:r>
            <a:r>
              <a:rPr lang="en-US" sz="3200">
                <a:solidFill>
                  <a:srgbClr val="252D37"/>
                </a:solidFill>
                <a:latin typeface="Maven Pro"/>
                <a:ea typeface="Maven Pro"/>
                <a:cs typeface="Maven Pro"/>
                <a:sym typeface="Maven Pro"/>
              </a:rPr>
              <a:t>till be lightweight and portable</a:t>
            </a:r>
          </a:p>
          <a:p>
            <a:pPr algn="l" marL="690881" indent="-345440" lvl="1">
              <a:lnSpc>
                <a:spcPts val="4480"/>
              </a:lnSpc>
              <a:buFont typeface="Arial"/>
              <a:buChar char="•"/>
            </a:pPr>
            <a:r>
              <a:rPr lang="en-US" sz="3200">
                <a:solidFill>
                  <a:srgbClr val="252D37"/>
                </a:solidFill>
                <a:latin typeface="Maven Pro"/>
                <a:ea typeface="Maven Pro"/>
                <a:cs typeface="Maven Pro"/>
                <a:sym typeface="Maven Pro"/>
              </a:rPr>
              <a:t>Operate without requiring extensive calibration or external hardware apart from the glove and any receivers</a:t>
            </a:r>
          </a:p>
          <a:p>
            <a:pPr algn="l" marL="690881" indent="-345440" lvl="1">
              <a:lnSpc>
                <a:spcPts val="4480"/>
              </a:lnSpc>
              <a:buFont typeface="Arial"/>
              <a:buChar char="•"/>
            </a:pPr>
            <a:r>
              <a:rPr lang="en-US" sz="3200">
                <a:solidFill>
                  <a:srgbClr val="252D37"/>
                </a:solidFill>
                <a:latin typeface="Maven Pro"/>
                <a:ea typeface="Maven Pro"/>
                <a:cs typeface="Maven Pro"/>
                <a:sym typeface="Maven Pro"/>
              </a:rPr>
              <a:t>Handle/simulate/send mouse-like inputs to the computer</a:t>
            </a:r>
          </a:p>
          <a:p>
            <a:pPr algn="l" marL="690881" indent="-345440" lvl="1">
              <a:lnSpc>
                <a:spcPts val="4480"/>
              </a:lnSpc>
              <a:buFont typeface="Arial"/>
              <a:buChar char="•"/>
            </a:pPr>
            <a:r>
              <a:rPr lang="en-US" sz="3200">
                <a:solidFill>
                  <a:srgbClr val="252D37"/>
                </a:solidFill>
                <a:latin typeface="Maven Pro"/>
                <a:ea typeface="Maven Pro"/>
                <a:cs typeface="Maven Pro"/>
                <a:sym typeface="Maven Pro"/>
              </a:rPr>
              <a:t>Latency should be generally low to allow smooth input-to-feedback translation</a:t>
            </a:r>
          </a:p>
          <a:p>
            <a:pPr algn="l" marL="690881" indent="-345440" lvl="1">
              <a:lnSpc>
                <a:spcPts val="4480"/>
              </a:lnSpc>
              <a:buFont typeface="Arial"/>
              <a:buChar char="•"/>
            </a:pPr>
            <a:r>
              <a:rPr lang="en-US" sz="3200">
                <a:solidFill>
                  <a:srgbClr val="252D37"/>
                </a:solidFill>
                <a:latin typeface="Maven Pro"/>
                <a:ea typeface="Maven Pro"/>
                <a:cs typeface="Maven Pro"/>
                <a:sym typeface="Maven Pro"/>
              </a:rPr>
              <a:t>Work in general computer navigation</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2976" y="5143500"/>
            <a:ext cx="1979114" cy="3251111"/>
          </a:xfrm>
          <a:custGeom>
            <a:avLst/>
            <a:gdLst/>
            <a:ahLst/>
            <a:cxnLst/>
            <a:rect r="r" b="b" t="t" l="l"/>
            <a:pathLst>
              <a:path h="3251111" w="1979114">
                <a:moveTo>
                  <a:pt x="0" y="0"/>
                </a:moveTo>
                <a:lnTo>
                  <a:pt x="1979114" y="0"/>
                </a:lnTo>
                <a:lnTo>
                  <a:pt x="1979114" y="3251111"/>
                </a:lnTo>
                <a:lnTo>
                  <a:pt x="0" y="32511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282267" y="4010025"/>
            <a:ext cx="3237748" cy="3237748"/>
          </a:xfrm>
          <a:custGeom>
            <a:avLst/>
            <a:gdLst/>
            <a:ahLst/>
            <a:cxnLst/>
            <a:rect r="r" b="b" t="t" l="l"/>
            <a:pathLst>
              <a:path h="3237748" w="3237748">
                <a:moveTo>
                  <a:pt x="0" y="0"/>
                </a:moveTo>
                <a:lnTo>
                  <a:pt x="3237749" y="0"/>
                </a:lnTo>
                <a:lnTo>
                  <a:pt x="3237749" y="3237748"/>
                </a:lnTo>
                <a:lnTo>
                  <a:pt x="0" y="32377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5323669" y="1880071"/>
            <a:ext cx="76406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OBJECTIVE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23669" y="1880071"/>
            <a:ext cx="76406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QUESTIONS</a:t>
            </a:r>
          </a:p>
        </p:txBody>
      </p:sp>
      <p:sp>
        <p:nvSpPr>
          <p:cNvPr name="TextBox 3" id="3"/>
          <p:cNvSpPr txBox="true"/>
          <p:nvPr/>
        </p:nvSpPr>
        <p:spPr>
          <a:xfrm rot="0">
            <a:off x="2578923" y="3423997"/>
            <a:ext cx="13130154" cy="4259959"/>
          </a:xfrm>
          <a:prstGeom prst="rect">
            <a:avLst/>
          </a:prstGeom>
        </p:spPr>
        <p:txBody>
          <a:bodyPr anchor="t" rtlCol="false" tIns="0" lIns="0" bIns="0" rIns="0">
            <a:spAutoFit/>
          </a:bodyPr>
          <a:lstStyle/>
          <a:p>
            <a:pPr algn="l" marL="690881" indent="-345440" lvl="1">
              <a:lnSpc>
                <a:spcPts val="4800"/>
              </a:lnSpc>
              <a:buFont typeface="Arial"/>
              <a:buChar char="•"/>
            </a:pPr>
            <a:r>
              <a:rPr lang="en-US" sz="3200">
                <a:solidFill>
                  <a:srgbClr val="252D37"/>
                </a:solidFill>
                <a:latin typeface="Maven Pro"/>
                <a:ea typeface="Maven Pro"/>
                <a:cs typeface="Maven Pro"/>
                <a:sym typeface="Maven Pro"/>
              </a:rPr>
              <a:t>Does the proposed glove-based pointer provide the necessary functionality for general computing and accessibility purposes?</a:t>
            </a:r>
          </a:p>
          <a:p>
            <a:pPr algn="l" marL="690881" indent="-345440" lvl="1">
              <a:lnSpc>
                <a:spcPts val="4800"/>
              </a:lnSpc>
              <a:buFont typeface="Arial"/>
              <a:buChar char="•"/>
            </a:pPr>
            <a:r>
              <a:rPr lang="en-US" sz="3200">
                <a:solidFill>
                  <a:srgbClr val="252D37"/>
                </a:solidFill>
                <a:latin typeface="Maven Pro"/>
                <a:ea typeface="Maven Pro"/>
                <a:cs typeface="Maven Pro"/>
                <a:sym typeface="Maven Pro"/>
              </a:rPr>
              <a:t>How does the device’s usability compare to traditional input methods and the previous version in terms of accuracy, reliability, and ease of use?</a:t>
            </a:r>
          </a:p>
          <a:p>
            <a:pPr algn="l" marL="690881" indent="-345440" lvl="1">
              <a:lnSpc>
                <a:spcPts val="4800"/>
              </a:lnSpc>
              <a:buFont typeface="Arial"/>
              <a:buChar char="•"/>
            </a:pPr>
            <a:r>
              <a:rPr lang="en-US" sz="3200">
                <a:solidFill>
                  <a:srgbClr val="252D37"/>
                </a:solidFill>
                <a:latin typeface="Maven Pro"/>
                <a:ea typeface="Maven Pro"/>
                <a:cs typeface="Maven Pro"/>
                <a:sym typeface="Maven Pro"/>
              </a:rPr>
              <a:t>How does the device perform compared to the original?</a:t>
            </a:r>
          </a:p>
          <a:p>
            <a:pPr algn="l" marL="690881" indent="-345440" lvl="1">
              <a:lnSpc>
                <a:spcPts val="4800"/>
              </a:lnSpc>
              <a:buFont typeface="Arial"/>
              <a:buChar char="•"/>
            </a:pPr>
            <a:r>
              <a:rPr lang="en-US" sz="3200">
                <a:solidFill>
                  <a:srgbClr val="252D37"/>
                </a:solidFill>
                <a:latin typeface="Maven Pro"/>
                <a:ea typeface="Maven Pro"/>
                <a:cs typeface="Maven Pro"/>
                <a:sym typeface="Maven Pro"/>
              </a:rPr>
              <a:t>Is the system intuitive for users?</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81354" y="725036"/>
            <a:ext cx="12288749" cy="1047696"/>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ORIGINAL </a:t>
            </a:r>
            <a:r>
              <a:rPr lang="en-US" b="true" sz="9000">
                <a:solidFill>
                  <a:srgbClr val="252930"/>
                </a:solidFill>
                <a:latin typeface="Maven Pro Bold"/>
                <a:ea typeface="Maven Pro Bold"/>
                <a:cs typeface="Maven Pro Bold"/>
                <a:sym typeface="Maven Pro Bold"/>
              </a:rPr>
              <a:t>INTERFACE</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250167" y="2909418"/>
            <a:ext cx="1979114" cy="3251111"/>
          </a:xfrm>
          <a:custGeom>
            <a:avLst/>
            <a:gdLst/>
            <a:ahLst/>
            <a:cxnLst/>
            <a:rect r="r" b="b" t="t" l="l"/>
            <a:pathLst>
              <a:path h="3251111" w="1979114">
                <a:moveTo>
                  <a:pt x="0" y="0"/>
                </a:moveTo>
                <a:lnTo>
                  <a:pt x="1979114" y="0"/>
                </a:lnTo>
                <a:lnTo>
                  <a:pt x="1979114" y="3251112"/>
                </a:lnTo>
                <a:lnTo>
                  <a:pt x="0" y="32511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980341" y="2833218"/>
            <a:ext cx="10739210" cy="6590367"/>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252930"/>
                </a:solidFill>
                <a:latin typeface="Maven Pro"/>
                <a:ea typeface="Maven Pro"/>
                <a:cs typeface="Maven Pro"/>
                <a:sym typeface="Maven Pro"/>
              </a:rPr>
              <a:t>Golden standard used for moving the pointer across the 2D screen</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Wireless mice also allows for a interacting at a distance.</a:t>
            </a:r>
          </a:p>
          <a:p>
            <a:pPr algn="l">
              <a:lnSpc>
                <a:spcPts val="4759"/>
              </a:lnSpc>
            </a:pP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Traditional mice require a flat surface, usually flat, underneath the mouse to function properly</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Can be troublesome when standing at a distance</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P</a:t>
            </a:r>
            <a:r>
              <a:rPr lang="en-US" sz="3399">
                <a:solidFill>
                  <a:srgbClr val="252930"/>
                </a:solidFill>
                <a:latin typeface="Maven Pro"/>
                <a:ea typeface="Maven Pro"/>
                <a:cs typeface="Maven Pro"/>
                <a:sym typeface="Maven Pro"/>
              </a:rPr>
              <a:t>resenting from a distance</a:t>
            </a:r>
          </a:p>
          <a:p>
            <a:pPr algn="l" marL="1468119" indent="-489373" lvl="2">
              <a:lnSpc>
                <a:spcPts val="4759"/>
              </a:lnSpc>
              <a:buFont typeface="Arial"/>
              <a:buChar char="⚬"/>
            </a:pPr>
            <a:r>
              <a:rPr lang="en-US" sz="3399">
                <a:solidFill>
                  <a:srgbClr val="252930"/>
                </a:solidFill>
                <a:latin typeface="Maven Pro"/>
                <a:ea typeface="Maven Pro"/>
                <a:cs typeface="Maven Pro"/>
                <a:sym typeface="Maven Pro"/>
              </a:rPr>
              <a:t>Can r</a:t>
            </a:r>
            <a:r>
              <a:rPr lang="en-US" sz="3399">
                <a:solidFill>
                  <a:srgbClr val="252930"/>
                </a:solidFill>
                <a:latin typeface="Maven Pro"/>
                <a:ea typeface="Maven Pro"/>
                <a:cs typeface="Maven Pro"/>
                <a:sym typeface="Maven Pro"/>
              </a:rPr>
              <a:t>equire both a clicker and a pointer, or simply “using the computer from a distance”</a:t>
            </a:r>
          </a:p>
        </p:txBody>
      </p:sp>
      <p:sp>
        <p:nvSpPr>
          <p:cNvPr name="TextBox 8" id="8"/>
          <p:cNvSpPr txBox="true"/>
          <p:nvPr/>
        </p:nvSpPr>
        <p:spPr>
          <a:xfrm rot="0">
            <a:off x="2677439" y="6351030"/>
            <a:ext cx="10739210"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Mouse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81354" y="725036"/>
            <a:ext cx="12288749" cy="1047696"/>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ORIGINAL </a:t>
            </a:r>
            <a:r>
              <a:rPr lang="en-US" b="true" sz="9000">
                <a:solidFill>
                  <a:srgbClr val="252930"/>
                </a:solidFill>
                <a:latin typeface="Maven Pro Bold"/>
                <a:ea typeface="Maven Pro Bold"/>
                <a:cs typeface="Maven Pro Bold"/>
                <a:sym typeface="Maven Pro Bold"/>
              </a:rPr>
              <a:t>INTERFACE</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759269" y="3742645"/>
            <a:ext cx="3221072" cy="2423857"/>
          </a:xfrm>
          <a:custGeom>
            <a:avLst/>
            <a:gdLst/>
            <a:ahLst/>
            <a:cxnLst/>
            <a:rect r="r" b="b" t="t" l="l"/>
            <a:pathLst>
              <a:path h="2423857" w="3221072">
                <a:moveTo>
                  <a:pt x="0" y="0"/>
                </a:moveTo>
                <a:lnTo>
                  <a:pt x="3221072" y="0"/>
                </a:lnTo>
                <a:lnTo>
                  <a:pt x="3221072" y="2423857"/>
                </a:lnTo>
                <a:lnTo>
                  <a:pt x="0" y="24238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980341" y="2833218"/>
            <a:ext cx="10739210" cy="5390271"/>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252930"/>
                </a:solidFill>
                <a:latin typeface="Maven Pro"/>
                <a:ea typeface="Maven Pro"/>
                <a:cs typeface="Maven Pro"/>
                <a:sym typeface="Maven Pro"/>
              </a:rPr>
              <a:t>Glove-based pointer control, created as an alternative to CheerPod</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Focused on translating hand movements to mouse movements</a:t>
            </a:r>
          </a:p>
          <a:p>
            <a:pPr algn="l">
              <a:lnSpc>
                <a:spcPts val="4759"/>
              </a:lnSpc>
            </a:pP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Innovative, but it turned out to be slower then the CheerPod</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Lacked some functionalities</a:t>
            </a:r>
          </a:p>
          <a:p>
            <a:pPr algn="l" marL="734059" indent="-367030" lvl="1">
              <a:lnSpc>
                <a:spcPts val="4759"/>
              </a:lnSpc>
              <a:buFont typeface="Arial"/>
              <a:buChar char="•"/>
            </a:pPr>
            <a:r>
              <a:rPr lang="en-US" sz="3399">
                <a:solidFill>
                  <a:srgbClr val="252930"/>
                </a:solidFill>
                <a:latin typeface="Maven Pro"/>
                <a:ea typeface="Maven Pro"/>
                <a:cs typeface="Maven Pro"/>
                <a:sym typeface="Maven Pro"/>
              </a:rPr>
              <a:t>Wired</a:t>
            </a:r>
          </a:p>
        </p:txBody>
      </p:sp>
      <p:sp>
        <p:nvSpPr>
          <p:cNvPr name="TextBox 8" id="8"/>
          <p:cNvSpPr txBox="true"/>
          <p:nvPr/>
        </p:nvSpPr>
        <p:spPr>
          <a:xfrm rot="0">
            <a:off x="1759269" y="6424117"/>
            <a:ext cx="2681298" cy="589888"/>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Point n Move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DAGjepPeEeM</dc:identifier>
  <dcterms:modified xsi:type="dcterms:W3CDTF">2011-08-01T06:04:30Z</dcterms:modified>
  <cp:revision>1</cp:revision>
  <dc:title>Research project</dc:title>
</cp:coreProperties>
</file>