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311" r:id="rId3"/>
    <p:sldId id="315" r:id="rId4"/>
    <p:sldId id="316" r:id="rId5"/>
    <p:sldId id="317" r:id="rId6"/>
    <p:sldId id="318" r:id="rId7"/>
    <p:sldId id="312" r:id="rId8"/>
    <p:sldId id="259" r:id="rId9"/>
    <p:sldId id="260" r:id="rId10"/>
    <p:sldId id="319" r:id="rId11"/>
    <p:sldId id="261" r:id="rId12"/>
    <p:sldId id="306" r:id="rId13"/>
    <p:sldId id="307" r:id="rId14"/>
    <p:sldId id="320" r:id="rId15"/>
    <p:sldId id="308" r:id="rId16"/>
    <p:sldId id="309" r:id="rId17"/>
    <p:sldId id="310" r:id="rId18"/>
    <p:sldId id="313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83895" autoAdjust="0"/>
  </p:normalViewPr>
  <p:slideViewPr>
    <p:cSldViewPr>
      <p:cViewPr varScale="1">
        <p:scale>
          <a:sx n="72" d="100"/>
          <a:sy n="72" d="100"/>
        </p:scale>
        <p:origin x="17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28444-3975-41A0-8DEC-F8B78783C52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51AD0-C46A-4E3E-943A-C3442FEA9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51AD0-C46A-4E3E-943A-C3442FEA95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197D50-5446-43C3-AA61-DE2BDC6E6AF3}" type="datetime1">
              <a:rPr lang="en-US" smtClean="0"/>
              <a:t>9/27/2024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E340-3AD5-4323-9783-43104A8E5363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A24C-C0A5-4BBD-A3DD-B01AD33A4FC7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476CC-E498-4E9D-BC47-93E4D7E915C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8C6B441-3519-44C0-B6E3-7C07CD2A832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4467-BF18-4EA3-A8A7-B015C5DC8EC9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E06-3C8E-402B-A29C-A882317C6902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B5BC-D207-4E9A-B377-E7A6CFE85620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F05-0494-43D5-B430-17564F2067AD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E134-8C98-4C49-B8D9-AD74A169FF94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E6D-4B33-4249-9A41-EB7BDCBC59E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86E4E9-5605-429C-B039-9ABFB7A43140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F8FCBB-FDFB-41D9-A113-53680E9C6E1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Faisal </a:t>
            </a:r>
            <a:r>
              <a:rPr lang="en-US" dirty="0" err="1"/>
              <a:t>Iradat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DA71-B4FB-B272-64A1-7CE0E33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Matrix for Risk = Threat × Vulnerability ×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2833C-61D8-1974-6F45-3E8C4FA9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04D05-75C9-FDC9-1812-1810F5747E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Risk Value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0.0 - 0.2</a:t>
            </a:r>
            <a:r>
              <a:rPr lang="en-US" dirty="0"/>
              <a:t>: Low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0.21 - 0.4</a:t>
            </a:r>
            <a:r>
              <a:rPr lang="en-US" dirty="0"/>
              <a:t>: Moderate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0.41 - 0.6</a:t>
            </a:r>
            <a:r>
              <a:rPr lang="en-US" dirty="0"/>
              <a:t>: Moderate-High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0.61 and above</a:t>
            </a:r>
            <a:r>
              <a:rPr lang="en-US" dirty="0"/>
              <a:t>: High Risk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A49A1-9E01-79D8-93E3-963289ACE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6" t="26296" r="13333" b="51482"/>
          <a:stretch/>
        </p:blipFill>
        <p:spPr>
          <a:xfrm>
            <a:off x="320040" y="1219200"/>
            <a:ext cx="8519160" cy="20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90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Response Categories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Avoidance:</a:t>
            </a:r>
            <a:r>
              <a:rPr lang="en-US" dirty="0"/>
              <a:t> The process of eliminating a risk by not engaging in an activity. We avoid a risk by eliminating its source altogether.</a:t>
            </a:r>
          </a:p>
          <a:p>
            <a:r>
              <a:rPr lang="en-US" b="1" dirty="0"/>
              <a:t>Acceptance: </a:t>
            </a:r>
            <a:r>
              <a:rPr lang="en-US" dirty="0"/>
              <a:t>Accepting an identified risk, meaning no action will be taken when a risk assessment score is low.</a:t>
            </a:r>
          </a:p>
          <a:p>
            <a:r>
              <a:rPr lang="en-US" b="1" dirty="0"/>
              <a:t>Mitigation: </a:t>
            </a:r>
            <a:r>
              <a:rPr lang="en-US" dirty="0"/>
              <a:t> The process of taking steps to minimize the impact of a risk.</a:t>
            </a:r>
          </a:p>
          <a:p>
            <a:r>
              <a:rPr lang="en-US" b="1" dirty="0"/>
              <a:t>Transference: </a:t>
            </a:r>
            <a:r>
              <a:rPr lang="en-US" dirty="0"/>
              <a:t> Transferring the responsibility of a risk to a third party, such as insurance.</a:t>
            </a:r>
          </a:p>
          <a:p>
            <a:r>
              <a:rPr lang="en-US" b="1" dirty="0"/>
              <a:t>Residual Risk: </a:t>
            </a:r>
            <a:r>
              <a:rPr lang="en-US" dirty="0"/>
              <a:t>The risk that remains when after risk mitigation or transference activities have taken place. </a:t>
            </a:r>
          </a:p>
        </p:txBody>
      </p:sp>
    </p:spTree>
    <p:extLst>
      <p:ext uri="{BB962C8B-B14F-4D97-AF65-F5344CB8AC3E}">
        <p14:creationId xmlns:p14="http://schemas.microsoft.com/office/powerpoint/2010/main" val="100684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Risks and Threats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Risks</a:t>
            </a:r>
          </a:p>
          <a:p>
            <a:pPr lvl="1"/>
            <a:r>
              <a:rPr lang="en-US" dirty="0"/>
              <a:t>Monetary</a:t>
            </a:r>
          </a:p>
          <a:p>
            <a:pPr lvl="1"/>
            <a:r>
              <a:rPr lang="en-US" dirty="0"/>
              <a:t>Reputation</a:t>
            </a:r>
          </a:p>
          <a:p>
            <a:pPr lvl="1"/>
            <a:r>
              <a:rPr lang="en-US" dirty="0"/>
              <a:t>Loss of Asset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Legal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Threats</a:t>
            </a:r>
          </a:p>
          <a:p>
            <a:pPr lvl="1"/>
            <a:r>
              <a:rPr lang="en-US" dirty="0"/>
              <a:t>Natural</a:t>
            </a:r>
          </a:p>
          <a:p>
            <a:pPr lvl="1"/>
            <a:r>
              <a:rPr lang="en-US" dirty="0"/>
              <a:t>Unintentional</a:t>
            </a:r>
          </a:p>
          <a:p>
            <a:pPr lvl="1"/>
            <a:r>
              <a:rPr lang="en-US" dirty="0"/>
              <a:t>Intentional</a:t>
            </a:r>
          </a:p>
        </p:txBody>
      </p:sp>
    </p:spTree>
    <p:extLst>
      <p:ext uri="{BB962C8B-B14F-4D97-AF65-F5344CB8AC3E}">
        <p14:creationId xmlns:p14="http://schemas.microsoft.com/office/powerpoint/2010/main" val="244382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 vs. Quantitative Risk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Qualitative and quantitative risk analysis are two different methods for analyzing risk:</a:t>
            </a:r>
          </a:p>
          <a:p>
            <a:pPr lvl="1"/>
            <a:r>
              <a:rPr lang="en-US" dirty="0"/>
              <a:t>Qualitative : More Subjective</a:t>
            </a:r>
          </a:p>
          <a:p>
            <a:pPr lvl="1"/>
            <a:r>
              <a:rPr lang="en-US" dirty="0"/>
              <a:t>Quantitative : More Objective</a:t>
            </a:r>
          </a:p>
        </p:txBody>
      </p:sp>
      <p:sp>
        <p:nvSpPr>
          <p:cNvPr id="5" name="AutoShape 2" descr="What is Identity Proofing? - FusionAu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0232-901E-C22B-8C4B-2F568A7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Risk Analysis Equation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BCE92-EFA4-FA00-C23A-864A6A19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433A-1D12-46F5-FE86-8A408D820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Risk=Single Loss Expectancy (SLE)×Annual Rate of Occurrence (ARO)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Single Loss Expectancy (SLE)</a:t>
            </a:r>
            <a:r>
              <a:rPr lang="en-US" dirty="0"/>
              <a:t> is calculated as:</a:t>
            </a:r>
          </a:p>
          <a:p>
            <a:pPr marL="0" indent="0">
              <a:buNone/>
            </a:pPr>
            <a:r>
              <a:rPr lang="en-US" dirty="0"/>
              <a:t>	SLE=Asset Value (AV)×Exposure Factor (EF)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Annual Rate of Occurrence (ARO)</a:t>
            </a:r>
            <a:r>
              <a:rPr lang="en-US" dirty="0"/>
              <a:t> is the estimated frequency of the risk event occurring within a 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equation helps organizations quantify potential losses from risks, aiding in decision-making and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9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Risk Analysis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data center is valued at $500,000. If there is a major earthquake, you estimate 25% of the data center will be damaged. Your risk team estimates there will be a major earthquake once every ten years.</a:t>
            </a:r>
          </a:p>
          <a:p>
            <a:r>
              <a:rPr lang="en-US" dirty="0"/>
              <a:t>Would it be prudent to purchase earthquake insurance with an annual cost of $25,000?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8708"/>
            <a:ext cx="8438430" cy="251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58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Surface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attack surface is a vulnerability. It’s any way an attacker can gain access to pose a security risk.</a:t>
            </a:r>
          </a:p>
          <a:p>
            <a:r>
              <a:rPr lang="en-US" dirty="0"/>
              <a:t> There are three common attack surfaces: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User</a:t>
            </a:r>
          </a:p>
          <a:p>
            <a:r>
              <a:rPr lang="en-US" dirty="0"/>
              <a:t>The greater the overall attack surface, the greater the overall risk.</a:t>
            </a:r>
          </a:p>
        </p:txBody>
      </p:sp>
    </p:spTree>
    <p:extLst>
      <p:ext uri="{BB962C8B-B14F-4D97-AF65-F5344CB8AC3E}">
        <p14:creationId xmlns:p14="http://schemas.microsoft.com/office/powerpoint/2010/main" val="239271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Attack Surface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analyzing our applications for attack surfaces, we’ll commonly look at:</a:t>
            </a:r>
          </a:p>
          <a:p>
            <a:pPr lvl="1"/>
            <a:r>
              <a:rPr lang="en-US" dirty="0"/>
              <a:t>The Amount of Code</a:t>
            </a:r>
          </a:p>
          <a:p>
            <a:pPr lvl="1"/>
            <a:r>
              <a:rPr lang="en-US" dirty="0"/>
              <a:t>Data Inputs</a:t>
            </a:r>
          </a:p>
          <a:p>
            <a:pPr lvl="1"/>
            <a:r>
              <a:rPr lang="en-US" dirty="0"/>
              <a:t>System Services</a:t>
            </a:r>
          </a:p>
          <a:p>
            <a:pPr lvl="1"/>
            <a:r>
              <a:rPr lang="en-US" dirty="0"/>
              <a:t>Network Communication Ports</a:t>
            </a:r>
          </a:p>
        </p:txBody>
      </p:sp>
    </p:spTree>
    <p:extLst>
      <p:ext uri="{BB962C8B-B14F-4D97-AF65-F5344CB8AC3E}">
        <p14:creationId xmlns:p14="http://schemas.microsoft.com/office/powerpoint/2010/main" val="220749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Attack Surface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analyzing our network for attack surfaces, we’ll commonly look at:</a:t>
            </a:r>
          </a:p>
          <a:p>
            <a:pPr lvl="1"/>
            <a:r>
              <a:rPr lang="en-US" dirty="0"/>
              <a:t>Overall Network Design</a:t>
            </a:r>
          </a:p>
          <a:p>
            <a:pPr lvl="1"/>
            <a:r>
              <a:rPr lang="en-US" dirty="0"/>
              <a:t>Placement of Mission Critical Servers &amp; Systems</a:t>
            </a:r>
          </a:p>
          <a:p>
            <a:pPr lvl="1"/>
            <a:r>
              <a:rPr lang="en-US" dirty="0"/>
              <a:t>Placement &amp; Configuration of Network Firewalls</a:t>
            </a:r>
          </a:p>
          <a:p>
            <a:pPr lvl="1"/>
            <a:r>
              <a:rPr lang="en-US" dirty="0"/>
              <a:t>Other Security-Related Devices &amp; Services: IDS, IPS, VPN, etc.</a:t>
            </a:r>
          </a:p>
        </p:txBody>
      </p:sp>
    </p:spTree>
    <p:extLst>
      <p:ext uri="{BB962C8B-B14F-4D97-AF65-F5344CB8AC3E}">
        <p14:creationId xmlns:p14="http://schemas.microsoft.com/office/powerpoint/2010/main" val="375088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Attack Surface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analyzing our users for attack surfaces, we’ll commonly look at:</a:t>
            </a:r>
          </a:p>
          <a:p>
            <a:pPr lvl="1"/>
            <a:r>
              <a:rPr lang="en-US" dirty="0"/>
              <a:t>Effectiveness of Policies, Procedures and Training</a:t>
            </a:r>
          </a:p>
          <a:p>
            <a:pPr lvl="1"/>
            <a:r>
              <a:rPr lang="en-US" dirty="0"/>
              <a:t>Risk of Social Engineering</a:t>
            </a:r>
          </a:p>
          <a:p>
            <a:pPr lvl="1"/>
            <a:r>
              <a:rPr lang="en-US" dirty="0"/>
              <a:t>Potential for Human Error</a:t>
            </a:r>
          </a:p>
          <a:p>
            <a:pPr lvl="1"/>
            <a:r>
              <a:rPr lang="en-US" dirty="0"/>
              <a:t>Risk of Malicious Behavior </a:t>
            </a:r>
          </a:p>
        </p:txBody>
      </p:sp>
    </p:spTree>
    <p:extLst>
      <p:ext uri="{BB962C8B-B14F-4D97-AF65-F5344CB8AC3E}">
        <p14:creationId xmlns:p14="http://schemas.microsoft.com/office/powerpoint/2010/main" val="17525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Assets, Threats, Vulnerabilities, and Risks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asset</a:t>
            </a:r>
            <a:r>
              <a:rPr lang="en-US" dirty="0"/>
              <a:t> is composed of the people, property, and information within our organization (anything of value).</a:t>
            </a:r>
          </a:p>
          <a:p>
            <a:r>
              <a:rPr lang="en-US" dirty="0"/>
              <a:t>A </a:t>
            </a:r>
            <a:r>
              <a:rPr lang="en-US" b="1" dirty="0"/>
              <a:t>threat</a:t>
            </a:r>
            <a:r>
              <a:rPr lang="en-US" dirty="0"/>
              <a:t> is anything that can exploit a vulnerability, intentionally or accidentally, and obtain, damage, or destroy an asset.</a:t>
            </a:r>
          </a:p>
          <a:p>
            <a:r>
              <a:rPr lang="en-US" dirty="0"/>
              <a:t>A </a:t>
            </a:r>
            <a:r>
              <a:rPr lang="en-US" b="1" dirty="0"/>
              <a:t>vulnerability</a:t>
            </a:r>
            <a:r>
              <a:rPr lang="en-US" dirty="0"/>
              <a:t> is a weakness of an asset that can be exploited by a threat.</a:t>
            </a:r>
          </a:p>
          <a:p>
            <a:r>
              <a:rPr lang="en-US" dirty="0"/>
              <a:t>A </a:t>
            </a:r>
            <a:r>
              <a:rPr lang="en-US" b="1" dirty="0"/>
              <a:t>risk</a:t>
            </a:r>
            <a:r>
              <a:rPr lang="en-US" dirty="0"/>
              <a:t> is a potential for loss, damage, or destruction of an asset when a threat exploits a vulnerability.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Risk Equation: Risk = Threat x Vulnerability</a:t>
            </a:r>
          </a:p>
        </p:txBody>
      </p:sp>
    </p:spTree>
    <p:extLst>
      <p:ext uri="{BB962C8B-B14F-4D97-AF65-F5344CB8AC3E}">
        <p14:creationId xmlns:p14="http://schemas.microsoft.com/office/powerpoint/2010/main" val="6421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48F5-83B3-CCFF-D150-920B188F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Equation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5498F-C76F-D8C1-E030-5A26B059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AB47-92CE-47B5-E858-4857D30454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Risk = Threat × Vulnerability ×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</a:t>
            </a:r>
            <a:r>
              <a:rPr lang="en-US" dirty="0"/>
              <a:t>: The potential for a cyber incident to occur, such as hackers, malware, or insider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Vulnerability</a:t>
            </a:r>
            <a:r>
              <a:rPr lang="en-US" dirty="0"/>
              <a:t>: Weaknesses in systems or processes that can be exploited, like outdated software or unpatched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The consequences of a successful attack, including financial loss, data breach, or reputation damage.</a:t>
            </a:r>
          </a:p>
          <a:p>
            <a:r>
              <a:rPr lang="en-US" dirty="0"/>
              <a:t>By addressing these three factors, organizations can manage and mitigate their overall cybersecurity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0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467E-8874-4ABF-E206-936ABB13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Phishing Attack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1BCB9-C375-4A93-C668-3D828348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005BE-5875-453D-D282-2AB2F164DC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Threat: Cybercriminals send phishing emails to employees, attempting to steal login credentials.</a:t>
            </a:r>
          </a:p>
          <a:p>
            <a:r>
              <a:rPr lang="en-US" dirty="0"/>
              <a:t>Vulnerability: Weak email filtering and untrained staff on identifying phishing attempts.</a:t>
            </a:r>
          </a:p>
          <a:p>
            <a:r>
              <a:rPr lang="en-US" dirty="0"/>
              <a:t>Impact: If credentials are stolen, sensitive corporate data could be exposed, leading to significant financial loss and reputational damage.</a:t>
            </a:r>
          </a:p>
        </p:txBody>
      </p:sp>
    </p:spTree>
    <p:extLst>
      <p:ext uri="{BB962C8B-B14F-4D97-AF65-F5344CB8AC3E}">
        <p14:creationId xmlns:p14="http://schemas.microsoft.com/office/powerpoint/2010/main" val="323892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BB1B-86FC-6809-BB19-A59491D8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Unpatched Software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291D5-CF2A-5793-7BA7-5A2899DA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9773-50F5-EDA0-EB72-CA7BDBD79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Threat: Hackers exploit a known vulnerability in outdated server software.</a:t>
            </a:r>
          </a:p>
          <a:p>
            <a:r>
              <a:rPr lang="en-US" dirty="0"/>
              <a:t>Vulnerability: The company's server is not updated regularly.</a:t>
            </a:r>
          </a:p>
          <a:p>
            <a:r>
              <a:rPr lang="en-US" dirty="0"/>
              <a:t>Impact: A breach could compromise customer data, resulting in legal and financial consequences.</a:t>
            </a:r>
          </a:p>
        </p:txBody>
      </p:sp>
    </p:spTree>
    <p:extLst>
      <p:ext uri="{BB962C8B-B14F-4D97-AF65-F5344CB8AC3E}">
        <p14:creationId xmlns:p14="http://schemas.microsoft.com/office/powerpoint/2010/main" val="404149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AAB3-1F74-A2D3-9DC8-EB726665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Insider Threat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156A8-98C4-7AE4-99E2-136D095C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75826-6363-043F-88A2-1EEBAA1B9E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Threat: A disgruntled employee intentionally leaks confidential information.</a:t>
            </a:r>
          </a:p>
          <a:p>
            <a:r>
              <a:rPr lang="en-US" dirty="0"/>
              <a:t>Vulnerability: Lack of internal monitoring or insufficient access control.</a:t>
            </a:r>
          </a:p>
          <a:p>
            <a:r>
              <a:rPr lang="en-US" dirty="0"/>
              <a:t>Impact: Loss of intellectual property and potential damage to the company's competitive position.</a:t>
            </a:r>
          </a:p>
        </p:txBody>
      </p:sp>
    </p:spTree>
    <p:extLst>
      <p:ext uri="{BB962C8B-B14F-4D97-AF65-F5344CB8AC3E}">
        <p14:creationId xmlns:p14="http://schemas.microsoft.com/office/powerpoint/2010/main" val="204589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Risk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Basic Definition</a:t>
            </a:r>
          </a:p>
          <a:p>
            <a:pPr lvl="1"/>
            <a:r>
              <a:rPr lang="en-US" dirty="0"/>
              <a:t>Risk Management is the process of identifying, assessing, monitoring and limiting risk to an acceptable level. </a:t>
            </a:r>
          </a:p>
          <a:p>
            <a:r>
              <a:rPr lang="en-US" dirty="0"/>
              <a:t>Expanded Definition</a:t>
            </a:r>
          </a:p>
          <a:p>
            <a:pPr lvl="1"/>
            <a:r>
              <a:rPr lang="en-US" dirty="0"/>
              <a:t>Risk Management provides a systematic and repeatable process for identifying, assessing, prioritizing, monitoring, tracking, and regularly communicating the status of threats, risks, issues, and actions items to management, stakeholders, and executive-level decision-makers. </a:t>
            </a:r>
          </a:p>
          <a:p>
            <a:r>
              <a:rPr lang="en-US" dirty="0"/>
              <a:t>Primary Goal</a:t>
            </a:r>
          </a:p>
          <a:p>
            <a:pPr lvl="1"/>
            <a:r>
              <a:rPr lang="en-US" dirty="0"/>
              <a:t>Risks are reduced to a level that an organization will accept.</a:t>
            </a:r>
          </a:p>
        </p:txBody>
      </p:sp>
    </p:spTree>
    <p:extLst>
      <p:ext uri="{BB962C8B-B14F-4D97-AF65-F5344CB8AC3E}">
        <p14:creationId xmlns:p14="http://schemas.microsoft.com/office/powerpoint/2010/main" val="77186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/>
          </a:bodyPr>
          <a:lstStyle/>
          <a:p>
            <a:r>
              <a:rPr lang="en-US" dirty="0"/>
              <a:t>A risk assessment, where risks are identified and assessed, is the first step in the risk management process.</a:t>
            </a:r>
          </a:p>
          <a:p>
            <a:r>
              <a:rPr lang="en-US" dirty="0"/>
              <a:t>Example Risk Assessment Process: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Identify and categorize your risks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Assess each risk’s probability and impact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Assign each risk a risk score and prioritize accordingly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Respond Accordingly </a:t>
            </a:r>
          </a:p>
        </p:txBody>
      </p:sp>
    </p:spTree>
    <p:extLst>
      <p:ext uri="{BB962C8B-B14F-4D97-AF65-F5344CB8AC3E}">
        <p14:creationId xmlns:p14="http://schemas.microsoft.com/office/powerpoint/2010/main" val="407485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Risk Assessment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FCBB-FDFB-41D9-A113-53680E9C6E1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95800" cy="49377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Risk Assessment Score = Probability x Impact</a:t>
            </a:r>
          </a:p>
          <a:p>
            <a:r>
              <a:rPr lang="en-US" sz="2400" b="1" dirty="0"/>
              <a:t>Probability</a:t>
            </a:r>
            <a:r>
              <a:rPr lang="en-US" sz="2400" dirty="0"/>
              <a:t>: The likelihood that a risk will occur.</a:t>
            </a:r>
          </a:p>
          <a:p>
            <a:r>
              <a:rPr lang="en-US" sz="2400" b="1" dirty="0"/>
              <a:t>Impact:</a:t>
            </a:r>
            <a:r>
              <a:rPr lang="en-US" sz="2400" dirty="0"/>
              <a:t> The negative impact of a risk if it occurs.</a:t>
            </a:r>
          </a:p>
          <a:p>
            <a:pPr lvl="1"/>
            <a:r>
              <a:rPr lang="en-US" sz="2000" dirty="0"/>
              <a:t>Probability and impact are given numbers to help categorize the severity of a risk, if realized.</a:t>
            </a:r>
          </a:p>
          <a:p>
            <a:r>
              <a:rPr lang="en-US" sz="2400" dirty="0"/>
              <a:t>Based on the overall severity of risk, we can choose the appropriate risk response measure.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886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75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1497</TotalTime>
  <Words>1028</Words>
  <Application>Microsoft Office PowerPoint</Application>
  <PresentationFormat>On-screen Show (4:3)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Risk Management</vt:lpstr>
      <vt:lpstr>Assets, Threats, Vulnerabilities, and Risks</vt:lpstr>
      <vt:lpstr>Risk Equation</vt:lpstr>
      <vt:lpstr>Scenario 1: Phishing Attack</vt:lpstr>
      <vt:lpstr>Scenario 2: Unpatched Software</vt:lpstr>
      <vt:lpstr>Scenario 3: Insider Threat</vt:lpstr>
      <vt:lpstr>Introduction to Risk Management</vt:lpstr>
      <vt:lpstr>Risk Assessment</vt:lpstr>
      <vt:lpstr>Qualitative Risk Assessment</vt:lpstr>
      <vt:lpstr>Risk Matrix for Risk = Threat × Vulnerability × Impact</vt:lpstr>
      <vt:lpstr>Risk Response Categories</vt:lpstr>
      <vt:lpstr>Exploring Risks and Threats</vt:lpstr>
      <vt:lpstr>Qualitative vs. Quantitative Risk Analysis</vt:lpstr>
      <vt:lpstr>Quantitative Risk Analysis Equation</vt:lpstr>
      <vt:lpstr>Quantitative Risk Analysis Components</vt:lpstr>
      <vt:lpstr>Attack Surface Analysis</vt:lpstr>
      <vt:lpstr>Application Attack Surface</vt:lpstr>
      <vt:lpstr>Network Attack Surface</vt:lpstr>
      <vt:lpstr>User Attack Surface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faisaliradat</dc:creator>
  <cp:lastModifiedBy>Dr. Faisal Iradat / Assistant Professor</cp:lastModifiedBy>
  <cp:revision>268</cp:revision>
  <dcterms:created xsi:type="dcterms:W3CDTF">2022-08-21T11:58:33Z</dcterms:created>
  <dcterms:modified xsi:type="dcterms:W3CDTF">2024-09-27T10:00:35Z</dcterms:modified>
</cp:coreProperties>
</file>