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8" r:id="rId2"/>
    <p:sldId id="257" r:id="rId3"/>
    <p:sldId id="258" r:id="rId4"/>
    <p:sldId id="259" r:id="rId5"/>
    <p:sldId id="260" r:id="rId6"/>
    <p:sldId id="261" r:id="rId7"/>
    <p:sldId id="291" r:id="rId8"/>
    <p:sldId id="292" r:id="rId9"/>
    <p:sldId id="293" r:id="rId10"/>
    <p:sldId id="262" r:id="rId11"/>
    <p:sldId id="263" r:id="rId12"/>
    <p:sldId id="264" r:id="rId13"/>
    <p:sldId id="265" r:id="rId14"/>
    <p:sldId id="295" r:id="rId15"/>
    <p:sldId id="294" r:id="rId16"/>
    <p:sldId id="296" r:id="rId17"/>
    <p:sldId id="297" r:id="rId18"/>
    <p:sldId id="266" r:id="rId19"/>
    <p:sldId id="267" r:id="rId20"/>
    <p:sldId id="268" r:id="rId21"/>
    <p:sldId id="269" r:id="rId22"/>
    <p:sldId id="270" r:id="rId23"/>
    <p:sldId id="298" r:id="rId24"/>
    <p:sldId id="271" r:id="rId25"/>
    <p:sldId id="272" r:id="rId26"/>
    <p:sldId id="299" r:id="rId27"/>
    <p:sldId id="273" r:id="rId28"/>
    <p:sldId id="274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0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7ABEF-B1DE-49B7-9874-3A9CC85E2F7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0351D-F900-49DC-A5A6-DE58C989E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5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A2FE-6002-A1EC-2427-487B00B12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DF4AF-F5AB-20B9-2298-9B45B5E27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F333-E377-3BAA-8989-96604EB4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6640-A072-1235-6293-9FF4F8AE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9DD5-E8E3-3588-F6FC-26BBEA01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6D1E-0703-9D4E-8232-AF6FB315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051D5-0A57-B52C-D496-10EC46CE3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5757B-BF7F-9DA2-DBC6-4FA09DC9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9FAF2-84A1-EA1E-78F7-D81CA490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FEE1-0400-4AD6-1594-E080A27B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43187-3CD8-D9AF-3869-A3B540788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BF607-FDFE-3180-EA30-C307A0186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CB8B-8704-B1FA-E7BA-8E29FC63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A8AA-BBB2-E7AD-B7AC-81C820D1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A629-DDCD-FE76-8A4C-83BECE9D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999E-8500-5331-8271-C24C1B6C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5676-2391-1F16-26A7-C51EC774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6A132-9F83-197B-4886-CE892BC5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6B90-96B5-0B04-560A-4BCDA8C3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967EF-67CD-4FF3-07FD-F7B62869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C386-9C50-8899-7589-4DF1E63F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45E55-C42D-57C4-B1CB-BFBA4BE5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5C87-6735-9E7D-AE65-D6EB04E0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23C35-417C-2184-EC46-49B150B6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978D-C7F8-DF82-18F2-E76BAF59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7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B1D1-B5FD-3B3F-BB14-79A4ED9D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F0AE-AEE7-5B23-6872-99A9F1F9A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8DB61-5276-2DE1-5A2A-22E0BDD84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BD2B9-B43F-EC22-AFB7-CC2383FC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85E91-B9E8-7C58-4B29-9C79379B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3426F-DC7F-74E9-C858-611B3A90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541C-DBDF-288E-3F0E-A204BC0F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7AA9-36EB-C4A3-80D3-620C9EB7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3C95F-D343-1547-32FB-609203632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D10-624D-AF56-4167-A29B9EFB8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0A188-D08E-3610-2FBA-453BF79C8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DB01D-B1E8-0E81-5F78-1E932369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0BDEA6-F20A-0DE7-88A4-5ACEFF64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4A43E-B80B-376F-FB4C-CFB80E09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0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4B9D-113A-2B83-2373-4A962071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2F9EF-BA34-9D57-5414-77A5A6A8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B16D7-233C-5E12-5E79-28CBFFA7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0900C-B63A-6138-1C10-D96630CD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74603-9D52-0A7C-6EFB-0D90C2B4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8972B-DC9D-4146-1DAD-9C08481F4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FCBFB-0022-3648-962A-C6FE3392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8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2CE3-44B7-10AD-0CC2-575C129D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3FD9-313A-A0AC-9267-BCD2D166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9EA9A-DC75-19BE-316C-1B2B66FD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FC14A-9DF6-C5D5-8EF1-3D25A6ED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1EBCC-CD20-FF31-34E3-522D94AB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EAD8C-C3A8-5BFD-8EDB-CD830413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6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5188-62A5-26CF-C39A-F0C9F152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8B3DC-8E74-464A-1ED8-D744B5792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9CD4F-2674-2318-D231-67135C02F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EF54-91EE-D06F-D6AC-1D45462E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C2835-8B13-352E-78AF-E86BBAF4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AC87A-B9DF-30E3-BD39-E654704A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07E12-71BE-EB5B-7FD5-1E10C46F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29AF7-A433-553A-B0A6-F0FCF0703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8C1AE-F835-C815-D22D-12CB9227A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8BD07-06ED-40BC-8031-D870992B107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3A96-94FD-7C20-679E-D5224876B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0DCD-AF87-3EE4-CA30-306D8C8AA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7C86-CB66-46F0-8880-B9000D532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0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57" y="1"/>
            <a:ext cx="12191887" cy="713235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sz="1154"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sz="1154"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sz="1154"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sz="1154"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671501" y="203622"/>
            <a:ext cx="2459867" cy="32401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052" spc="-6">
                <a:solidFill>
                  <a:srgbClr val="FFFFFF"/>
                </a:solidFill>
                <a:cs typeface="Source Sans Pro Light"/>
              </a:rPr>
              <a:t>Week 2</a:t>
            </a:r>
            <a:endParaRPr sz="2052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9316" y="124272"/>
            <a:ext cx="3591576" cy="372541"/>
          </a:xfrm>
          <a:prstGeom prst="rect">
            <a:avLst/>
          </a:prstGeom>
          <a:noFill/>
        </p:spPr>
        <p:txBody>
          <a:bodyPr vert="horz" wrap="square" lIns="0" tIns="56200" rIns="0" bIns="0" rtlCol="0">
            <a:spAutoFit/>
          </a:bodyPr>
          <a:lstStyle/>
          <a:p>
            <a:pPr marL="317636">
              <a:spcBef>
                <a:spcPts val="442"/>
              </a:spcBef>
            </a:pPr>
            <a:r>
              <a:rPr lang="en-US" sz="2052" spc="-6">
                <a:solidFill>
                  <a:srgbClr val="FFFFFF"/>
                </a:solidFill>
                <a:cs typeface="Source Sans Pro Light"/>
              </a:rPr>
              <a:t>Messaging</a:t>
            </a:r>
            <a:endParaRPr sz="2052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0171" y="154753"/>
            <a:ext cx="3591576" cy="372541"/>
          </a:xfrm>
          <a:prstGeom prst="rect">
            <a:avLst/>
          </a:prstGeom>
          <a:noFill/>
        </p:spPr>
        <p:txBody>
          <a:bodyPr vert="horz" wrap="square" lIns="0" tIns="56200" rIns="0" bIns="0" rtlCol="0">
            <a:spAutoFit/>
          </a:bodyPr>
          <a:lstStyle/>
          <a:p>
            <a:pPr marL="260624">
              <a:spcBef>
                <a:spcPts val="442"/>
              </a:spcBef>
            </a:pPr>
            <a:r>
              <a:rPr lang="en-US" sz="2052" spc="-3" dirty="0">
                <a:solidFill>
                  <a:srgbClr val="FFFFFF"/>
                </a:solidFill>
                <a:cs typeface="Source Sans Pro Light"/>
              </a:rPr>
              <a:t>Part 1</a:t>
            </a:r>
            <a:endParaRPr sz="2052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05549" y="203623"/>
            <a:ext cx="1786142" cy="324017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en-US" sz="2052" spc="-10" dirty="0">
                <a:solidFill>
                  <a:srgbClr val="FFFFFF"/>
                </a:solidFill>
                <a:cs typeface="Source Sans Pro Light"/>
              </a:rPr>
              <a:t>DCS, SMCS</a:t>
            </a:r>
            <a:endParaRPr sz="2052" dirty="0">
              <a:cs typeface="Source Sans Pr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" y="2549352"/>
            <a:ext cx="12191887" cy="44543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 dirty="0"/>
          </a:p>
        </p:txBody>
      </p:sp>
      <p:sp>
        <p:nvSpPr>
          <p:cNvPr id="18" name="object 18"/>
          <p:cNvSpPr txBox="1"/>
          <p:nvPr/>
        </p:nvSpPr>
        <p:spPr>
          <a:xfrm>
            <a:off x="-61539" y="2109527"/>
            <a:ext cx="6206409" cy="1442079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784316" marR="3258" indent="-776579" algn="ctr">
              <a:spcBef>
                <a:spcPts val="64"/>
              </a:spcBef>
            </a:pPr>
            <a:r>
              <a:rPr lang="en-US" sz="4617" spc="-3" dirty="0">
                <a:solidFill>
                  <a:srgbClr val="00318B"/>
                </a:solidFill>
                <a:cs typeface="Source Sans Pro"/>
              </a:rPr>
              <a:t>Internet of Things</a:t>
            </a:r>
          </a:p>
          <a:p>
            <a:pPr marL="784316" marR="3258" indent="-776579" algn="ctr">
              <a:spcBef>
                <a:spcPts val="64"/>
              </a:spcBef>
            </a:pPr>
            <a:r>
              <a:rPr lang="en-US" sz="4617" spc="-3" dirty="0">
                <a:solidFill>
                  <a:srgbClr val="00318B"/>
                </a:solidFill>
                <a:cs typeface="Source Sans Pro"/>
              </a:rPr>
              <a:t>IoT</a:t>
            </a:r>
            <a:endParaRPr lang="cs-CZ" sz="4617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573763" y="3429000"/>
            <a:ext cx="4935805" cy="17592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sz="1154" dirty="0"/>
          </a:p>
        </p:txBody>
      </p:sp>
      <p:sp>
        <p:nvSpPr>
          <p:cNvPr id="20" name="object 20"/>
          <p:cNvSpPr txBox="1"/>
          <p:nvPr/>
        </p:nvSpPr>
        <p:spPr>
          <a:xfrm>
            <a:off x="499386" y="3612436"/>
            <a:ext cx="5059051" cy="40294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algn="ctr">
              <a:spcBef>
                <a:spcPts val="64"/>
              </a:spcBef>
            </a:pPr>
            <a:r>
              <a:rPr lang="en-US" sz="2565" dirty="0">
                <a:solidFill>
                  <a:srgbClr val="00A0EF"/>
                </a:solidFill>
                <a:cs typeface="Source Sans Pro Light"/>
              </a:rPr>
              <a:t>Faisal Iradat</a:t>
            </a:r>
            <a:endParaRPr lang="en-US" sz="2565" dirty="0">
              <a:cs typeface="Source Sans Pro Light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93BA457E-B063-41F9-B784-C8F4E6A77ED3}"/>
              </a:ext>
            </a:extLst>
          </p:cNvPr>
          <p:cNvSpPr/>
          <p:nvPr/>
        </p:nvSpPr>
        <p:spPr>
          <a:xfrm>
            <a:off x="6829041" y="1523095"/>
            <a:ext cx="4223369" cy="444711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5BF0F-7CF1-374D-C9F7-AB3E35EA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C3FD-E0FB-5382-FA3C-DCF11114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900"/>
              <a:t>A common request header size in HTTP</a:t>
            </a:r>
          </a:p>
          <a:p>
            <a:pPr lvl="1"/>
            <a:r>
              <a:rPr lang="en-US" sz="1900"/>
              <a:t>For example user-agent</a:t>
            </a:r>
          </a:p>
          <a:p>
            <a:pPr lvl="2"/>
            <a:r>
              <a:rPr lang="en-US" sz="1900"/>
              <a:t>700-800 bytes</a:t>
            </a:r>
          </a:p>
          <a:p>
            <a:r>
              <a:rPr lang="en-US" sz="1900"/>
              <a:t>Uncompressed request header</a:t>
            </a:r>
          </a:p>
          <a:p>
            <a:pPr lvl="1"/>
            <a:r>
              <a:rPr lang="en-US" sz="1900"/>
              <a:t>200 bytes to more than 2KB</a:t>
            </a:r>
          </a:p>
          <a:p>
            <a:r>
              <a:rPr lang="en-US" sz="1900"/>
              <a:t>Application layer protocols that are capable of capturing data much faster than actual physical data rates often leads to high latency.</a:t>
            </a:r>
          </a:p>
          <a:p>
            <a:r>
              <a:rPr lang="en-US" sz="1900"/>
              <a:t>Support for protocols that can accommodate physical data rates at the data link layer</a:t>
            </a: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82" name="Isosceles Triangle 308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User Agent - Definition, Types, and Importance - Seobility Wiki">
            <a:extLst>
              <a:ext uri="{FF2B5EF4-FFF2-40B4-BE49-F238E27FC236}">
                <a16:creationId xmlns:a16="http://schemas.microsoft.com/office/drawing/2014/main" id="{AEAF39AD-AB53-A053-BD3F-EC8C095DB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3257" y="1782981"/>
            <a:ext cx="5777338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Isosceles Triangle 308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5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429F-D7DD-C85E-CDF8-96A20FE1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Lightweighted </a:t>
            </a:r>
            <a:r>
              <a:rPr lang="en-US" dirty="0" err="1"/>
              <a:t>Protcols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30556-567C-4562-C4A8-6DB7E14C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devices producing data at a high velocity often require</a:t>
            </a:r>
          </a:p>
          <a:p>
            <a:pPr lvl="1"/>
            <a:r>
              <a:rPr lang="en-US" dirty="0"/>
              <a:t>Lightweight communication protocols e.g.</a:t>
            </a:r>
          </a:p>
          <a:p>
            <a:pPr lvl="2"/>
            <a:r>
              <a:rPr lang="en-US" dirty="0"/>
              <a:t>Battery-supported IoT temperature device programmed to send localized temperature readings at a fixed frequency (e.g. every 10 seconds) to an IoT hub (e.g. Microsoft Azure IoT Hub)</a:t>
            </a:r>
          </a:p>
          <a:p>
            <a:pPr lvl="2"/>
            <a:r>
              <a:rPr lang="en-US" dirty="0"/>
              <a:t>HTTP not a feasible option</a:t>
            </a:r>
          </a:p>
          <a:p>
            <a:pPr lvl="1"/>
            <a:r>
              <a:rPr lang="en-US" dirty="0"/>
              <a:t>Alternate</a:t>
            </a:r>
          </a:p>
          <a:p>
            <a:pPr lvl="2"/>
            <a:r>
              <a:rPr lang="en-US" dirty="0"/>
              <a:t>Message Queuing Telemetry Transport (MQTT)</a:t>
            </a:r>
          </a:p>
          <a:p>
            <a:pPr lvl="2"/>
            <a:r>
              <a:rPr lang="en-US" dirty="0"/>
              <a:t>Smallest packet size is 2 bytes compared to 200 bytes HTTP MQTT is a Machine-to-Machine (M2M)</a:t>
            </a:r>
          </a:p>
        </p:txBody>
      </p:sp>
    </p:spTree>
    <p:extLst>
      <p:ext uri="{BB962C8B-B14F-4D97-AF65-F5344CB8AC3E}">
        <p14:creationId xmlns:p14="http://schemas.microsoft.com/office/powerpoint/2010/main" val="336224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2F63-628A-35C7-A6FD-B214AA6D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C41B-D35E-A4FF-E366-834B1162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Significantly influenced by the choice of messaging protocol</a:t>
            </a:r>
          </a:p>
          <a:p>
            <a:pPr lvl="1"/>
            <a:r>
              <a:rPr lang="en-US" dirty="0"/>
              <a:t>Employing a suitable messaging protocol that</a:t>
            </a:r>
          </a:p>
          <a:p>
            <a:pPr lvl="2"/>
            <a:r>
              <a:rPr lang="en-US" dirty="0"/>
              <a:t>Reduce network traffic and latency</a:t>
            </a:r>
          </a:p>
          <a:p>
            <a:pPr lvl="2"/>
            <a:r>
              <a:rPr lang="en-US" dirty="0"/>
              <a:t>Increases IoT application’s reliability</a:t>
            </a:r>
          </a:p>
          <a:p>
            <a:pPr lvl="2"/>
            <a:endParaRPr lang="en-US" dirty="0"/>
          </a:p>
          <a:p>
            <a:r>
              <a:rPr lang="en-US" dirty="0"/>
              <a:t>No </a:t>
            </a:r>
            <a:r>
              <a:rPr lang="en-US" dirty="0">
                <a:solidFill>
                  <a:srgbClr val="FF0000"/>
                </a:solidFill>
              </a:rPr>
              <a:t>universal protocol</a:t>
            </a:r>
            <a:r>
              <a:rPr lang="en-US" dirty="0"/>
              <a:t> that can be used across heterogeneous IoT environments</a:t>
            </a:r>
          </a:p>
          <a:p>
            <a:r>
              <a:rPr lang="en-US" dirty="0"/>
              <a:t>Choice - Messaging protocol depends</a:t>
            </a:r>
          </a:p>
          <a:p>
            <a:pPr lvl="1"/>
            <a:r>
              <a:rPr lang="en-US" dirty="0"/>
              <a:t>IoT application’s business requirements</a:t>
            </a:r>
          </a:p>
          <a:p>
            <a:pPr lvl="1"/>
            <a:r>
              <a:rPr lang="en-US" dirty="0"/>
              <a:t>Software capabilities</a:t>
            </a:r>
          </a:p>
          <a:p>
            <a:pPr lvl="1"/>
            <a:r>
              <a:rPr lang="en-US" dirty="0"/>
              <a:t>Device or hardware capabilities</a:t>
            </a:r>
          </a:p>
          <a:p>
            <a:pPr lvl="1"/>
            <a:r>
              <a:rPr lang="en-US" dirty="0"/>
              <a:t>Average size of data exchanges, among many others</a:t>
            </a:r>
          </a:p>
          <a:p>
            <a:r>
              <a:rPr lang="en-US" dirty="0"/>
              <a:t>Focus messaging or middleware protocols that are commonly used in deploying IoT systems</a:t>
            </a:r>
          </a:p>
        </p:txBody>
      </p:sp>
      <p:pic>
        <p:nvPicPr>
          <p:cNvPr id="4098" name="Picture 2" descr="Evaluating the use of TLS and DTLS protocols in IoT middleware systems  applied to E-health | Semantic Scholar">
            <a:extLst>
              <a:ext uri="{FF2B5EF4-FFF2-40B4-BE49-F238E27FC236}">
                <a16:creationId xmlns:a16="http://schemas.microsoft.com/office/drawing/2014/main" id="{651A381B-6FBD-AB9B-B74E-F5E2F8B0F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1943100"/>
            <a:ext cx="25717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ECB5-E6EE-1C5A-D667-5ACDB1F3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MESSAGING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E305-BF71-93BE-13B8-0EBCE5F8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Traditional IoT cloud architecture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IoT devices relocate to the cloud for data accumulation (i.e. storage) and abstraction (i.e. aggregation and access).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IoT edge-based architecture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Helvetica Neue"/>
              </a:rPr>
              <a:t>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educes the amount of data in which only partial data relocates to the cloud for further storage and processing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Network and system architectures are generally responsible for not only collecting data at the edge of the network but also performing advanced functions such as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Data analysis and processing.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Data accumulation and abstraction partially shift from the cloud to the edge of the network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Significantly contributes to reduction in network traffic as the number of IoT devices increases.</a:t>
            </a:r>
          </a:p>
        </p:txBody>
      </p:sp>
    </p:spTree>
    <p:extLst>
      <p:ext uri="{BB962C8B-B14F-4D97-AF65-F5344CB8AC3E}">
        <p14:creationId xmlns:p14="http://schemas.microsoft.com/office/powerpoint/2010/main" val="864358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486D7-1A53-A76C-B7CB-8552B43A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IoT edge-based</a:t>
            </a:r>
          </a:p>
        </p:txBody>
      </p:sp>
      <p:pic>
        <p:nvPicPr>
          <p:cNvPr id="5122" name="Picture 2" descr="What is Edge Network? Definition and FAQs | HEAVY.AI">
            <a:extLst>
              <a:ext uri="{FF2B5EF4-FFF2-40B4-BE49-F238E27FC236}">
                <a16:creationId xmlns:a16="http://schemas.microsoft.com/office/drawing/2014/main" id="{14044D14-E614-1A63-B9E2-4A1B002C25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039979"/>
            <a:ext cx="6780700" cy="477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amazon cloudfront logo">
            <a:extLst>
              <a:ext uri="{FF2B5EF4-FFF2-40B4-BE49-F238E27FC236}">
                <a16:creationId xmlns:a16="http://schemas.microsoft.com/office/drawing/2014/main" id="{B2E1F2B0-9002-274E-ECE5-49D3F8E92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5239429"/>
            <a:ext cx="17716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6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D9BA6-ED21-9B90-2358-5154A2C0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communication-centric IoT reference model (</a:t>
            </a:r>
            <a:r>
              <a:rPr lang="en-US" dirty="0" err="1"/>
              <a:t>CIoT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0A457C-C764-93A5-3987-EEC1A065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929D1-93BF-F67E-749E-40794382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2192111"/>
            <a:ext cx="56673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0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E464162-0548-81FB-104C-9AA73DC8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48" y="643466"/>
            <a:ext cx="5344160" cy="556683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406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B6DCB8-AD4F-8312-D17F-446E6DC8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72010"/>
            <a:ext cx="7047923" cy="510974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35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7FBCE-1C02-C427-9685-0B97F0E1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Messaging Protocols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B26C4-5C2F-CB4D-16ED-7501809F4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600"/>
              <a:t>Messaging protocols that support IoT data exchange</a:t>
            </a:r>
          </a:p>
          <a:p>
            <a:pPr lvl="1"/>
            <a:r>
              <a:rPr lang="en-US" sz="1600"/>
              <a:t> Device-to-Device (D2D) where communication is provided between two nodes or devices directly.</a:t>
            </a:r>
          </a:p>
          <a:p>
            <a:pPr lvl="1"/>
            <a:r>
              <a:rPr lang="en-US" sz="1600"/>
              <a:t>Device-to-Application (D2A) where communication is performed between devices and an IoT application.</a:t>
            </a:r>
          </a:p>
          <a:p>
            <a:pPr lvl="1"/>
            <a:r>
              <a:rPr lang="en-US" sz="1600"/>
              <a:t>Device-to-Gateway (D2G) where communication is provided through a gateway that resides in close proximity to the edge of the network while interacting with IoT devices.</a:t>
            </a:r>
          </a:p>
          <a:p>
            <a:pPr lvl="1"/>
            <a:r>
              <a:rPr lang="en-US" sz="1600"/>
              <a:t>Device-to-Cloud (D2C) where communication is achieved directly between IoT devices and cloud service providers.</a:t>
            </a:r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6154" name="Isosceles Triangle 615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The communication features in IoT environment.¹⁵ CoAP, constrained... |  Download Scientific Diagram">
            <a:extLst>
              <a:ext uri="{FF2B5EF4-FFF2-40B4-BE49-F238E27FC236}">
                <a16:creationId xmlns:a16="http://schemas.microsoft.com/office/drawing/2014/main" id="{B455FCC8-3C54-7FE7-4FDE-C6A8935DE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0980" y="1782981"/>
            <a:ext cx="4361892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57" name="Group 615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6158" name="Rectangle 615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9" name="Isosceles Triangle 615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27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E52D-0763-F8D7-F106-42A3F4C7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FOR IoT MESSAGING PROTOCOLS</a:t>
            </a:r>
            <a:b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 THE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6F0A8-2EBC-66A1-CA94-7381AEAE8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851" y="643466"/>
            <a:ext cx="505363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3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DDE9-BA76-7555-FEFE-910CF966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3546-1011-CAAD-4F3A-7E85F623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IoT Wireless Networking</a:t>
            </a:r>
          </a:p>
          <a:p>
            <a:pPr lvl="1"/>
            <a:r>
              <a:rPr lang="en-US" dirty="0"/>
              <a:t>Describe and compare the major protocols</a:t>
            </a:r>
          </a:p>
          <a:p>
            <a:pPr lvl="1"/>
            <a:r>
              <a:rPr lang="en-US" dirty="0"/>
              <a:t>Discuss how they can be used in the IoT space</a:t>
            </a:r>
          </a:p>
        </p:txBody>
      </p:sp>
    </p:spTree>
    <p:extLst>
      <p:ext uri="{BB962C8B-B14F-4D97-AF65-F5344CB8AC3E}">
        <p14:creationId xmlns:p14="http://schemas.microsoft.com/office/powerpoint/2010/main" val="501864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6A7CD-849A-4F89-B129-F99B2B291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84017"/>
            <a:ext cx="5294716" cy="228996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947E7F7-35DF-FDD2-E58C-F09C762CE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86914"/>
            <a:ext cx="5294715" cy="3084171"/>
          </a:xfrm>
          <a:prstGeom prst="rect">
            <a:avLst/>
          </a:prstGeom>
        </p:spPr>
      </p:pic>
      <p:pic>
        <p:nvPicPr>
          <p:cNvPr id="7170" name="Picture 2" descr="Image result for eclipse foundation logo">
            <a:extLst>
              <a:ext uri="{FF2B5EF4-FFF2-40B4-BE49-F238E27FC236}">
                <a16:creationId xmlns:a16="http://schemas.microsoft.com/office/drawing/2014/main" id="{1370AAF0-4C75-9A6D-BE07-AA30A540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719388"/>
            <a:ext cx="38481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3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274BB-930D-B6DE-4111-38F049E3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CA9BB-592A-DD84-9E09-EEB6377B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Application-level, generic, stateless protocol</a:t>
            </a:r>
          </a:p>
          <a:p>
            <a:r>
              <a:rPr lang="en-US" sz="2000"/>
              <a:t>Used generally for data communication over the World Wide Web</a:t>
            </a:r>
          </a:p>
          <a:p>
            <a:r>
              <a:rPr lang="en-US" sz="2000"/>
              <a:t>HTTP is content negotiation of data representation</a:t>
            </a:r>
          </a:p>
          <a:p>
            <a:pPr lvl="1"/>
            <a:r>
              <a:rPr lang="en-US" sz="2000"/>
              <a:t>Enables different heterogeneous devices built independently of the data to be shared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3497458C-7252-47CA-BA1D-4E764B1FC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525688"/>
            <a:ext cx="6253212" cy="28764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6310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74BB-930D-B6DE-4111-38F049E3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CONSTRAINED APPLICATION PROTOCOL (CoAP)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C25BD-D8A6-6D7F-611E-89F7AC99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web transfer protocol that is intended for devices running on constrained (e.g., low-power, lossy) networks</a:t>
            </a:r>
          </a:p>
          <a:p>
            <a:r>
              <a:rPr lang="en-US" dirty="0"/>
              <a:t>Constrained devices</a:t>
            </a:r>
          </a:p>
          <a:p>
            <a:pPr lvl="1"/>
            <a:r>
              <a:rPr lang="en-US" dirty="0"/>
              <a:t>8-bit microcontrollers</a:t>
            </a:r>
          </a:p>
          <a:p>
            <a:pPr lvl="1"/>
            <a:r>
              <a:rPr lang="en-US" dirty="0"/>
              <a:t>Small amount of memory</a:t>
            </a:r>
          </a:p>
          <a:p>
            <a:r>
              <a:rPr lang="en-US" dirty="0"/>
              <a:t>Designed for Machine-</a:t>
            </a:r>
            <a:r>
              <a:rPr lang="en-US" dirty="0" err="1"/>
              <a:t>toMachine</a:t>
            </a:r>
            <a:r>
              <a:rPr lang="en-US" dirty="0"/>
              <a:t> (M2M) applications</a:t>
            </a:r>
          </a:p>
          <a:p>
            <a:pPr lvl="1"/>
            <a:r>
              <a:rPr lang="en-US" dirty="0"/>
              <a:t>Factory automation</a:t>
            </a:r>
          </a:p>
          <a:p>
            <a:pPr lvl="1"/>
            <a:r>
              <a:rPr lang="en-US" dirty="0"/>
              <a:t>Smart energy</a:t>
            </a:r>
          </a:p>
          <a:p>
            <a:r>
              <a:rPr lang="en-US" dirty="0"/>
              <a:t>Similar to HTTP, CoAP is a request-response interaction model and uses major concepts from the web such as Uniform Resource Identifiers (URIs) and Internet media types</a:t>
            </a:r>
          </a:p>
          <a:p>
            <a:r>
              <a:rPr lang="en-US" dirty="0"/>
              <a:t>CoAP aims to bridge HTTP and RESTful services through simple interfacing.</a:t>
            </a:r>
          </a:p>
          <a:p>
            <a:pPr lvl="1"/>
            <a:r>
              <a:rPr lang="en-US" dirty="0"/>
              <a:t>Quick exercise:</a:t>
            </a:r>
          </a:p>
          <a:p>
            <a:pPr lvl="2"/>
            <a:r>
              <a:rPr lang="en-US" dirty="0"/>
              <a:t>What are REST and RESTful services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22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AP Architecture">
            <a:extLst>
              <a:ext uri="{FF2B5EF4-FFF2-40B4-BE49-F238E27FC236}">
                <a16:creationId xmlns:a16="http://schemas.microsoft.com/office/drawing/2014/main" id="{7BE8022C-20AF-C561-3187-74860F6C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609" y="321734"/>
            <a:ext cx="4841950" cy="290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Sensors | Free Full-Text | Enhancements and Challenges in CoAP—A Survey">
            <a:extLst>
              <a:ext uri="{FF2B5EF4-FFF2-40B4-BE49-F238E27FC236}">
                <a16:creationId xmlns:a16="http://schemas.microsoft.com/office/drawing/2014/main" id="{EFD60C6D-61B8-9C22-5BD5-8BF32349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0784" y="3631096"/>
            <a:ext cx="4639597" cy="276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8" name="Rectangle 8207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0" name="Rectangle 8209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2913748-697A-540E-3933-AED472A54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1079782"/>
            <a:ext cx="5426764" cy="45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04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A804B-DBE6-0AC9-E866-BEE050D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CoAP Methods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D7BCB1-D54F-278F-FFDC-3D0F73E21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28" y="1675227"/>
            <a:ext cx="90137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61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FB517-A1C7-A84D-93A5-7FA85588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CoAP Message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C05D2-EEB0-5161-8042-386C2210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04834"/>
            <a:ext cx="10905066" cy="37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84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92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98CB6-5DB3-04C8-7094-F4472610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CoAP Message Exchange</a:t>
            </a:r>
          </a:p>
        </p:txBody>
      </p:sp>
      <p:cxnSp>
        <p:nvCxnSpPr>
          <p:cNvPr id="9230" name="Straight Connector 92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D609442-F596-3FDD-5C54-F05732DF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43" y="2426818"/>
            <a:ext cx="4618165" cy="3997637"/>
          </a:xfrm>
          <a:prstGeom prst="rect">
            <a:avLst/>
          </a:prstGeom>
        </p:spPr>
      </p:pic>
      <p:cxnSp>
        <p:nvCxnSpPr>
          <p:cNvPr id="9232" name="Straight Connector 923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Example of CoAP Confirmable Message (CON) exchange. If the client does... |  Download Scientific Diagram">
            <a:extLst>
              <a:ext uri="{FF2B5EF4-FFF2-40B4-BE49-F238E27FC236}">
                <a16:creationId xmlns:a16="http://schemas.microsoft.com/office/drawing/2014/main" id="{2D7234C6-BE76-101D-8147-51BA243571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073" y="2502426"/>
            <a:ext cx="5455917" cy="38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65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804B-DBE6-0AC9-E866-BEE050D3B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IoTivity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48E1-318B-135D-8A0C-E885E9718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Open source software framework that enables device-to-device communication, uses CoAP as its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528278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0339-0F52-594F-4954-9764CEDB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18DA-7CC1-CA92-885D-8CCB35E4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Need for a lightweight protocol that is designed to handle situations in cases of unreliable networks or intermittent connectivity</a:t>
            </a:r>
          </a:p>
          <a:p>
            <a:r>
              <a:rPr lang="en-US" dirty="0"/>
              <a:t>MQTT</a:t>
            </a:r>
          </a:p>
          <a:p>
            <a:pPr lvl="1"/>
            <a:r>
              <a:rPr lang="en-US" dirty="0"/>
              <a:t>MESSAGE QUEUING TELEMETRY TRANSPORT</a:t>
            </a:r>
          </a:p>
          <a:p>
            <a:pPr lvl="1"/>
            <a:r>
              <a:rPr lang="en-US" dirty="0"/>
              <a:t>OASIS standard</a:t>
            </a:r>
          </a:p>
          <a:p>
            <a:pPr lvl="1"/>
            <a:r>
              <a:rPr lang="en-US" dirty="0"/>
              <a:t>Publish-subscribe lightweight messaging protocol designed for constrained devices</a:t>
            </a:r>
          </a:p>
          <a:p>
            <a:pPr lvl="1"/>
            <a:r>
              <a:rPr lang="en-US" dirty="0"/>
              <a:t>Enabling the exchange of data with the cloud in a </a:t>
            </a:r>
            <a:r>
              <a:rPr lang="en-US" dirty="0" err="1"/>
              <a:t>realtime</a:t>
            </a:r>
            <a:r>
              <a:rPr lang="en-US" dirty="0"/>
              <a:t> manner</a:t>
            </a:r>
          </a:p>
          <a:p>
            <a:r>
              <a:rPr lang="en-US" dirty="0"/>
              <a:t>MQTT, an application layer protocol designed for Machine-to-Machine (M2M)</a:t>
            </a:r>
          </a:p>
          <a:p>
            <a:pPr lvl="1"/>
            <a:r>
              <a:rPr lang="en-US" dirty="0"/>
              <a:t>Uses a publish-subscribe model </a:t>
            </a:r>
          </a:p>
          <a:p>
            <a:pPr lvl="1"/>
            <a:r>
              <a:rPr lang="en-US" dirty="0"/>
              <a:t>Runs on top of the Transmission Control Protocol</a:t>
            </a:r>
          </a:p>
        </p:txBody>
      </p:sp>
    </p:spTree>
    <p:extLst>
      <p:ext uri="{BB962C8B-B14F-4D97-AF65-F5344CB8AC3E}">
        <p14:creationId xmlns:p14="http://schemas.microsoft.com/office/powerpoint/2010/main" val="2139845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6B50B-0AAA-5541-0E30-698A6329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MQTT Message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C95B7-5FA2-553D-D6D6-4930891EA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73101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E474-0361-152B-4EF4-C6744872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A415-96A9-6E74-E645-6EE48352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Protocols are a set of rules for transmitting data between electronic devices according to a preset agreement regarding information structure and how each side will send and receive data. </a:t>
            </a:r>
          </a:p>
          <a:p>
            <a:r>
              <a:rPr lang="en-US" dirty="0">
                <a:solidFill>
                  <a:srgbClr val="FF0000"/>
                </a:solidFill>
              </a:rPr>
              <a:t>IoT protocols</a:t>
            </a:r>
            <a:r>
              <a:rPr lang="en-US" dirty="0"/>
              <a:t> are standards that enable the exchange and transmission of data between the Internet and devices at the edge.</a:t>
            </a:r>
          </a:p>
          <a:p>
            <a:r>
              <a:rPr lang="en-US" dirty="0"/>
              <a:t>IoT protocols can be divided into two categories</a:t>
            </a:r>
          </a:p>
          <a:p>
            <a:pPr lvl="1"/>
            <a:r>
              <a:rPr lang="en-US" dirty="0"/>
              <a:t>IoT network protocols</a:t>
            </a:r>
          </a:p>
          <a:p>
            <a:pPr lvl="2"/>
            <a:r>
              <a:rPr lang="en-US" dirty="0"/>
              <a:t>Provide methods of connecting IoT edge devices with other edge devices or the Internet</a:t>
            </a:r>
          </a:p>
          <a:p>
            <a:pPr lvl="1"/>
            <a:r>
              <a:rPr lang="en-US" dirty="0"/>
              <a:t>IoT data protocols. </a:t>
            </a:r>
          </a:p>
          <a:p>
            <a:pPr lvl="2"/>
            <a:r>
              <a:rPr lang="en-US" dirty="0"/>
              <a:t>Focus on information exchange</a:t>
            </a:r>
          </a:p>
        </p:txBody>
      </p:sp>
    </p:spTree>
    <p:extLst>
      <p:ext uri="{BB962C8B-B14F-4D97-AF65-F5344CB8AC3E}">
        <p14:creationId xmlns:p14="http://schemas.microsoft.com/office/powerpoint/2010/main" val="3701927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6A41A-7B8F-319B-1802-81E3EDD31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921000"/>
            <a:ext cx="4711700" cy="297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474C2-EA78-2ADD-ED6A-2F5FFEAE4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88" y="2921000"/>
            <a:ext cx="5495925" cy="2978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B7AAF-9C36-EF9C-FABB-27726F7D3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Centralized Broker Model</a:t>
            </a:r>
          </a:p>
        </p:txBody>
      </p:sp>
    </p:spTree>
    <p:extLst>
      <p:ext uri="{BB962C8B-B14F-4D97-AF65-F5344CB8AC3E}">
        <p14:creationId xmlns:p14="http://schemas.microsoft.com/office/powerpoint/2010/main" val="873477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22FA-F577-E66F-C321-9A693CF7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QoS</a:t>
            </a:r>
          </a:p>
        </p:txBody>
      </p: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3011555B-6DEC-69DF-209A-E2A568D22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95336"/>
            <a:ext cx="6780700" cy="38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1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35826-4ABB-1511-868F-E2E2A727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Support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5710C2B-6A35-C9E3-9A3D-4B407FB56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262" y="1675227"/>
            <a:ext cx="791747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61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56AD-10A1-C532-4E2F-537B3DE1B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Scenario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47F454D-E6D8-A296-B803-D08D4FA68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0283" y="1675227"/>
            <a:ext cx="8271433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101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46AA77-9C48-3BE9-3AF8-6442CA78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eMQTT, HiveMQ, Moquette</a:t>
            </a:r>
          </a:p>
        </p:txBody>
      </p:sp>
      <p:pic>
        <p:nvPicPr>
          <p:cNvPr id="11266" name="Picture 2" descr="ESP8266/ESP32 connecting to SSL/TLSv1.2 secured Mosquitto MQTT Broker -  YouTube">
            <a:extLst>
              <a:ext uri="{FF2B5EF4-FFF2-40B4-BE49-F238E27FC236}">
                <a16:creationId xmlns:a16="http://schemas.microsoft.com/office/drawing/2014/main" id="{371B68AB-C30C-6666-95D1-3BF1215034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045" y="1675227"/>
            <a:ext cx="781190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420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7D709-84B8-66F9-7AA2-69172D82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MQTT and CoAP</a:t>
            </a:r>
          </a:p>
        </p:txBody>
      </p:sp>
      <p:pic>
        <p:nvPicPr>
          <p:cNvPr id="12290" name="Picture 2" descr="CoAP vs MQTT">
            <a:extLst>
              <a:ext uri="{FF2B5EF4-FFF2-40B4-BE49-F238E27FC236}">
                <a16:creationId xmlns:a16="http://schemas.microsoft.com/office/drawing/2014/main" id="{0E4180E6-D627-D921-6EF5-CC289F810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4167" y="1675227"/>
            <a:ext cx="732366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912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D48A5-CF48-394B-044B-8203F1B9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11563"/>
            <a:ext cx="10905066" cy="403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DFCF-328F-8AA3-F9D4-84E89B2E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Network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6C25F-6ABF-14A6-813C-7F8750B1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Wi-Fi</a:t>
            </a:r>
          </a:p>
          <a:p>
            <a:r>
              <a:rPr lang="en-US" dirty="0"/>
              <a:t>LTE CAT 1</a:t>
            </a:r>
          </a:p>
          <a:p>
            <a:r>
              <a:rPr lang="en-US" dirty="0"/>
              <a:t>LTE CAT M1</a:t>
            </a:r>
          </a:p>
          <a:p>
            <a:r>
              <a:rPr lang="en-US" dirty="0"/>
              <a:t>NB-IoT</a:t>
            </a:r>
          </a:p>
          <a:p>
            <a:r>
              <a:rPr lang="en-US" dirty="0"/>
              <a:t>Bluetooth</a:t>
            </a:r>
          </a:p>
          <a:p>
            <a:r>
              <a:rPr lang="en-US" dirty="0"/>
              <a:t>ZigBee</a:t>
            </a:r>
          </a:p>
          <a:p>
            <a:r>
              <a:rPr lang="en-US" dirty="0" err="1"/>
              <a:t>LoRaWAN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1C64AFD-F22E-5E20-DF33-7712C341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44" y="1690688"/>
            <a:ext cx="8074354" cy="37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7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582B-5649-5ED9-0451-E0C8BE1D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Data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9ED9-B0F4-A214-322E-F1182B3F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AMQP</a:t>
            </a:r>
          </a:p>
          <a:p>
            <a:r>
              <a:rPr lang="en-US" dirty="0"/>
              <a:t>MQTT</a:t>
            </a:r>
          </a:p>
          <a:p>
            <a:r>
              <a:rPr lang="en-US" dirty="0"/>
              <a:t>HTTP</a:t>
            </a:r>
          </a:p>
          <a:p>
            <a:r>
              <a:rPr lang="en-US" dirty="0"/>
              <a:t>CoAP</a:t>
            </a:r>
          </a:p>
          <a:p>
            <a:r>
              <a:rPr lang="en-US" dirty="0"/>
              <a:t>DDS</a:t>
            </a:r>
          </a:p>
          <a:p>
            <a:r>
              <a:rPr lang="en-US" dirty="0"/>
              <a:t>LwM2M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00"/>
                </a:highlight>
              </a:rPr>
              <a:t>Details in the next class</a:t>
            </a:r>
          </a:p>
        </p:txBody>
      </p:sp>
      <p:pic>
        <p:nvPicPr>
          <p:cNvPr id="2050" name="Picture 2" descr="Internet of Things Protocols and Standards">
            <a:extLst>
              <a:ext uri="{FF2B5EF4-FFF2-40B4-BE49-F238E27FC236}">
                <a16:creationId xmlns:a16="http://schemas.microsoft.com/office/drawing/2014/main" id="{28FB1703-E90A-FD43-2B41-53F9D6634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40" y="1739583"/>
            <a:ext cx="76200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25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582B-5649-5ED9-0451-E0C8BE1D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 Protocols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3DC52-D4BC-EBD0-63D3-171E24AA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Rapidly increasing IoT devices</a:t>
            </a:r>
          </a:p>
          <a:p>
            <a:pPr lvl="1"/>
            <a:r>
              <a:rPr lang="en-US" dirty="0"/>
              <a:t>Magnitude and rate at which data is generated</a:t>
            </a:r>
          </a:p>
          <a:p>
            <a:r>
              <a:rPr lang="en-US" dirty="0"/>
              <a:t>Challenge</a:t>
            </a:r>
          </a:p>
          <a:p>
            <a:pPr lvl="1"/>
            <a:r>
              <a:rPr lang="en-US" dirty="0"/>
              <a:t>Finding and deploying messaging protocols that exchange messages more efficiently</a:t>
            </a:r>
          </a:p>
          <a:p>
            <a:pPr lvl="1"/>
            <a:r>
              <a:rPr lang="en-US" dirty="0"/>
              <a:t>Application layer protocols are considered as the underlying layers used by applications</a:t>
            </a:r>
          </a:p>
          <a:p>
            <a:pPr lvl="2"/>
            <a:r>
              <a:rPr lang="en-US" dirty="0"/>
              <a:t>Defining the structure of message exchanges</a:t>
            </a:r>
          </a:p>
          <a:p>
            <a:pPr lvl="2"/>
            <a:r>
              <a:rPr lang="en-US" dirty="0"/>
              <a:t>How they can be transmitted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F2E2-C0D1-F279-5681-AC56DB1C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/ Middleware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73CA1-2CD3-A6D1-5A6A-575AC83C5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Commonly used in the deployment of IoT applications </a:t>
            </a:r>
          </a:p>
          <a:p>
            <a:pPr lvl="1"/>
            <a:r>
              <a:rPr lang="en-US" dirty="0" err="1"/>
              <a:t>HyperText</a:t>
            </a:r>
            <a:r>
              <a:rPr lang="en-US" dirty="0"/>
              <a:t> Transfer Protocol (HTTP)</a:t>
            </a:r>
          </a:p>
          <a:p>
            <a:pPr lvl="1"/>
            <a:r>
              <a:rPr lang="en-US" dirty="0"/>
              <a:t>Message Queuing Telemetry Transport (MQTT)</a:t>
            </a:r>
          </a:p>
          <a:p>
            <a:pPr lvl="1"/>
            <a:r>
              <a:rPr lang="en-US" dirty="0"/>
              <a:t>Advanced Message Queuing Protocol (AMQP)</a:t>
            </a:r>
          </a:p>
          <a:p>
            <a:pPr lvl="1"/>
            <a:r>
              <a:rPr lang="en-US" dirty="0"/>
              <a:t>Constrained Application Protocol (CoAP)</a:t>
            </a:r>
          </a:p>
          <a:p>
            <a:pPr lvl="1"/>
            <a:r>
              <a:rPr lang="en-US" dirty="0"/>
              <a:t>Extensible Messaging and Presence Protocol (XMPP)</a:t>
            </a:r>
          </a:p>
          <a:p>
            <a:pPr lvl="1"/>
            <a:r>
              <a:rPr lang="en-US" dirty="0"/>
              <a:t>Data Distribution Service (DDS)</a:t>
            </a:r>
          </a:p>
          <a:p>
            <a:pPr lvl="1"/>
            <a:r>
              <a:rPr lang="en-US" dirty="0"/>
              <a:t>Among others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Similar features in terms of connectivity</a:t>
            </a:r>
          </a:p>
          <a:p>
            <a:pPr lvl="1"/>
            <a:r>
              <a:rPr lang="en-US" dirty="0"/>
              <a:t>Vary in the degree to which these features are offered </a:t>
            </a:r>
          </a:p>
        </p:txBody>
      </p:sp>
    </p:spTree>
    <p:extLst>
      <p:ext uri="{BB962C8B-B14F-4D97-AF65-F5344CB8AC3E}">
        <p14:creationId xmlns:p14="http://schemas.microsoft.com/office/powerpoint/2010/main" val="9027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F70A8-D89F-5BD3-EBA9-FEC5ED13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Choosing the protocol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8832-F79E-2B41-17F5-44E82EA1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88101" cy="3725864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Challenge</a:t>
            </a:r>
          </a:p>
          <a:p>
            <a:pPr lvl="1"/>
            <a:r>
              <a:rPr lang="en-US" sz="1400" dirty="0"/>
              <a:t>Consider the hardware characteristics of IoT devices </a:t>
            </a:r>
          </a:p>
          <a:p>
            <a:pPr lvl="1"/>
            <a:r>
              <a:rPr lang="en-US" sz="1400" dirty="0"/>
              <a:t>type of data link layer protocols employed</a:t>
            </a:r>
          </a:p>
          <a:p>
            <a:pPr lvl="1"/>
            <a:r>
              <a:rPr lang="en-US" sz="1400" dirty="0"/>
              <a:t>bandwidth they support</a:t>
            </a:r>
          </a:p>
          <a:p>
            <a:pPr lvl="2"/>
            <a:r>
              <a:rPr lang="en-US" sz="1400" dirty="0"/>
              <a:t>IoT devices do not use a universal radio technology </a:t>
            </a:r>
          </a:p>
          <a:p>
            <a:pPr lvl="2"/>
            <a:r>
              <a:rPr lang="en-US" sz="1400" dirty="0"/>
              <a:t>Data rate varies considerably depending on the size and hardware components used to build these devices</a:t>
            </a:r>
          </a:p>
          <a:p>
            <a:r>
              <a:rPr lang="en-US" sz="1400" dirty="0"/>
              <a:t>Example</a:t>
            </a:r>
          </a:p>
          <a:p>
            <a:pPr lvl="1"/>
            <a:r>
              <a:rPr lang="en-US" sz="1400" dirty="0"/>
              <a:t> Low-rate wireless personal area networks (LR-WPANs) </a:t>
            </a:r>
          </a:p>
          <a:p>
            <a:pPr lvl="2"/>
            <a:r>
              <a:rPr lang="en-US" sz="1400" dirty="0"/>
              <a:t>Leverage IEEE 802.15.4 PHY</a:t>
            </a:r>
          </a:p>
          <a:p>
            <a:pPr lvl="2"/>
            <a:r>
              <a:rPr lang="en-US" sz="1400" dirty="0"/>
              <a:t>Data rates up to 250 Kbps</a:t>
            </a:r>
          </a:p>
          <a:p>
            <a:pPr lvl="2"/>
            <a:r>
              <a:rPr lang="en-US" sz="1400" dirty="0"/>
              <a:t>Packet length of approximately 127 bytes</a:t>
            </a:r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AEC55E28-B79E-04F8-5745-DFE6BD6D6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20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5" name="Isosceles Triangle 206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: IEEE 802.15.4 PHY packet structure [ 71 ] | Download Scientific Diagram">
            <a:extLst>
              <a:ext uri="{FF2B5EF4-FFF2-40B4-BE49-F238E27FC236}">
                <a16:creationId xmlns:a16="http://schemas.microsoft.com/office/drawing/2014/main" id="{A0CD8FD4-E029-467A-938A-2050529C91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915921"/>
            <a:ext cx="10905066" cy="302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Isosceles Triangle 206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1023</Words>
  <Application>Microsoft Office PowerPoint</Application>
  <PresentationFormat>Widescreen</PresentationFormat>
  <Paragraphs>156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Helvetica Neue</vt:lpstr>
      <vt:lpstr>Office Theme</vt:lpstr>
      <vt:lpstr>PowerPoint Presentation</vt:lpstr>
      <vt:lpstr>Topics</vt:lpstr>
      <vt:lpstr>IoT Protocols</vt:lpstr>
      <vt:lpstr>IoT Network Protocols</vt:lpstr>
      <vt:lpstr>IoT Data Protocols</vt:lpstr>
      <vt:lpstr>Application Layer Protocols</vt:lpstr>
      <vt:lpstr>Communication / Middleware Protocols</vt:lpstr>
      <vt:lpstr>Choosing the protocol</vt:lpstr>
      <vt:lpstr>PowerPoint Presentation</vt:lpstr>
      <vt:lpstr>HTTP</vt:lpstr>
      <vt:lpstr>Lightweighted Protcols</vt:lpstr>
      <vt:lpstr>Performance</vt:lpstr>
      <vt:lpstr>IoT MESSAGING PROTOCOLS</vt:lpstr>
      <vt:lpstr>IoT edge-based</vt:lpstr>
      <vt:lpstr>A communication-centric IoT reference model (CIoT)</vt:lpstr>
      <vt:lpstr>PowerPoint Presentation</vt:lpstr>
      <vt:lpstr>PowerPoint Presentation</vt:lpstr>
      <vt:lpstr>Messaging Protocols</vt:lpstr>
      <vt:lpstr>SUPPORT FOR IoT MESSAGING PROTOCOLS ON THE CLOUD</vt:lpstr>
      <vt:lpstr>PowerPoint Presentation</vt:lpstr>
      <vt:lpstr>HTTP</vt:lpstr>
      <vt:lpstr>CONSTRAINED APPLICATION PROTOCOL (CoAP)</vt:lpstr>
      <vt:lpstr>PowerPoint Presentation</vt:lpstr>
      <vt:lpstr>CoAP Methods</vt:lpstr>
      <vt:lpstr>CoAP Message </vt:lpstr>
      <vt:lpstr>CoAP Message Exchange</vt:lpstr>
      <vt:lpstr>IoTivity</vt:lpstr>
      <vt:lpstr>MQTT</vt:lpstr>
      <vt:lpstr>MQTT Message </vt:lpstr>
      <vt:lpstr>Centralized Broker Model</vt:lpstr>
      <vt:lpstr>QoS</vt:lpstr>
      <vt:lpstr>Support</vt:lpstr>
      <vt:lpstr>Scenario</vt:lpstr>
      <vt:lpstr>eMQTT, HiveMQ, Moquette</vt:lpstr>
      <vt:lpstr>MQTT and CoAP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Session 2</dc:title>
  <dc:creator>Dr. Faisal Iradat / Assistant Professor and Acting Head of CICT</dc:creator>
  <cp:lastModifiedBy>Dr. Faisal Iradat / Assistant Professor</cp:lastModifiedBy>
  <cp:revision>45</cp:revision>
  <dcterms:created xsi:type="dcterms:W3CDTF">2023-02-03T06:51:06Z</dcterms:created>
  <dcterms:modified xsi:type="dcterms:W3CDTF">2025-02-07T06:09:43Z</dcterms:modified>
</cp:coreProperties>
</file>