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8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63" r:id="rId10"/>
    <p:sldId id="264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0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7ABEF-B1DE-49B7-9874-3A9CC85E2F7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0351D-F900-49DC-A5A6-DE58C98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A2FE-6002-A1EC-2427-487B00B12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DF4AF-F5AB-20B9-2298-9B45B5E2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FF333-E377-3BAA-8989-96604EB4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6640-A072-1235-6293-9FF4F8AE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9DD5-E8E3-3588-F6FC-26BBEA01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6D1E-0703-9D4E-8232-AF6FB315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051D5-0A57-B52C-D496-10EC46CE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5757B-BF7F-9DA2-DBC6-4FA09DC9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FAF2-84A1-EA1E-78F7-D81CA490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FEE1-0400-4AD6-1594-E080A27B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1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43187-3CD8-D9AF-3869-A3B540788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BF607-FDFE-3180-EA30-C307A0186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CB8B-8704-B1FA-E7BA-8E29FC63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A8AA-BBB2-E7AD-B7AC-81C820D1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A629-DDCD-FE76-8A4C-83BECE9D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999E-8500-5331-8271-C24C1B6C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5676-2391-1F16-26A7-C51EC774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A132-9F83-197B-4886-CE892BC5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6B90-96B5-0B04-560A-4BCDA8C3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967EF-67CD-4FF3-07FD-F7B62869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C386-9C50-8899-7589-4DF1E63F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45E55-C42D-57C4-B1CB-BFBA4BE5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5C87-6735-9E7D-AE65-D6EB04E0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23C35-417C-2184-EC46-49B150B6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978D-C7F8-DF82-18F2-E76BAF59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7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B1D1-B5FD-3B3F-BB14-79A4ED9D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F0AE-AEE7-5B23-6872-99A9F1F9A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8DB61-5276-2DE1-5A2A-22E0BDD84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BD2B9-B43F-EC22-AFB7-CC2383FC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85E91-B9E8-7C58-4B29-9C79379B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3426F-DC7F-74E9-C858-611B3A90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541C-DBDF-288E-3F0E-A204BC0F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7AA9-36EB-C4A3-80D3-620C9EB7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3C95F-D343-1547-32FB-609203632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6D10-624D-AF56-4167-A29B9EFB8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0A188-D08E-3610-2FBA-453BF79C8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DB01D-B1E8-0E81-5F78-1E932369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BDEA6-F20A-0DE7-88A4-5ACEFF64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4A43E-B80B-376F-FB4C-CFB80E09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4B9D-113A-2B83-2373-4A962071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2F9EF-BA34-9D57-5414-77A5A6A8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B16D7-233C-5E12-5E79-28CBFFA7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0900C-B63A-6138-1C10-D96630CD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74603-9D52-0A7C-6EFB-0D90C2B4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8972B-DC9D-4146-1DAD-9C08481F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FCBFB-0022-3648-962A-C6FE3392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2CE3-44B7-10AD-0CC2-575C129D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3FD9-313A-A0AC-9267-BCD2D166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9EA9A-DC75-19BE-316C-1B2B66FD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FC14A-9DF6-C5D5-8EF1-3D25A6ED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1EBCC-CD20-FF31-34E3-522D94AB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EAD8C-C3A8-5BFD-8EDB-CD830413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5188-62A5-26CF-C39A-F0C9F152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8B3DC-8E74-464A-1ED8-D744B579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9CD4F-2674-2318-D231-67135C02F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EF54-91EE-D06F-D6AC-1D45462E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2835-8B13-352E-78AF-E86BBAF4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AC87A-B9DF-30E3-BD39-E654704A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4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07E12-71BE-EB5B-7FD5-1E10C46F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9AF7-A433-553A-B0A6-F0FCF070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8C1AE-F835-C815-D22D-12CB9227A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3A96-94FD-7C20-679E-D5224876B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0DCD-AF87-3EE4-CA30-306D8C8AA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57" y="1"/>
            <a:ext cx="12191887" cy="713235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sz="1154"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sz="1154"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sz="1154"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sz="1154"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671501" y="203622"/>
            <a:ext cx="2459867" cy="32401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052" spc="-6" dirty="0">
                <a:solidFill>
                  <a:srgbClr val="FFFFFF"/>
                </a:solidFill>
                <a:cs typeface="Source Sans Pro Light"/>
              </a:rPr>
              <a:t>Week 4</a:t>
            </a:r>
            <a:endParaRPr sz="2052" dirty="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9316" y="124272"/>
            <a:ext cx="3591576" cy="372541"/>
          </a:xfrm>
          <a:prstGeom prst="rect">
            <a:avLst/>
          </a:prstGeom>
          <a:noFill/>
        </p:spPr>
        <p:txBody>
          <a:bodyPr vert="horz" wrap="square" lIns="0" tIns="56200" rIns="0" bIns="0" rtlCol="0">
            <a:spAutoFit/>
          </a:bodyPr>
          <a:lstStyle/>
          <a:p>
            <a:pPr marL="317636">
              <a:spcBef>
                <a:spcPts val="442"/>
              </a:spcBef>
            </a:pPr>
            <a:r>
              <a:rPr lang="en-US" sz="2052" spc="-6" dirty="0">
                <a:solidFill>
                  <a:srgbClr val="FFFFFF"/>
                </a:solidFill>
                <a:cs typeface="Source Sans Pro Light"/>
              </a:rPr>
              <a:t>Pub/Sub</a:t>
            </a:r>
            <a:endParaRPr sz="2052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0171" y="154753"/>
            <a:ext cx="3591576" cy="372541"/>
          </a:xfrm>
          <a:prstGeom prst="rect">
            <a:avLst/>
          </a:prstGeom>
          <a:noFill/>
        </p:spPr>
        <p:txBody>
          <a:bodyPr vert="horz" wrap="square" lIns="0" tIns="56200" rIns="0" bIns="0" rtlCol="0">
            <a:spAutoFit/>
          </a:bodyPr>
          <a:lstStyle/>
          <a:p>
            <a:pPr marL="260624">
              <a:spcBef>
                <a:spcPts val="442"/>
              </a:spcBef>
            </a:pPr>
            <a:r>
              <a:rPr lang="en-US" sz="2052" spc="-3" dirty="0">
                <a:solidFill>
                  <a:srgbClr val="FFFFFF"/>
                </a:solidFill>
                <a:cs typeface="Source Sans Pro Light"/>
              </a:rPr>
              <a:t>Part 1</a:t>
            </a:r>
            <a:endParaRPr sz="2052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05549" y="203623"/>
            <a:ext cx="1786142" cy="32401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052" spc="-10" dirty="0">
                <a:solidFill>
                  <a:srgbClr val="FFFFFF"/>
                </a:solidFill>
                <a:cs typeface="Source Sans Pro Light"/>
              </a:rPr>
              <a:t>DCS, SMCS</a:t>
            </a:r>
            <a:endParaRPr sz="2052" dirty="0">
              <a:cs typeface="Source Sans Pro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" y="2549352"/>
            <a:ext cx="12191887" cy="4454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 dirty="0"/>
          </a:p>
        </p:txBody>
      </p:sp>
      <p:sp>
        <p:nvSpPr>
          <p:cNvPr id="18" name="object 18"/>
          <p:cNvSpPr txBox="1"/>
          <p:nvPr/>
        </p:nvSpPr>
        <p:spPr>
          <a:xfrm>
            <a:off x="-61539" y="2109527"/>
            <a:ext cx="6206409" cy="1442079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784316" marR="3258" indent="-776579" algn="ctr">
              <a:spcBef>
                <a:spcPts val="64"/>
              </a:spcBef>
            </a:pPr>
            <a:r>
              <a:rPr lang="en-US" sz="4617" spc="-3" dirty="0">
                <a:solidFill>
                  <a:srgbClr val="00318B"/>
                </a:solidFill>
                <a:cs typeface="Source Sans Pro"/>
              </a:rPr>
              <a:t>Internet of Things</a:t>
            </a:r>
          </a:p>
          <a:p>
            <a:pPr marL="784316" marR="3258" indent="-776579" algn="ctr">
              <a:spcBef>
                <a:spcPts val="64"/>
              </a:spcBef>
            </a:pPr>
            <a:r>
              <a:rPr lang="en-US" sz="4617" spc="-3" dirty="0">
                <a:solidFill>
                  <a:srgbClr val="00318B"/>
                </a:solidFill>
                <a:cs typeface="Source Sans Pro"/>
              </a:rPr>
              <a:t>IoT</a:t>
            </a:r>
            <a:endParaRPr lang="cs-CZ" sz="4617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573763" y="3429000"/>
            <a:ext cx="4935805" cy="17592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sz="1154" dirty="0"/>
          </a:p>
        </p:txBody>
      </p:sp>
      <p:sp>
        <p:nvSpPr>
          <p:cNvPr id="20" name="object 20"/>
          <p:cNvSpPr txBox="1"/>
          <p:nvPr/>
        </p:nvSpPr>
        <p:spPr>
          <a:xfrm>
            <a:off x="499386" y="3612436"/>
            <a:ext cx="5059051" cy="40294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algn="ctr">
              <a:spcBef>
                <a:spcPts val="64"/>
              </a:spcBef>
            </a:pPr>
            <a:r>
              <a:rPr lang="en-US" sz="2565" dirty="0">
                <a:solidFill>
                  <a:srgbClr val="00A0EF"/>
                </a:solidFill>
                <a:cs typeface="Source Sans Pro Light"/>
              </a:rPr>
              <a:t>Faisal Iradat</a:t>
            </a:r>
            <a:endParaRPr lang="en-US" sz="2565" dirty="0">
              <a:cs typeface="Source Sans Pro Light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93BA457E-B063-41F9-B784-C8F4E6A77ED3}"/>
              </a:ext>
            </a:extLst>
          </p:cNvPr>
          <p:cNvSpPr/>
          <p:nvPr/>
        </p:nvSpPr>
        <p:spPr>
          <a:xfrm>
            <a:off x="6829041" y="1523095"/>
            <a:ext cx="4223369" cy="444711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2F63-628A-35C7-A6FD-B214AA6D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Brokers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CD70BD-04AF-DF42-9F2B-04F18236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FCF69-CF9B-9524-45A7-384D2BC70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6" t="33335" r="14285" b="13967"/>
          <a:stretch/>
        </p:blipFill>
        <p:spPr>
          <a:xfrm>
            <a:off x="718454" y="1827214"/>
            <a:ext cx="1086523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5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81A1-AE15-4637-261C-77B5687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774C-9291-6508-5898-57AC46C7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needed</a:t>
            </a:r>
          </a:p>
          <a:p>
            <a:pPr lvl="1"/>
            <a:r>
              <a:rPr lang="en-US" dirty="0" err="1"/>
              <a:t>Mosquitto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F944F-5AB4-F479-1AD3-855DCE5AA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28" y="2045154"/>
            <a:ext cx="8556171" cy="48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5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81A1-AE15-4637-261C-77B5687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774C-9291-6508-5898-57AC46C7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Mosquitto</a:t>
            </a:r>
            <a:endParaRPr lang="en-US" dirty="0"/>
          </a:p>
          <a:p>
            <a:pPr lvl="1"/>
            <a:r>
              <a:rPr lang="en-US" dirty="0"/>
              <a:t>Run CMD as administrator</a:t>
            </a:r>
          </a:p>
          <a:p>
            <a:pPr lvl="2"/>
            <a:r>
              <a:rPr lang="en-US" dirty="0"/>
              <a:t>net start mosquito</a:t>
            </a:r>
          </a:p>
          <a:p>
            <a:pPr lvl="2"/>
            <a:r>
              <a:rPr lang="en-US" dirty="0"/>
              <a:t>netstat –a</a:t>
            </a:r>
          </a:p>
          <a:p>
            <a:pPr lvl="1"/>
            <a:r>
              <a:rPr lang="en-US" dirty="0"/>
              <a:t>Open another CMD</a:t>
            </a:r>
          </a:p>
          <a:p>
            <a:pPr lvl="2"/>
            <a:r>
              <a:rPr lang="en-US" dirty="0"/>
              <a:t>cd \Program Files\</a:t>
            </a:r>
            <a:r>
              <a:rPr lang="en-US" dirty="0" err="1"/>
              <a:t>Mosquitto</a:t>
            </a:r>
            <a:endParaRPr lang="en-US" dirty="0"/>
          </a:p>
          <a:p>
            <a:pPr lvl="2"/>
            <a:r>
              <a:rPr lang="en-US" dirty="0" err="1"/>
              <a:t>mosquitto_sub</a:t>
            </a:r>
            <a:r>
              <a:rPr lang="en-US" dirty="0"/>
              <a:t> –t </a:t>
            </a:r>
            <a:r>
              <a:rPr lang="en-US" dirty="0" err="1"/>
              <a:t>test_sensor_data</a:t>
            </a:r>
            <a:r>
              <a:rPr lang="en-US" dirty="0"/>
              <a:t> –h localhost</a:t>
            </a:r>
          </a:p>
          <a:p>
            <a:pPr lvl="1"/>
            <a:r>
              <a:rPr lang="en-US" dirty="0"/>
              <a:t>Open another CMD</a:t>
            </a:r>
          </a:p>
          <a:p>
            <a:pPr lvl="2"/>
            <a:r>
              <a:rPr lang="en-US" dirty="0"/>
              <a:t>cd \Program Files\</a:t>
            </a:r>
            <a:r>
              <a:rPr lang="en-US" dirty="0" err="1"/>
              <a:t>Mosquitto</a:t>
            </a:r>
            <a:endParaRPr lang="en-US" dirty="0"/>
          </a:p>
          <a:p>
            <a:pPr lvl="2"/>
            <a:r>
              <a:rPr lang="en-US" dirty="0" err="1"/>
              <a:t>mosquitto_pu</a:t>
            </a:r>
            <a:r>
              <a:rPr lang="en-US" dirty="0"/>
              <a:t> –t </a:t>
            </a:r>
            <a:r>
              <a:rPr lang="en-US" dirty="0" err="1"/>
              <a:t>test_sensor_data</a:t>
            </a:r>
            <a:r>
              <a:rPr lang="en-US" dirty="0"/>
              <a:t> –h localhost –m “temp 100”</a:t>
            </a:r>
          </a:p>
          <a:p>
            <a:pPr lvl="2"/>
            <a:r>
              <a:rPr lang="en-US" dirty="0" err="1"/>
              <a:t>mosquitto_pu</a:t>
            </a:r>
            <a:r>
              <a:rPr lang="en-US" dirty="0"/>
              <a:t> –t </a:t>
            </a:r>
            <a:r>
              <a:rPr lang="en-US" dirty="0" err="1"/>
              <a:t>test_sensor_data</a:t>
            </a:r>
            <a:r>
              <a:rPr lang="en-US" dirty="0"/>
              <a:t> –h localhost –m “temp 150”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5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81A1-AE15-4637-261C-77B5687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774C-9291-6508-5898-57AC46C7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MQTT.fx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21F27-ED02-7694-4A1C-F5658DFB6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30" y="1593130"/>
            <a:ext cx="9359769" cy="526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81A1-AE15-4637-261C-77B5687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774C-9291-6508-5898-57AC46C7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MQTT.fx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7A9A1-3E36-07E9-DB97-9C094C5C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52" y="1611086"/>
            <a:ext cx="9327847" cy="52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4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81A1-AE15-4637-261C-77B5687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774C-9291-6508-5898-57AC46C7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Publish on </a:t>
            </a:r>
            <a:r>
              <a:rPr lang="en-US" dirty="0" err="1"/>
              <a:t>MQTT.fx</a:t>
            </a:r>
            <a:endParaRPr lang="en-US" dirty="0"/>
          </a:p>
          <a:p>
            <a:pPr lvl="1"/>
            <a:r>
              <a:rPr lang="en-US" dirty="0"/>
              <a:t>Topic: Test</a:t>
            </a:r>
          </a:p>
          <a:p>
            <a:pPr lvl="1"/>
            <a:r>
              <a:rPr lang="en-US" dirty="0"/>
              <a:t>In Editor type {“Test0”:0}</a:t>
            </a:r>
          </a:p>
          <a:p>
            <a:r>
              <a:rPr lang="en-US" dirty="0"/>
              <a:t>Open CMD with </a:t>
            </a:r>
            <a:r>
              <a:rPr lang="en-US" dirty="0" err="1"/>
              <a:t>mosquitto</a:t>
            </a:r>
            <a:endParaRPr lang="en-US" dirty="0"/>
          </a:p>
          <a:p>
            <a:pPr lvl="1"/>
            <a:r>
              <a:rPr lang="en-US" dirty="0" err="1"/>
              <a:t>mosquitto_sub</a:t>
            </a:r>
            <a:r>
              <a:rPr lang="en-US" dirty="0"/>
              <a:t> –h 127.0.0.1 –t Test</a:t>
            </a:r>
          </a:p>
          <a:p>
            <a:pPr lvl="1"/>
            <a:r>
              <a:rPr lang="en-US" dirty="0" err="1"/>
              <a:t>mosquitto_sub</a:t>
            </a:r>
            <a:r>
              <a:rPr lang="en-US" dirty="0"/>
              <a:t> –h 127.0.0.1 –t Test –d</a:t>
            </a:r>
          </a:p>
          <a:p>
            <a:pPr lvl="1"/>
            <a:r>
              <a:rPr lang="en-US" dirty="0" err="1"/>
              <a:t>mosquitto_sub</a:t>
            </a:r>
            <a:r>
              <a:rPr lang="en-US" dirty="0"/>
              <a:t> –h 127.0.0.1 –t Test –d –q 1</a:t>
            </a:r>
          </a:p>
          <a:p>
            <a:pPr lvl="1"/>
            <a:r>
              <a:rPr lang="en-US" dirty="0" err="1"/>
              <a:t>mosquitto_sub</a:t>
            </a:r>
            <a:r>
              <a:rPr lang="en-US" dirty="0"/>
              <a:t> –h 127.0.0.1 –t Test –d –q 2</a:t>
            </a:r>
          </a:p>
          <a:p>
            <a:pPr lvl="1"/>
            <a:r>
              <a:rPr lang="en-US" dirty="0" err="1"/>
              <a:t>mosquitto_sub</a:t>
            </a:r>
            <a:r>
              <a:rPr lang="en-US" dirty="0"/>
              <a:t> –h 127.0.0.1 –t Test –d –q 2 –k 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0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81A1-AE15-4637-261C-77B5687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774C-9291-6508-5898-57AC46C7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Subscribe on </a:t>
            </a:r>
            <a:r>
              <a:rPr lang="en-US" dirty="0" err="1"/>
              <a:t>MQTT.fx</a:t>
            </a:r>
            <a:endParaRPr lang="en-US" dirty="0"/>
          </a:p>
          <a:p>
            <a:pPr lvl="1"/>
            <a:r>
              <a:rPr lang="en-US" dirty="0"/>
              <a:t>Topic: Test</a:t>
            </a:r>
          </a:p>
          <a:p>
            <a:r>
              <a:rPr lang="en-US" dirty="0"/>
              <a:t>Open CMD with </a:t>
            </a:r>
            <a:r>
              <a:rPr lang="en-US" dirty="0" err="1"/>
              <a:t>mosquitto</a:t>
            </a:r>
            <a:endParaRPr lang="en-US" dirty="0"/>
          </a:p>
          <a:p>
            <a:pPr lvl="1"/>
            <a:r>
              <a:rPr lang="en-US" dirty="0" err="1"/>
              <a:t>mosquitto_pub</a:t>
            </a:r>
            <a:r>
              <a:rPr lang="en-US" dirty="0"/>
              <a:t> -h 127.0.0.1 -t Test -m {"Key0":01} -d -q 1</a:t>
            </a:r>
          </a:p>
          <a:p>
            <a:pPr lvl="1"/>
            <a:r>
              <a:rPr lang="en-US" dirty="0" err="1"/>
              <a:t>mosquitto_pub</a:t>
            </a:r>
            <a:r>
              <a:rPr lang="en-US" dirty="0"/>
              <a:t> -h 127.0.0.1 -t Test1 -m {"Key0":01} -d -q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3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5001-4F69-4D6E-8818-7D062608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B625B-7B5F-EE21-0F48-54699E6A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nstall Mosquitto MQTT Broker on Raspberry Pi">
            <a:extLst>
              <a:ext uri="{FF2B5EF4-FFF2-40B4-BE49-F238E27FC236}">
                <a16:creationId xmlns:a16="http://schemas.microsoft.com/office/drawing/2014/main" id="{510C72BA-C9C0-9214-0EC1-95D759F08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0"/>
            <a:ext cx="12044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56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CADB-0532-3597-759A-07E7E4A2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F033-6928-D96D-B73C-43A459D21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Node.js</a:t>
            </a:r>
          </a:p>
        </p:txBody>
      </p:sp>
      <p:pic>
        <p:nvPicPr>
          <p:cNvPr id="4098" name="Picture 2" descr="IoT Data Streaming with Nodejs. Data streaming is a technique used to… | by  Tech with Harry | Medium">
            <a:extLst>
              <a:ext uri="{FF2B5EF4-FFF2-40B4-BE49-F238E27FC236}">
                <a16:creationId xmlns:a16="http://schemas.microsoft.com/office/drawing/2014/main" id="{5E2A42D2-A1FA-2274-FC88-10296E870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26" y="2329542"/>
            <a:ext cx="7827312" cy="452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61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9DCC-C0B0-C080-6D60-64A17B7F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6343-ADB4-07EC-45B7-17DB1269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CMD window</a:t>
            </a:r>
          </a:p>
          <a:p>
            <a:pPr lvl="1"/>
            <a:r>
              <a:rPr lang="en-US" dirty="0"/>
              <a:t>node –v</a:t>
            </a:r>
          </a:p>
          <a:p>
            <a:pPr lvl="1"/>
            <a:r>
              <a:rPr lang="en-US" dirty="0"/>
              <a:t>node-red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E4501-6F35-0568-D236-6E65B0064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8" b="5323"/>
          <a:stretch/>
        </p:blipFill>
        <p:spPr>
          <a:xfrm>
            <a:off x="3254826" y="2524610"/>
            <a:ext cx="8871857" cy="401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6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DDE9-BA76-7555-FEFE-910CF966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message broker?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3546-1011-CAAD-4F3A-7E85F623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message broker is software that enables applications, systems and services to communicate with each other and exchange information</a:t>
            </a:r>
          </a:p>
          <a:p>
            <a:r>
              <a:rPr lang="en-US" dirty="0"/>
              <a:t>Message brokers:</a:t>
            </a:r>
          </a:p>
          <a:p>
            <a:pPr lvl="1"/>
            <a:r>
              <a:rPr lang="en-US" dirty="0"/>
              <a:t>Software modules within </a:t>
            </a:r>
            <a:r>
              <a:rPr lang="en-US" dirty="0">
                <a:solidFill>
                  <a:srgbClr val="FF0000"/>
                </a:solidFill>
              </a:rPr>
              <a:t>messaging middleware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message-oriented middleware (MOM) solutions</a:t>
            </a:r>
          </a:p>
          <a:p>
            <a:pPr lvl="1"/>
            <a:r>
              <a:rPr lang="en-US" dirty="0"/>
              <a:t>Middleware provides developers with a standardized means of handling the flow of data between an application’s components so that they can focus on its core logic</a:t>
            </a:r>
          </a:p>
          <a:p>
            <a:pPr lvl="1"/>
            <a:r>
              <a:rPr lang="en-US" dirty="0"/>
              <a:t>It can serve as a distributed communications layer that allows applications spanning multiple platforms to communicate internally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64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2" name="Picture 2" descr="ESP8266 and Node-RED with MQTT | Random Nerd Tutorials">
            <a:extLst>
              <a:ext uri="{FF2B5EF4-FFF2-40B4-BE49-F238E27FC236}">
                <a16:creationId xmlns:a16="http://schemas.microsoft.com/office/drawing/2014/main" id="{8FAE7527-B22B-5BBA-CC5C-2C6ED7354A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" b="-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92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E474-0361-152B-4EF4-C6744872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A415-96A9-6E74-E645-6EE48352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Message brokers can:</a:t>
            </a:r>
          </a:p>
          <a:p>
            <a:pPr lvl="1"/>
            <a:r>
              <a:rPr lang="en-US" dirty="0"/>
              <a:t>validate, store, route, and deliver messages to the appropriate destinations</a:t>
            </a:r>
          </a:p>
          <a:p>
            <a:pPr lvl="1"/>
            <a:r>
              <a:rPr lang="en-US" dirty="0"/>
              <a:t>Serve as intermediaries between other applications, allowing senders to issue messages without knowing where the receivers are, whether or not they are active, or how many of them there are</a:t>
            </a:r>
          </a:p>
          <a:p>
            <a:pPr lvl="1"/>
            <a:r>
              <a:rPr lang="en-US" dirty="0"/>
              <a:t>This facilitates decoupling of processes and services within systems</a:t>
            </a:r>
          </a:p>
          <a:p>
            <a:r>
              <a:rPr lang="en-US" dirty="0"/>
              <a:t>Message brokers often rely:</a:t>
            </a:r>
          </a:p>
          <a:p>
            <a:pPr lvl="1"/>
            <a:r>
              <a:rPr lang="en-US" dirty="0"/>
              <a:t>Substructure or component called a message queue</a:t>
            </a:r>
          </a:p>
          <a:p>
            <a:pPr lvl="2"/>
            <a:r>
              <a:rPr lang="en-US" dirty="0"/>
              <a:t>Stores and orders the messages until the consuming applications can process them</a:t>
            </a:r>
          </a:p>
          <a:p>
            <a:pPr lvl="3"/>
            <a:r>
              <a:rPr lang="en-US" dirty="0"/>
              <a:t>In a message queue, messages are stored in the exact order in which they were transmitted and remain in the queue until receipt is confirmed.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Asynchronous messaging</a:t>
            </a:r>
          </a:p>
          <a:p>
            <a:pPr lvl="1"/>
            <a:r>
              <a:rPr lang="en-US" dirty="0">
                <a:solidFill>
                  <a:srgbClr val="161616"/>
                </a:solidFill>
                <a:latin typeface="IBM Plex Sans" panose="020B0503050203000203" pitchFamily="34" charset="0"/>
              </a:rPr>
              <a:t>Queue managers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2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DFCF-328F-8AA3-F9D4-84E89B2E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6C25F-6ABF-14A6-813C-7F8750B1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Point-to-point messaging</a:t>
            </a:r>
          </a:p>
          <a:p>
            <a:pPr lvl="1"/>
            <a:r>
              <a:rPr lang="en-US" dirty="0"/>
              <a:t>A one-to-one relationship between the message’s sender and receiver</a:t>
            </a:r>
          </a:p>
          <a:p>
            <a:pPr lvl="1"/>
            <a:r>
              <a:rPr lang="en-US" dirty="0"/>
              <a:t>Called for when a message must be acted upon only one time</a:t>
            </a:r>
          </a:p>
          <a:p>
            <a:pPr lvl="1"/>
            <a:r>
              <a:rPr lang="en-US" dirty="0"/>
              <a:t>Example: payroll and financial transaction processing</a:t>
            </a:r>
          </a:p>
          <a:p>
            <a:pPr lvl="2"/>
            <a:r>
              <a:rPr lang="en-US" dirty="0"/>
              <a:t>Both senders and receivers need a guarantee that each payment will be sent once and once only</a:t>
            </a:r>
          </a:p>
          <a:p>
            <a:r>
              <a:rPr lang="en-US" dirty="0"/>
              <a:t>Publish/subscribe messaging</a:t>
            </a:r>
          </a:p>
          <a:p>
            <a:pPr lvl="1"/>
            <a:r>
              <a:rPr lang="en-US" dirty="0"/>
              <a:t>Often referred to as “pub/sub,” </a:t>
            </a:r>
          </a:p>
          <a:p>
            <a:pPr lvl="1"/>
            <a:r>
              <a:rPr lang="en-US" dirty="0"/>
              <a:t>The producer of each message publishes it to a topic, and multiple message consumers subscribe to topics from which they want to receive messages</a:t>
            </a:r>
          </a:p>
          <a:p>
            <a:pPr lvl="1"/>
            <a:r>
              <a:rPr lang="en-US" dirty="0"/>
              <a:t>All messages published to a topic are distributed to all the applications subscribed to it</a:t>
            </a:r>
          </a:p>
          <a:p>
            <a:pPr lvl="1"/>
            <a:r>
              <a:rPr lang="en-US" dirty="0"/>
              <a:t>One-to-many relationship between the message’s publisher and its consumers</a:t>
            </a:r>
          </a:p>
          <a:p>
            <a:pPr lvl="1"/>
            <a:r>
              <a:rPr lang="en-US" dirty="0"/>
              <a:t>Airline were to disseminate updates about the landing times or delay status of its flights, multiple parties could make use of the information</a:t>
            </a:r>
          </a:p>
          <a:p>
            <a:pPr lvl="2"/>
            <a:r>
              <a:rPr lang="en-US" dirty="0"/>
              <a:t>Ground crews performing aircraft maintenance and refueling, baggage handlers, flight attendants and pilots preparing for the plane’s next trip, and the operators of visual displays notifying the public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582B-5649-5ED9-0451-E0C8BE1D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Broker in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9ED9-B0F4-A214-322E-F1182B3F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Cloud-native application: </a:t>
            </a:r>
          </a:p>
          <a:p>
            <a:pPr lvl="1"/>
            <a:r>
              <a:rPr lang="en-US" dirty="0"/>
              <a:t>Made up of small, discrete, reusable components called </a:t>
            </a:r>
            <a:r>
              <a:rPr lang="en-US" dirty="0">
                <a:solidFill>
                  <a:srgbClr val="FF0000"/>
                </a:solidFill>
              </a:rPr>
              <a:t>microservices</a:t>
            </a:r>
          </a:p>
          <a:p>
            <a:pPr lvl="2"/>
            <a:r>
              <a:rPr lang="en-US" dirty="0"/>
              <a:t>Deployed and can run independently of the others</a:t>
            </a:r>
          </a:p>
          <a:p>
            <a:pPr lvl="2"/>
            <a:r>
              <a:rPr lang="en-US" dirty="0"/>
              <a:t>Any one of them can be updated, scaled, or restarted without affecting other services in the system</a:t>
            </a:r>
          </a:p>
          <a:p>
            <a:pPr lvl="2"/>
            <a:r>
              <a:rPr lang="en-US" dirty="0"/>
              <a:t>Packaged in containers, microservices work together to comprise a whole application, though each has its own stack, including a database and data model that may be different from the others</a:t>
            </a:r>
          </a:p>
          <a:p>
            <a:r>
              <a:rPr lang="en-US" dirty="0"/>
              <a:t>Microservices must have a means of communicating with one another in order to operate in concert – Shared Communication Backbone</a:t>
            </a:r>
          </a:p>
          <a:p>
            <a:r>
              <a:rPr lang="en-US" dirty="0"/>
              <a:t>Message brokers are often used to manage communications between on-premises systems and cloud components in hybrid cloud environments</a:t>
            </a:r>
          </a:p>
          <a:p>
            <a:r>
              <a:rPr lang="en-US" dirty="0"/>
              <a:t>Message brokers can play a similar role in integrating </a:t>
            </a:r>
            <a:r>
              <a:rPr lang="en-US" dirty="0" err="1"/>
              <a:t>multicloud</a:t>
            </a:r>
            <a:r>
              <a:rPr lang="en-US" dirty="0"/>
              <a:t> environments, enabling communication between workloads and runtimes residing on different platforms</a:t>
            </a:r>
          </a:p>
          <a:p>
            <a:r>
              <a:rPr lang="en-US" dirty="0"/>
              <a:t>They’re also well suited for use in serverless computing, in which individual cloud-hosted services run on demand on a per-request basis</a:t>
            </a:r>
          </a:p>
        </p:txBody>
      </p:sp>
    </p:spTree>
    <p:extLst>
      <p:ext uri="{BB962C8B-B14F-4D97-AF65-F5344CB8AC3E}">
        <p14:creationId xmlns:p14="http://schemas.microsoft.com/office/powerpoint/2010/main" val="210425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582B-5649-5ED9-0451-E0C8BE1D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Broker VS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43DC52-D4BC-EBD0-63D3-171E24AA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Representational State Transfer (REST) APIs are commonly used for communications between microservices</a:t>
            </a:r>
          </a:p>
          <a:p>
            <a:pPr lvl="1"/>
            <a:r>
              <a:rPr lang="en-US" dirty="0"/>
              <a:t>Set of principles and constraints that developers can follow when building web services</a:t>
            </a:r>
          </a:p>
          <a:p>
            <a:pPr lvl="1"/>
            <a:r>
              <a:rPr lang="en-US" dirty="0"/>
              <a:t>Communicate via a set of uniform shared stateless operators and requests</a:t>
            </a:r>
          </a:p>
          <a:p>
            <a:r>
              <a:rPr lang="en-US" dirty="0"/>
              <a:t>REST APIs use Hypertext Transfer Protocol (HTTP) to communicate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F2E2-C0D1-F279-5681-AC56DB1C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3CA1-2CD3-A6D1-5A6A-575AC83C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Queueing Telemetry Transfer, or MQTT</a:t>
            </a:r>
          </a:p>
          <a:p>
            <a:pPr lvl="1"/>
            <a:r>
              <a:rPr lang="en-US" dirty="0"/>
              <a:t>Lightweight IP-based messaging protocol designed for communication between sensors, controllers, and other devices</a:t>
            </a:r>
          </a:p>
          <a:p>
            <a:pPr lvl="1"/>
            <a:r>
              <a:rPr lang="en-US" dirty="0"/>
              <a:t>Designed to support equipment that may not always be online, like automated devices built with microcontrollers</a:t>
            </a:r>
          </a:p>
          <a:p>
            <a:pPr lvl="1"/>
            <a:r>
              <a:rPr lang="en-US" dirty="0"/>
              <a:t>MQTT server programs are called </a:t>
            </a:r>
            <a:r>
              <a:rPr lang="en-US" dirty="0">
                <a:solidFill>
                  <a:srgbClr val="FF0000"/>
                </a:solidFill>
              </a:rPr>
              <a:t>brokers</a:t>
            </a:r>
          </a:p>
          <a:p>
            <a:pPr lvl="1"/>
            <a:r>
              <a:rPr lang="en-US" dirty="0"/>
              <a:t>MQTT VS KAFKA</a:t>
            </a:r>
          </a:p>
          <a:p>
            <a:pPr lvl="2"/>
            <a:r>
              <a:rPr lang="en-US" dirty="0"/>
              <a:t>MQTT: Transmit messages with low latency and does not offer any built-in functions for long-term data storage</a:t>
            </a:r>
          </a:p>
          <a:p>
            <a:pPr lvl="2"/>
            <a:r>
              <a:rPr lang="en-US" dirty="0"/>
              <a:t>Kafka: Provides robust data storage capabilities and can retain messages for extended periods of time (configurable) for reprocessing or referencing in the event of an error</a:t>
            </a:r>
          </a:p>
        </p:txBody>
      </p:sp>
      <p:pic>
        <p:nvPicPr>
          <p:cNvPr id="1026" name="Picture 2" descr="MQTT vs Kafka: An IoT Advocate's Perspective (Part 3 - A Match Made in  Heaven) | InfluxData">
            <a:extLst>
              <a:ext uri="{FF2B5EF4-FFF2-40B4-BE49-F238E27FC236}">
                <a16:creationId xmlns:a16="http://schemas.microsoft.com/office/drawing/2014/main" id="{8D69B235-418B-B637-C751-F9F65EE52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BF0F-7CF1-374D-C9F7-AB3E35EA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MQTT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C3FD-E0FB-5382-FA3C-DCF11114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Messages are organized into topics</a:t>
            </a:r>
          </a:p>
          <a:p>
            <a:pPr lvl="1"/>
            <a:r>
              <a:rPr lang="en-US" sz="1500" dirty="0"/>
              <a:t>A weather station might have the main topic “station” with subtopics “temperature”, “humidity”, “air quality”, and so forth</a:t>
            </a:r>
          </a:p>
          <a:p>
            <a:pPr lvl="1"/>
            <a:r>
              <a:rPr lang="en-US" sz="1500" dirty="0"/>
              <a:t>The weather station itself would send messages to each of the subtopics, and a web client might subscribe to those topics to graph them onscreen over time</a:t>
            </a:r>
          </a:p>
          <a:p>
            <a:r>
              <a:rPr lang="en-US" sz="1900" dirty="0"/>
              <a:t>Clients either publish new messages to topics, or subscribe to topics</a:t>
            </a:r>
          </a:p>
          <a:p>
            <a:pPr lvl="1"/>
            <a:r>
              <a:rPr lang="en-US" sz="1500" dirty="0"/>
              <a:t>MQTT is known as a Publish &amp; Subscribe, or </a:t>
            </a:r>
            <a:r>
              <a:rPr lang="en-US" sz="1500" dirty="0" err="1"/>
              <a:t>PubSub</a:t>
            </a:r>
            <a:r>
              <a:rPr lang="en-US" sz="1500" dirty="0"/>
              <a:t> system.</a:t>
            </a:r>
          </a:p>
          <a:p>
            <a:r>
              <a:rPr lang="en-US" sz="1900" dirty="0"/>
              <a:t>Good about MQTT, as opposed to HTTP</a:t>
            </a:r>
          </a:p>
          <a:p>
            <a:pPr lvl="1"/>
            <a:r>
              <a:rPr lang="en-US" sz="1500" dirty="0"/>
              <a:t>A simple protocol</a:t>
            </a:r>
          </a:p>
          <a:p>
            <a:pPr lvl="1"/>
            <a:r>
              <a:rPr lang="en-US" sz="1500" dirty="0"/>
              <a:t>Send anything you want in a message</a:t>
            </a:r>
          </a:p>
          <a:p>
            <a:pPr lvl="1"/>
            <a:r>
              <a:rPr lang="en-US" sz="1500" dirty="0"/>
              <a:t>Whatever formatting you want</a:t>
            </a:r>
          </a:p>
          <a:p>
            <a:pPr lvl="1"/>
            <a:r>
              <a:rPr lang="en-US" sz="1500" dirty="0"/>
              <a:t>When you subscribe to a topic, you get updates whenever a new message from a remote client arrives</a:t>
            </a:r>
          </a:p>
          <a:p>
            <a:pPr lvl="1"/>
            <a:r>
              <a:rPr lang="en-US" sz="1500" dirty="0"/>
              <a:t>Offers the convenience of web sockets, but without having to maintain a connection to the server, as all communication is message-based, not session-based</a:t>
            </a:r>
          </a:p>
          <a:p>
            <a:r>
              <a:rPr lang="en-US" sz="1900" dirty="0"/>
              <a:t>Text-formatted messages</a:t>
            </a:r>
          </a:p>
          <a:p>
            <a:pPr lvl="1"/>
            <a:r>
              <a:rPr lang="en-US" sz="1500" dirty="0"/>
              <a:t>Comma-separate values (CSV), JSON strings inside an MQTT message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85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429F-D7DD-C85E-CDF8-96A20FE1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and Mobile Client Apps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30556-567C-4562-C4A8-6DB7E14C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MQTT Explorer </a:t>
            </a:r>
          </a:p>
          <a:p>
            <a:pPr lvl="1"/>
            <a:r>
              <a:rPr lang="en-US" dirty="0"/>
              <a:t>A desktop client</a:t>
            </a:r>
          </a:p>
          <a:p>
            <a:pPr lvl="1"/>
            <a:r>
              <a:rPr lang="en-US" dirty="0"/>
              <a:t>Client-to-broker communication</a:t>
            </a:r>
          </a:p>
          <a:p>
            <a:r>
              <a:rPr lang="en-US" dirty="0"/>
              <a:t>MQTTX</a:t>
            </a:r>
          </a:p>
          <a:p>
            <a:pPr lvl="1"/>
            <a:r>
              <a:rPr lang="en-US" dirty="0"/>
              <a:t>A desktop client for Windows, MacOS, Linux, and Ubuntu</a:t>
            </a:r>
          </a:p>
          <a:p>
            <a:r>
              <a:rPr lang="en-US" dirty="0" err="1"/>
              <a:t>MQTTTool</a:t>
            </a:r>
            <a:endParaRPr lang="en-US" dirty="0"/>
          </a:p>
          <a:p>
            <a:pPr lvl="1"/>
            <a:r>
              <a:rPr lang="en-US" dirty="0"/>
              <a:t>A mobile client for iOS</a:t>
            </a:r>
          </a:p>
          <a:p>
            <a:r>
              <a:rPr lang="en-US" dirty="0" err="1"/>
              <a:t>MyMQTT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Android MQTT client app</a:t>
            </a:r>
          </a:p>
          <a:p>
            <a:r>
              <a:rPr lang="en-US" dirty="0" err="1"/>
              <a:t>MQTT.fx</a:t>
            </a:r>
            <a:endParaRPr lang="en-US" dirty="0"/>
          </a:p>
        </p:txBody>
      </p:sp>
      <p:pic>
        <p:nvPicPr>
          <p:cNvPr id="2050" name="Picture 2" descr="MQTT.fx 1.7.1 is released! - JavaFX Delight">
            <a:extLst>
              <a:ext uri="{FF2B5EF4-FFF2-40B4-BE49-F238E27FC236}">
                <a16:creationId xmlns:a16="http://schemas.microsoft.com/office/drawing/2014/main" id="{2EB91E22-5939-9D98-B9E0-75461CEB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304" y="442190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24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1153</Words>
  <Application>Microsoft Office PowerPoint</Application>
  <PresentationFormat>Widescreen</PresentationFormat>
  <Paragraphs>133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IBM Plex Sans</vt:lpstr>
      <vt:lpstr>Office Theme</vt:lpstr>
      <vt:lpstr>PowerPoint Presentation</vt:lpstr>
      <vt:lpstr>What is a message broker?</vt:lpstr>
      <vt:lpstr>Message Broker</vt:lpstr>
      <vt:lpstr>Broker Models</vt:lpstr>
      <vt:lpstr>Message Broker in Cloud</vt:lpstr>
      <vt:lpstr>Message Broker VS API</vt:lpstr>
      <vt:lpstr>MQTT Broker</vt:lpstr>
      <vt:lpstr> MQTT Broker</vt:lpstr>
      <vt:lpstr>Desktop and Mobile Client Apps</vt:lpstr>
      <vt:lpstr>MQTT Brokers</vt:lpstr>
      <vt:lpstr>Hands-on</vt:lpstr>
      <vt:lpstr>Hands-on</vt:lpstr>
      <vt:lpstr>Hands-on</vt:lpstr>
      <vt:lpstr>Hands-on</vt:lpstr>
      <vt:lpstr>Hands-on</vt:lpstr>
      <vt:lpstr>Hands-on</vt:lpstr>
      <vt:lpstr>PowerPoint Presentation</vt:lpstr>
      <vt:lpstr>Node Red</vt:lpstr>
      <vt:lpstr>Node Red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Session 2</dc:title>
  <dc:creator>Dr. Faisal Iradat / Assistant Professor and Acting Head of CICT</dc:creator>
  <cp:lastModifiedBy>Dr. Faisal Iradat / Assistant Professor</cp:lastModifiedBy>
  <cp:revision>55</cp:revision>
  <dcterms:created xsi:type="dcterms:W3CDTF">2023-02-03T06:51:06Z</dcterms:created>
  <dcterms:modified xsi:type="dcterms:W3CDTF">2025-02-07T06:37:09Z</dcterms:modified>
</cp:coreProperties>
</file>