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48" r:id="rId4"/>
    <p:sldId id="34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0"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80" autoAdjust="0"/>
    <p:restoredTop sz="94598" autoAdjust="0"/>
  </p:normalViewPr>
  <p:slideViewPr>
    <p:cSldViewPr snapToGrid="0">
      <p:cViewPr varScale="1">
        <p:scale>
          <a:sx n="81" d="100"/>
          <a:sy n="81" d="100"/>
        </p:scale>
        <p:origin x="28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47ABEF-B1DE-49B7-9874-3A9CC85E2F79}"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40351D-F900-49DC-A5A6-DE58C989E826}" type="slidenum">
              <a:rPr lang="en-US" smtClean="0"/>
              <a:t>‹#›</a:t>
            </a:fld>
            <a:endParaRPr lang="en-US"/>
          </a:p>
        </p:txBody>
      </p:sp>
    </p:spTree>
    <p:extLst>
      <p:ext uri="{BB962C8B-B14F-4D97-AF65-F5344CB8AC3E}">
        <p14:creationId xmlns:p14="http://schemas.microsoft.com/office/powerpoint/2010/main" val="2616053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[54/(34+516)]</a:t>
            </a:r>
          </a:p>
          <a:p>
            <a:r>
              <a:rPr lang="en-US" dirty="0"/>
              <a:t>25% [54/(160+54)]</a:t>
            </a:r>
          </a:p>
          <a:p>
            <a:r>
              <a:rPr lang="en-US" dirty="0"/>
              <a:t>73% [54/(54+20)]</a:t>
            </a:r>
          </a:p>
        </p:txBody>
      </p:sp>
      <p:sp>
        <p:nvSpPr>
          <p:cNvPr id="4" name="Slide Number Placeholder 3"/>
          <p:cNvSpPr>
            <a:spLocks noGrp="1"/>
          </p:cNvSpPr>
          <p:nvPr>
            <p:ph type="sldNum" sz="quarter" idx="10"/>
          </p:nvPr>
        </p:nvSpPr>
        <p:spPr/>
        <p:txBody>
          <a:bodyPr/>
          <a:lstStyle/>
          <a:p>
            <a:fld id="{791293FC-E784-4CB6-9323-ADED5D8579B1}" type="slidenum">
              <a:rPr lang="en-US" smtClean="0"/>
              <a:t>10</a:t>
            </a:fld>
            <a:endParaRPr lang="en-US"/>
          </a:p>
        </p:txBody>
      </p:sp>
    </p:spTree>
    <p:extLst>
      <p:ext uri="{BB962C8B-B14F-4D97-AF65-F5344CB8AC3E}">
        <p14:creationId xmlns:p14="http://schemas.microsoft.com/office/powerpoint/2010/main" val="402689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catchall</a:t>
            </a:r>
          </a:p>
        </p:txBody>
      </p:sp>
      <p:sp>
        <p:nvSpPr>
          <p:cNvPr id="4" name="Slide Number Placeholder 3"/>
          <p:cNvSpPr>
            <a:spLocks noGrp="1"/>
          </p:cNvSpPr>
          <p:nvPr>
            <p:ph type="sldNum" sz="quarter" idx="10"/>
          </p:nvPr>
        </p:nvSpPr>
        <p:spPr/>
        <p:txBody>
          <a:bodyPr/>
          <a:lstStyle/>
          <a:p>
            <a:fld id="{791293FC-E784-4CB6-9323-ADED5D8579B1}" type="slidenum">
              <a:rPr lang="en-US" smtClean="0"/>
              <a:t>20</a:t>
            </a:fld>
            <a:endParaRPr lang="en-US"/>
          </a:p>
        </p:txBody>
      </p:sp>
    </p:spTree>
    <p:extLst>
      <p:ext uri="{BB962C8B-B14F-4D97-AF65-F5344CB8AC3E}">
        <p14:creationId xmlns:p14="http://schemas.microsoft.com/office/powerpoint/2010/main" val="585331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A2FE-6002-A1EC-2427-487B00B12C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3DF4AF-F5AB-20B9-2298-9B45B5E273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FF333-E377-3BAA-8989-96604EB4B489}"/>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5" name="Footer Placeholder 4">
            <a:extLst>
              <a:ext uri="{FF2B5EF4-FFF2-40B4-BE49-F238E27FC236}">
                <a16:creationId xmlns:a16="http://schemas.microsoft.com/office/drawing/2014/main" id="{01066640-A072-1235-6293-9FF4F8AEE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89DD5-E8E3-3588-F6FC-26BBEA01B291}"/>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128975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56D1E-0703-9D4E-8232-AF6FB3150A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6051D5-0A57-B52C-D496-10EC46CE3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5757B-BF7F-9DA2-DBC6-4FA09DC95BE6}"/>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5" name="Footer Placeholder 4">
            <a:extLst>
              <a:ext uri="{FF2B5EF4-FFF2-40B4-BE49-F238E27FC236}">
                <a16:creationId xmlns:a16="http://schemas.microsoft.com/office/drawing/2014/main" id="{3269FAF2-84A1-EA1E-78F7-D81CA4902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5FEE1-0400-4AD6-1594-E080A27B012A}"/>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93511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43187-3CD8-D9AF-3869-A3B540788D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BF607-FDFE-3180-EA30-C307A0186D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DCB8B-8704-B1FA-E7BA-8E29FC63B266}"/>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5" name="Footer Placeholder 4">
            <a:extLst>
              <a:ext uri="{FF2B5EF4-FFF2-40B4-BE49-F238E27FC236}">
                <a16:creationId xmlns:a16="http://schemas.microsoft.com/office/drawing/2014/main" id="{3C55A8AA-BBB2-E7AD-B7AC-81C820D1C1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8A629-DDCD-FE76-8A4C-83BECE9DE1D7}"/>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844397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2999E-8500-5331-8271-C24C1B6C3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85676-2391-1F16-26A7-C51EC774B8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26A132-9F83-197B-4886-CE892BC50A1E}"/>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5" name="Footer Placeholder 4">
            <a:extLst>
              <a:ext uri="{FF2B5EF4-FFF2-40B4-BE49-F238E27FC236}">
                <a16:creationId xmlns:a16="http://schemas.microsoft.com/office/drawing/2014/main" id="{E9E36B90-96B5-0B04-560A-4BCDA8C387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967EF-67CD-4FF3-07FD-F7B6286972C5}"/>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3856481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7C386-9C50-8899-7589-4DF1E63F8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645E55-C42D-57C4-B1CB-BFBA4BE5F4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475C87-6735-9E7D-AE65-D6EB04E0F49E}"/>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5" name="Footer Placeholder 4">
            <a:extLst>
              <a:ext uri="{FF2B5EF4-FFF2-40B4-BE49-F238E27FC236}">
                <a16:creationId xmlns:a16="http://schemas.microsoft.com/office/drawing/2014/main" id="{38B23C35-417C-2184-EC46-49B150B69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4978D-C7F8-DF82-18F2-E76BAF59DA83}"/>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378187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B1D1-B5FD-3B3F-BB14-79A4ED9D5C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1DF0AE-AEE7-5B23-6872-99A9F1F9A6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78DB61-5276-2DE1-5A2A-22E0BDD84A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6BD2B9-B43F-EC22-AFB7-CC2383FC1AF0}"/>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6" name="Footer Placeholder 5">
            <a:extLst>
              <a:ext uri="{FF2B5EF4-FFF2-40B4-BE49-F238E27FC236}">
                <a16:creationId xmlns:a16="http://schemas.microsoft.com/office/drawing/2014/main" id="{30185E91-B9E8-7C58-4B29-9C79379B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3426F-DC7F-74E9-C858-611B3A9022A7}"/>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527417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541C-DBDF-288E-3F0E-A204BC0FF0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157AA9-36EB-C4A3-80D3-620C9EB71D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63C95F-D343-1547-32FB-6092036325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D10-624D-AF56-4167-A29B9EFB8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00A188-D08E-3610-2FBA-453BF79C8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3DB01D-B1E8-0E81-5F78-1E932369C6A9}"/>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8" name="Footer Placeholder 7">
            <a:extLst>
              <a:ext uri="{FF2B5EF4-FFF2-40B4-BE49-F238E27FC236}">
                <a16:creationId xmlns:a16="http://schemas.microsoft.com/office/drawing/2014/main" id="{600BDEA6-F20A-0DE7-88A4-5ACEFF64F9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E4A43E-B80B-376F-FB4C-CFB80E092F02}"/>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1111803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B4B9D-113A-2B83-2373-4A962071AC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E2F9EF-BA34-9D57-5414-77A5A6A8F872}"/>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4" name="Footer Placeholder 3">
            <a:extLst>
              <a:ext uri="{FF2B5EF4-FFF2-40B4-BE49-F238E27FC236}">
                <a16:creationId xmlns:a16="http://schemas.microsoft.com/office/drawing/2014/main" id="{B56B16D7-233C-5E12-5E79-28CBFFA75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F0900C-B63A-6138-1C10-D96630CD3C09}"/>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36359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F74603-9D52-0A7C-6EFB-0D90C2B487B8}"/>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3" name="Footer Placeholder 2">
            <a:extLst>
              <a:ext uri="{FF2B5EF4-FFF2-40B4-BE49-F238E27FC236}">
                <a16:creationId xmlns:a16="http://schemas.microsoft.com/office/drawing/2014/main" id="{F768972B-DC9D-4146-1DAD-9C08481F41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FFCBFB-0022-3648-962A-C6FE339272A0}"/>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2997985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2CE3-44B7-10AD-0CC2-575C129D50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FA3FD9-313A-A0AC-9267-BCD2D1664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E9EA9A-DC75-19BE-316C-1B2B66FD9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FC14A-9DF6-C5D5-8EF1-3D25A6EDD2C9}"/>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6" name="Footer Placeholder 5">
            <a:extLst>
              <a:ext uri="{FF2B5EF4-FFF2-40B4-BE49-F238E27FC236}">
                <a16:creationId xmlns:a16="http://schemas.microsoft.com/office/drawing/2014/main" id="{94C1EBCC-CD20-FF31-34E3-522D94ABE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EAD8C-C3A8-5BFD-8EDB-CD83041323C7}"/>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112556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5188-62A5-26CF-C39A-F0C9F1526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F8B3DC-8E74-464A-1ED8-D744B57929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9CD4F-2674-2318-D231-67135C02FB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EEF54-91EE-D06F-D6AC-1D45462E9A0D}"/>
              </a:ext>
            </a:extLst>
          </p:cNvPr>
          <p:cNvSpPr>
            <a:spLocks noGrp="1"/>
          </p:cNvSpPr>
          <p:nvPr>
            <p:ph type="dt" sz="half" idx="10"/>
          </p:nvPr>
        </p:nvSpPr>
        <p:spPr/>
        <p:txBody>
          <a:bodyPr/>
          <a:lstStyle/>
          <a:p>
            <a:fld id="{A048BD07-06ED-40BC-8031-D870992B1078}" type="datetimeFigureOut">
              <a:rPr lang="en-US" smtClean="0"/>
              <a:t>4/28/2023</a:t>
            </a:fld>
            <a:endParaRPr lang="en-US"/>
          </a:p>
        </p:txBody>
      </p:sp>
      <p:sp>
        <p:nvSpPr>
          <p:cNvPr id="6" name="Footer Placeholder 5">
            <a:extLst>
              <a:ext uri="{FF2B5EF4-FFF2-40B4-BE49-F238E27FC236}">
                <a16:creationId xmlns:a16="http://schemas.microsoft.com/office/drawing/2014/main" id="{F1FC2835-8B13-352E-78AF-E86BBAF476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AC87A-B9DF-30E3-BD39-E654704A7901}"/>
              </a:ext>
            </a:extLst>
          </p:cNvPr>
          <p:cNvSpPr>
            <a:spLocks noGrp="1"/>
          </p:cNvSpPr>
          <p:nvPr>
            <p:ph type="sldNum" sz="quarter" idx="12"/>
          </p:nvPr>
        </p:nvSpPr>
        <p:spPr/>
        <p:txBody>
          <a:bodyPr/>
          <a:lstStyle/>
          <a:p>
            <a:fld id="{D8FA7C86-CB66-46F0-8880-B9000D532849}" type="slidenum">
              <a:rPr lang="en-US" smtClean="0"/>
              <a:t>‹#›</a:t>
            </a:fld>
            <a:endParaRPr lang="en-US"/>
          </a:p>
        </p:txBody>
      </p:sp>
    </p:spTree>
    <p:extLst>
      <p:ext uri="{BB962C8B-B14F-4D97-AF65-F5344CB8AC3E}">
        <p14:creationId xmlns:p14="http://schemas.microsoft.com/office/powerpoint/2010/main" val="294904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707E12-71BE-EB5B-7FD5-1E10C46F2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229AF7-A433-553A-B0A6-F0FCF0703B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8C1AE-F835-C815-D22D-12CB9227A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48BD07-06ED-40BC-8031-D870992B1078}" type="datetimeFigureOut">
              <a:rPr lang="en-US" smtClean="0"/>
              <a:t>4/28/2023</a:t>
            </a:fld>
            <a:endParaRPr lang="en-US"/>
          </a:p>
        </p:txBody>
      </p:sp>
      <p:sp>
        <p:nvSpPr>
          <p:cNvPr id="5" name="Footer Placeholder 4">
            <a:extLst>
              <a:ext uri="{FF2B5EF4-FFF2-40B4-BE49-F238E27FC236}">
                <a16:creationId xmlns:a16="http://schemas.microsoft.com/office/drawing/2014/main" id="{88C73A96-94FD-7C20-679E-D5224876B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D60DCD-AF87-3EE4-CA30-306D8C8AA4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FA7C86-CB66-46F0-8880-B9000D532849}" type="slidenum">
              <a:rPr lang="en-US" smtClean="0"/>
              <a:t>‹#›</a:t>
            </a:fld>
            <a:endParaRPr lang="en-US"/>
          </a:p>
        </p:txBody>
      </p:sp>
    </p:spTree>
    <p:extLst>
      <p:ext uri="{BB962C8B-B14F-4D97-AF65-F5344CB8AC3E}">
        <p14:creationId xmlns:p14="http://schemas.microsoft.com/office/powerpoint/2010/main" val="2680503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50000"/>
                    </a14:imgEffect>
                  </a14:imgLayer>
                </a14:imgProps>
              </a:ext>
            </a:extLst>
          </a:blip>
          <a:srcRect/>
          <a:stretch>
            <a:fillRect l="-14000" r="-1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ADC9B-1A59-BB72-C0A3-D3645B2AFD28}"/>
              </a:ext>
            </a:extLst>
          </p:cNvPr>
          <p:cNvSpPr>
            <a:spLocks noGrp="1"/>
          </p:cNvSpPr>
          <p:nvPr>
            <p:ph type="ctrTitle"/>
          </p:nvPr>
        </p:nvSpPr>
        <p:spPr/>
        <p:txBody>
          <a:bodyPr/>
          <a:lstStyle/>
          <a:p>
            <a:r>
              <a:rPr lang="en-US" dirty="0"/>
              <a:t>IoT </a:t>
            </a:r>
            <a:r>
              <a:rPr lang="en-US"/>
              <a:t>Session 11</a:t>
            </a:r>
            <a:endParaRPr lang="en-US" dirty="0"/>
          </a:p>
        </p:txBody>
      </p:sp>
      <p:sp>
        <p:nvSpPr>
          <p:cNvPr id="3" name="Subtitle 2">
            <a:extLst>
              <a:ext uri="{FF2B5EF4-FFF2-40B4-BE49-F238E27FC236}">
                <a16:creationId xmlns:a16="http://schemas.microsoft.com/office/drawing/2014/main" id="{B6B4BBC4-8EC3-596C-587C-32214E8BA0B7}"/>
              </a:ext>
            </a:extLst>
          </p:cNvPr>
          <p:cNvSpPr>
            <a:spLocks noGrp="1"/>
          </p:cNvSpPr>
          <p:nvPr>
            <p:ph type="subTitle" idx="1"/>
          </p:nvPr>
        </p:nvSpPr>
        <p:spPr/>
        <p:txBody>
          <a:bodyPr/>
          <a:lstStyle/>
          <a:p>
            <a:r>
              <a:rPr lang="en-US" dirty="0"/>
              <a:t>Dr Faisal Iradat</a:t>
            </a:r>
          </a:p>
        </p:txBody>
      </p:sp>
    </p:spTree>
    <p:extLst>
      <p:ext uri="{BB962C8B-B14F-4D97-AF65-F5344CB8AC3E}">
        <p14:creationId xmlns:p14="http://schemas.microsoft.com/office/powerpoint/2010/main" val="3000318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Size </a:t>
            </a:r>
            <a:r>
              <a:rPr lang="en-US" dirty="0" err="1"/>
              <a:t>Contd</a:t>
            </a:r>
            <a:r>
              <a:rPr lang="en-US" dirty="0"/>
              <a:t>…</a:t>
            </a:r>
          </a:p>
        </p:txBody>
      </p:sp>
      <p:sp>
        <p:nvSpPr>
          <p:cNvPr id="3" name="Content Placeholder 2"/>
          <p:cNvSpPr>
            <a:spLocks noGrp="1"/>
          </p:cNvSpPr>
          <p:nvPr>
            <p:ph idx="1"/>
          </p:nvPr>
        </p:nvSpPr>
        <p:spPr/>
        <p:txBody>
          <a:bodyPr>
            <a:normAutofit fontScale="85000" lnSpcReduction="20000"/>
          </a:bodyPr>
          <a:lstStyle/>
          <a:p>
            <a:r>
              <a:rPr lang="en-US" dirty="0"/>
              <a:t>Ethernet headers</a:t>
            </a:r>
          </a:p>
          <a:p>
            <a:pPr lvl="1"/>
            <a:r>
              <a:rPr lang="en-US" dirty="0"/>
              <a:t>14 bytes</a:t>
            </a:r>
          </a:p>
          <a:p>
            <a:r>
              <a:rPr lang="en-US" dirty="0"/>
              <a:t>IP headers</a:t>
            </a:r>
          </a:p>
          <a:p>
            <a:pPr lvl="1"/>
            <a:r>
              <a:rPr lang="en-US" dirty="0"/>
              <a:t>20 bytes</a:t>
            </a:r>
          </a:p>
          <a:p>
            <a:r>
              <a:rPr lang="en-US" dirty="0"/>
              <a:t>TCP headers</a:t>
            </a:r>
          </a:p>
          <a:p>
            <a:pPr lvl="1"/>
            <a:r>
              <a:rPr lang="en-US" dirty="0"/>
              <a:t>20 bytes</a:t>
            </a:r>
          </a:p>
          <a:p>
            <a:r>
              <a:rPr lang="en-US" dirty="0"/>
              <a:t>Lets say if TCP connection sends 512 bytes of data per packet, then the headers amount to _______%  of the total</a:t>
            </a:r>
          </a:p>
          <a:p>
            <a:r>
              <a:rPr lang="en-US" dirty="0"/>
              <a:t>Voice-over-IP</a:t>
            </a:r>
          </a:p>
          <a:p>
            <a:pPr lvl="1"/>
            <a:r>
              <a:rPr lang="en-US" dirty="0"/>
              <a:t>160 bytes of data</a:t>
            </a:r>
          </a:p>
          <a:p>
            <a:pPr lvl="1"/>
            <a:r>
              <a:rPr lang="en-US" dirty="0"/>
              <a:t>54 bytes of headers</a:t>
            </a:r>
          </a:p>
          <a:p>
            <a:pPr lvl="1"/>
            <a:r>
              <a:rPr lang="en-US" dirty="0"/>
              <a:t>making the header about _______% of the total</a:t>
            </a:r>
          </a:p>
          <a:p>
            <a:pPr lvl="1"/>
            <a:r>
              <a:rPr lang="en-US" dirty="0"/>
              <a:t>Compressing the 160 bytes of audio, however, may bring the data portion down to 20 bytes, meaning that the headers are now ___% of the total</a:t>
            </a:r>
          </a:p>
        </p:txBody>
      </p:sp>
    </p:spTree>
    <p:extLst>
      <p:ext uri="{BB962C8B-B14F-4D97-AF65-F5344CB8AC3E}">
        <p14:creationId xmlns:p14="http://schemas.microsoft.com/office/powerpoint/2010/main" val="32296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VoIP</a:t>
            </a:r>
          </a:p>
        </p:txBody>
      </p:sp>
      <p:sp>
        <p:nvSpPr>
          <p:cNvPr id="3" name="Content Placeholder 2"/>
          <p:cNvSpPr>
            <a:spLocks noGrp="1"/>
          </p:cNvSpPr>
          <p:nvPr>
            <p:ph idx="1"/>
          </p:nvPr>
        </p:nvSpPr>
        <p:spPr/>
        <p:txBody>
          <a:bodyPr/>
          <a:lstStyle/>
          <a:p>
            <a:r>
              <a:rPr lang="en-US" dirty="0"/>
              <a:t>RTP (</a:t>
            </a:r>
            <a:r>
              <a:rPr lang="en-US" dirty="0" err="1"/>
              <a:t>Realtime</a:t>
            </a:r>
            <a:r>
              <a:rPr lang="en-US" dirty="0"/>
              <a:t> Transfer Protocol) header: 12 bytes</a:t>
            </a:r>
          </a:p>
          <a:p>
            <a:r>
              <a:rPr lang="en-US" dirty="0"/>
              <a:t>UDP (User Datagram Protocol) header: 8 bytes</a:t>
            </a:r>
          </a:p>
          <a:p>
            <a:r>
              <a:rPr lang="en-US" dirty="0"/>
              <a:t>IP (Internet Protocol) header: 20 bytes</a:t>
            </a:r>
          </a:p>
          <a:p>
            <a:r>
              <a:rPr lang="en-US" dirty="0"/>
              <a:t>Ethernet header: 14 bytes</a:t>
            </a:r>
          </a:p>
          <a:p>
            <a:endParaRPr lang="en-US" dirty="0"/>
          </a:p>
        </p:txBody>
      </p:sp>
    </p:spTree>
    <p:extLst>
      <p:ext uri="{BB962C8B-B14F-4D97-AF65-F5344CB8AC3E}">
        <p14:creationId xmlns:p14="http://schemas.microsoft.com/office/powerpoint/2010/main" val="3400733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Datagram</a:t>
            </a:r>
          </a:p>
        </p:txBody>
      </p:sp>
      <p:sp>
        <p:nvSpPr>
          <p:cNvPr id="3" name="Content Placeholder 2"/>
          <p:cNvSpPr>
            <a:spLocks noGrp="1"/>
          </p:cNvSpPr>
          <p:nvPr>
            <p:ph idx="1"/>
          </p:nvPr>
        </p:nvSpPr>
        <p:spPr/>
        <p:txBody>
          <a:bodyPr>
            <a:normAutofit/>
          </a:bodyPr>
          <a:lstStyle/>
          <a:p>
            <a:r>
              <a:rPr lang="en-US" dirty="0"/>
              <a:t>RFC 1594 defines the term Datagram as follows:</a:t>
            </a:r>
          </a:p>
          <a:p>
            <a:pPr marL="0" indent="0" algn="ctr">
              <a:buNone/>
            </a:pPr>
            <a:r>
              <a:rPr lang="en-US" dirty="0"/>
              <a:t>“A self-contained, independent entity of data carrying sufficient information to be routed from the source to the destination computer without reliance on earlier exchanges between this source and destination computer and the transporting network.”</a:t>
            </a:r>
          </a:p>
          <a:p>
            <a:endParaRPr lang="en-US" dirty="0"/>
          </a:p>
        </p:txBody>
      </p:sp>
    </p:spTree>
    <p:extLst>
      <p:ext uri="{BB962C8B-B14F-4D97-AF65-F5344CB8AC3E}">
        <p14:creationId xmlns:p14="http://schemas.microsoft.com/office/powerpoint/2010/main" val="3801591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Datagram Forwarding</a:t>
            </a:r>
          </a:p>
        </p:txBody>
      </p:sp>
      <p:sp>
        <p:nvSpPr>
          <p:cNvPr id="3" name="Content Placeholder 2"/>
          <p:cNvSpPr>
            <a:spLocks noGrp="1"/>
          </p:cNvSpPr>
          <p:nvPr>
            <p:ph idx="1"/>
          </p:nvPr>
        </p:nvSpPr>
        <p:spPr/>
        <p:txBody>
          <a:bodyPr>
            <a:normAutofit fontScale="70000" lnSpcReduction="20000"/>
          </a:bodyPr>
          <a:lstStyle/>
          <a:p>
            <a:r>
              <a:rPr lang="en-US" dirty="0"/>
              <a:t>Packet headers contain a destination address</a:t>
            </a:r>
          </a:p>
          <a:p>
            <a:r>
              <a:rPr lang="en-US" dirty="0"/>
              <a:t>Switches or routers</a:t>
            </a:r>
          </a:p>
          <a:p>
            <a:pPr lvl="1"/>
            <a:r>
              <a:rPr lang="en-US" dirty="0"/>
              <a:t>look at this address and get the packet to the correct destination.</a:t>
            </a:r>
          </a:p>
          <a:p>
            <a:r>
              <a:rPr lang="en-US" dirty="0"/>
              <a:t>Datagram forwarding</a:t>
            </a:r>
          </a:p>
          <a:p>
            <a:pPr lvl="1"/>
            <a:r>
              <a:rPr lang="en-US" dirty="0"/>
              <a:t>Providing each switch with a forwarding table  &lt;destination, </a:t>
            </a:r>
            <a:r>
              <a:rPr lang="en-US" dirty="0" err="1"/>
              <a:t>next_hop</a:t>
            </a:r>
            <a:r>
              <a:rPr lang="en-US" dirty="0"/>
              <a:t>&gt; pairs.</a:t>
            </a:r>
          </a:p>
          <a:p>
            <a:pPr lvl="2"/>
            <a:r>
              <a:rPr lang="en-US" dirty="0"/>
              <a:t>looks up the destination address (presumed globally unique) in its forwarding table</a:t>
            </a:r>
          </a:p>
          <a:p>
            <a:pPr lvl="2"/>
            <a:r>
              <a:rPr lang="en-US" dirty="0"/>
              <a:t>finds the </a:t>
            </a:r>
            <a:r>
              <a:rPr lang="en-US" dirty="0" err="1"/>
              <a:t>next_hop</a:t>
            </a:r>
            <a:r>
              <a:rPr lang="en-US" dirty="0"/>
              <a:t> information: the immediate-neighbor address to which  the packet should be forwarded</a:t>
            </a:r>
          </a:p>
          <a:p>
            <a:pPr lvl="2"/>
            <a:r>
              <a:rPr lang="en-US" dirty="0"/>
              <a:t>bring it one step closer to its final destination.</a:t>
            </a:r>
          </a:p>
          <a:p>
            <a:pPr lvl="1"/>
            <a:r>
              <a:rPr lang="en-US" dirty="0"/>
              <a:t>The </a:t>
            </a:r>
            <a:r>
              <a:rPr lang="en-US" dirty="0" err="1"/>
              <a:t>next_hop</a:t>
            </a:r>
            <a:r>
              <a:rPr lang="en-US" dirty="0"/>
              <a:t> value in a forwarding table is a single entry</a:t>
            </a:r>
          </a:p>
          <a:p>
            <a:r>
              <a:rPr lang="en-US" dirty="0"/>
              <a:t>Switches delivers the packet, one hop at a time, to its ultimate destination</a:t>
            </a:r>
          </a:p>
          <a:p>
            <a:r>
              <a:rPr lang="en-US" dirty="0"/>
              <a:t>IP routing</a:t>
            </a:r>
          </a:p>
          <a:p>
            <a:pPr lvl="1"/>
            <a:r>
              <a:rPr lang="en-US" dirty="0"/>
              <a:t>table “destination” entries will correspond to </a:t>
            </a:r>
            <a:r>
              <a:rPr lang="en-US" b="1" dirty="0"/>
              <a:t>prefixes</a:t>
            </a:r>
            <a:r>
              <a:rPr lang="en-US" dirty="0"/>
              <a:t> of IP addresses</a:t>
            </a:r>
          </a:p>
          <a:p>
            <a:pPr lvl="2"/>
            <a:r>
              <a:rPr lang="en-US" dirty="0"/>
              <a:t>Huge savings in space</a:t>
            </a:r>
          </a:p>
          <a:p>
            <a:r>
              <a:rPr lang="en-US" dirty="0"/>
              <a:t>Fundamental</a:t>
            </a:r>
          </a:p>
          <a:p>
            <a:pPr lvl="1"/>
            <a:r>
              <a:rPr lang="en-US" dirty="0"/>
              <a:t>Switch can perform a lookup operation</a:t>
            </a:r>
          </a:p>
        </p:txBody>
      </p:sp>
    </p:spTree>
    <p:extLst>
      <p:ext uri="{BB962C8B-B14F-4D97-AF65-F5344CB8AC3E}">
        <p14:creationId xmlns:p14="http://schemas.microsoft.com/office/powerpoint/2010/main" val="2078948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414" y="2147889"/>
            <a:ext cx="55911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3128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err="1"/>
              <a:t>Contd</a:t>
            </a:r>
            <a:r>
              <a:rPr lang="en-US" dirty="0"/>
              <a:t>…</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4270232"/>
            <a:ext cx="286702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270232"/>
            <a:ext cx="2800350"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632" y="1703059"/>
            <a:ext cx="55911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261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a:t>
            </a:r>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0821" y="4205289"/>
            <a:ext cx="27717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1120" y="1619180"/>
            <a:ext cx="559117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357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Datagram Forwarding</a:t>
            </a:r>
          </a:p>
        </p:txBody>
      </p:sp>
      <p:sp>
        <p:nvSpPr>
          <p:cNvPr id="3" name="Content Placeholder 2"/>
          <p:cNvSpPr>
            <a:spLocks noGrp="1"/>
          </p:cNvSpPr>
          <p:nvPr>
            <p:ph idx="1"/>
          </p:nvPr>
        </p:nvSpPr>
        <p:spPr/>
        <p:txBody>
          <a:bodyPr>
            <a:normAutofit fontScale="92500"/>
          </a:bodyPr>
          <a:lstStyle/>
          <a:p>
            <a:r>
              <a:rPr lang="en-US" dirty="0"/>
              <a:t>Datagram Forwarding</a:t>
            </a:r>
          </a:p>
          <a:p>
            <a:pPr lvl="1"/>
            <a:r>
              <a:rPr lang="en-US" dirty="0"/>
              <a:t>each packet is forwarded “in isolation”</a:t>
            </a:r>
          </a:p>
          <a:p>
            <a:pPr lvl="1"/>
            <a:r>
              <a:rPr lang="en-US" dirty="0"/>
              <a:t>switches involved do not have any awareness of any higher-layer logical connections</a:t>
            </a:r>
          </a:p>
          <a:p>
            <a:pPr lvl="1"/>
            <a:r>
              <a:rPr lang="en-US" dirty="0"/>
              <a:t>also called </a:t>
            </a:r>
            <a:r>
              <a:rPr lang="en-US" b="1" u="sng" dirty="0"/>
              <a:t>stateless</a:t>
            </a:r>
            <a:r>
              <a:rPr lang="en-US" dirty="0"/>
              <a:t> forwarding</a:t>
            </a:r>
          </a:p>
          <a:p>
            <a:r>
              <a:rPr lang="en-US" dirty="0"/>
              <a:t>RFC 1122</a:t>
            </a:r>
          </a:p>
          <a:p>
            <a:pPr marL="0" indent="0" algn="ctr">
              <a:buNone/>
            </a:pPr>
            <a:r>
              <a:rPr lang="en-US" dirty="0"/>
              <a:t>To improve robustness of the communication system, gateways are designed to be stateless, forwarding each IP datagram independently of other datagrams. As a result, redundant paths can be exploited to provide robust service in spite of failures of intervening gateways and networks.</a:t>
            </a:r>
          </a:p>
          <a:p>
            <a:r>
              <a:rPr lang="en-US" dirty="0"/>
              <a:t>The fundamental alternative to datagram forwarding is virtual circuits</a:t>
            </a:r>
          </a:p>
        </p:txBody>
      </p:sp>
    </p:spTree>
    <p:extLst>
      <p:ext uri="{BB962C8B-B14F-4D97-AF65-F5344CB8AC3E}">
        <p14:creationId xmlns:p14="http://schemas.microsoft.com/office/powerpoint/2010/main" val="719529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Circuits</a:t>
            </a:r>
          </a:p>
        </p:txBody>
      </p:sp>
      <p:sp>
        <p:nvSpPr>
          <p:cNvPr id="3" name="Content Placeholder 2"/>
          <p:cNvSpPr>
            <a:spLocks noGrp="1"/>
          </p:cNvSpPr>
          <p:nvPr>
            <p:ph idx="1"/>
          </p:nvPr>
        </p:nvSpPr>
        <p:spPr/>
        <p:txBody>
          <a:bodyPr>
            <a:normAutofit/>
          </a:bodyPr>
          <a:lstStyle/>
          <a:p>
            <a:r>
              <a:rPr lang="en-US" dirty="0"/>
              <a:t>Each router maintains state about each connection passing through it</a:t>
            </a:r>
          </a:p>
          <a:p>
            <a:r>
              <a:rPr lang="en-US" dirty="0"/>
              <a:t>Different connections can be routed differently</a:t>
            </a:r>
          </a:p>
          <a:p>
            <a:r>
              <a:rPr lang="en-US" dirty="0"/>
              <a:t>Datagram forwarding is sometimes allowed to use other information beyond the destination address</a:t>
            </a:r>
          </a:p>
          <a:p>
            <a:pPr lvl="1"/>
            <a:r>
              <a:rPr lang="en-US" dirty="0"/>
              <a:t>In theory, IP routing can be done based on the destination address and some </a:t>
            </a:r>
            <a:r>
              <a:rPr lang="en-US" b="1" dirty="0"/>
              <a:t>quality-of-service</a:t>
            </a:r>
            <a:r>
              <a:rPr lang="en-US" dirty="0"/>
              <a:t> information</a:t>
            </a:r>
          </a:p>
          <a:p>
            <a:pPr lvl="2"/>
            <a:r>
              <a:rPr lang="en-US" dirty="0"/>
              <a:t>e.g. different routing to the same destination for high-bandwidth bulk traffic and for low latency real-time traffic</a:t>
            </a:r>
          </a:p>
        </p:txBody>
      </p:sp>
    </p:spTree>
    <p:extLst>
      <p:ext uri="{BB962C8B-B14F-4D97-AF65-F5344CB8AC3E}">
        <p14:creationId xmlns:p14="http://schemas.microsoft.com/office/powerpoint/2010/main" val="4282298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Confusing..Not</a:t>
            </a:r>
            <a:r>
              <a:rPr lang="en-US" dirty="0"/>
              <a:t> any more</a:t>
            </a:r>
          </a:p>
        </p:txBody>
      </p:sp>
      <p:sp>
        <p:nvSpPr>
          <p:cNvPr id="3" name="Content Placeholder 2"/>
          <p:cNvSpPr>
            <a:spLocks noGrp="1"/>
          </p:cNvSpPr>
          <p:nvPr>
            <p:ph idx="1"/>
          </p:nvPr>
        </p:nvSpPr>
        <p:spPr/>
        <p:txBody>
          <a:bodyPr>
            <a:normAutofit/>
          </a:bodyPr>
          <a:lstStyle/>
          <a:p>
            <a:r>
              <a:rPr lang="en-US" dirty="0"/>
              <a:t>By convention</a:t>
            </a:r>
          </a:p>
          <a:p>
            <a:r>
              <a:rPr lang="en-US" dirty="0"/>
              <a:t>Devices acting at the LAN layer and forwarding packets based on the LAN address are called </a:t>
            </a:r>
            <a:r>
              <a:rPr lang="en-US" b="1" dirty="0"/>
              <a:t>switches</a:t>
            </a:r>
            <a:r>
              <a:rPr lang="en-US" dirty="0"/>
              <a:t> (or, originally, bridges; some still prefer that term)</a:t>
            </a:r>
          </a:p>
          <a:p>
            <a:r>
              <a:rPr lang="en-US" dirty="0"/>
              <a:t>Deices acting at the IP layer and forwarding on the IP address are called </a:t>
            </a:r>
            <a:r>
              <a:rPr lang="en-US" b="1" dirty="0"/>
              <a:t>routers</a:t>
            </a:r>
            <a:r>
              <a:rPr lang="en-US" dirty="0"/>
              <a:t>. </a:t>
            </a:r>
          </a:p>
          <a:p>
            <a:r>
              <a:rPr lang="en-US" dirty="0"/>
              <a:t>Datagram forwarding is used both by Ethernet switches and by IP routers</a:t>
            </a:r>
          </a:p>
          <a:p>
            <a:pPr lvl="1"/>
            <a:r>
              <a:rPr lang="en-US" dirty="0"/>
              <a:t>Destinations in Ethernet forwarding tables are individual nodes while, </a:t>
            </a:r>
          </a:p>
          <a:p>
            <a:pPr lvl="1"/>
            <a:r>
              <a:rPr lang="en-US" dirty="0"/>
              <a:t>destinations in IP routers are entire networks (that is, sets of nodes)</a:t>
            </a:r>
          </a:p>
        </p:txBody>
      </p:sp>
    </p:spTree>
    <p:extLst>
      <p:ext uri="{BB962C8B-B14F-4D97-AF65-F5344CB8AC3E}">
        <p14:creationId xmlns:p14="http://schemas.microsoft.com/office/powerpoint/2010/main" val="390769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a:t>
            </a:r>
          </a:p>
        </p:txBody>
      </p:sp>
      <p:sp>
        <p:nvSpPr>
          <p:cNvPr id="3" name="Content Placeholder 2"/>
          <p:cNvSpPr>
            <a:spLocks noGrp="1"/>
          </p:cNvSpPr>
          <p:nvPr>
            <p:ph idx="1"/>
          </p:nvPr>
        </p:nvSpPr>
        <p:spPr/>
        <p:txBody>
          <a:bodyPr>
            <a:normAutofit/>
          </a:bodyPr>
          <a:lstStyle/>
          <a:p>
            <a:r>
              <a:rPr lang="en-US" dirty="0"/>
              <a:t>Local Area Networks, or LANs, are the “physical” networks that provide the connection between machines</a:t>
            </a:r>
          </a:p>
          <a:p>
            <a:pPr lvl="1"/>
            <a:r>
              <a:rPr lang="en-US" dirty="0"/>
              <a:t>home, school or corporation</a:t>
            </a:r>
          </a:p>
          <a:p>
            <a:r>
              <a:rPr lang="en-US" dirty="0"/>
              <a:t>LANs are, as the name says, “local”</a:t>
            </a:r>
          </a:p>
          <a:p>
            <a:r>
              <a:rPr lang="en-US" dirty="0"/>
              <a:t>IP (Internet Protocol), layer that provides an abstraction for connecting multiple LANs into the Internet</a:t>
            </a:r>
          </a:p>
          <a:p>
            <a:r>
              <a:rPr lang="en-US" dirty="0"/>
              <a:t>TCP deals with transport and connections and actually sending user data</a:t>
            </a:r>
          </a:p>
        </p:txBody>
      </p:sp>
    </p:spTree>
    <p:extLst>
      <p:ext uri="{BB962C8B-B14F-4D97-AF65-F5344CB8AC3E}">
        <p14:creationId xmlns:p14="http://schemas.microsoft.com/office/powerpoint/2010/main" val="1547789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Routers </a:t>
            </a:r>
          </a:p>
        </p:txBody>
      </p:sp>
      <p:sp>
        <p:nvSpPr>
          <p:cNvPr id="3" name="Content Placeholder 2"/>
          <p:cNvSpPr>
            <a:spLocks noGrp="1"/>
          </p:cNvSpPr>
          <p:nvPr>
            <p:ph idx="1"/>
          </p:nvPr>
        </p:nvSpPr>
        <p:spPr/>
        <p:txBody>
          <a:bodyPr>
            <a:normAutofit/>
          </a:bodyPr>
          <a:lstStyle/>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2039" y="2652714"/>
            <a:ext cx="24479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60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a:t>
            </a:r>
          </a:p>
        </p:txBody>
      </p:sp>
      <p:sp>
        <p:nvSpPr>
          <p:cNvPr id="3" name="Content Placeholder 2"/>
          <p:cNvSpPr>
            <a:spLocks noGrp="1"/>
          </p:cNvSpPr>
          <p:nvPr>
            <p:ph idx="1"/>
          </p:nvPr>
        </p:nvSpPr>
        <p:spPr/>
        <p:txBody>
          <a:bodyPr>
            <a:normAutofit lnSpcReduction="10000"/>
          </a:bodyPr>
          <a:lstStyle/>
          <a:p>
            <a:r>
              <a:rPr lang="en-US" dirty="0"/>
              <a:t>So far…there are no loops… graph theorists might describe the network graph is acyclic, or is a tree</a:t>
            </a:r>
          </a:p>
          <a:p>
            <a:r>
              <a:rPr lang="en-US" dirty="0"/>
              <a:t>Loop-free network there is a unique path between any pair of nodes</a:t>
            </a:r>
          </a:p>
          <a:p>
            <a:pPr lvl="1"/>
            <a:r>
              <a:rPr lang="en-US" dirty="0"/>
              <a:t>Forwarding-table algorithm</a:t>
            </a:r>
          </a:p>
          <a:p>
            <a:pPr lvl="2"/>
            <a:r>
              <a:rPr lang="en-US" dirty="0"/>
              <a:t>every destination appears in the forwarding tables; the issue of choosing between alternative paths does not arise</a:t>
            </a:r>
          </a:p>
          <a:p>
            <a:r>
              <a:rPr lang="en-US" dirty="0"/>
              <a:t>No loops then there is no redundancy</a:t>
            </a:r>
          </a:p>
          <a:p>
            <a:pPr lvl="1"/>
            <a:r>
              <a:rPr lang="en-US" dirty="0"/>
              <a:t>any broken link</a:t>
            </a:r>
          </a:p>
          <a:p>
            <a:pPr lvl="2"/>
            <a:r>
              <a:rPr lang="en-US" dirty="0"/>
              <a:t>Partitioning the network into two pieces that cannot communicate</a:t>
            </a:r>
          </a:p>
          <a:p>
            <a:r>
              <a:rPr lang="en-US" dirty="0"/>
              <a:t>Redundancy is a good thing</a:t>
            </a:r>
          </a:p>
          <a:p>
            <a:pPr lvl="1"/>
            <a:r>
              <a:rPr lang="en-US" dirty="0"/>
              <a:t>make decisions among the multiple paths to a destination</a:t>
            </a:r>
          </a:p>
        </p:txBody>
      </p:sp>
    </p:spTree>
    <p:extLst>
      <p:ext uri="{BB962C8B-B14F-4D97-AF65-F5344CB8AC3E}">
        <p14:creationId xmlns:p14="http://schemas.microsoft.com/office/powerpoint/2010/main" val="1971080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Topology </a:t>
            </a:r>
            <a:r>
              <a:rPr lang="en-US" dirty="0" err="1"/>
              <a:t>Contd</a:t>
            </a:r>
            <a:r>
              <a:rPr lang="en-US" dirty="0"/>
              <a:t>…</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4" y="2638425"/>
            <a:ext cx="4448175"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077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Traffic Engineering</a:t>
            </a:r>
          </a:p>
        </p:txBody>
      </p:sp>
      <p:sp>
        <p:nvSpPr>
          <p:cNvPr id="3" name="Content Placeholder 2"/>
          <p:cNvSpPr>
            <a:spLocks noGrp="1"/>
          </p:cNvSpPr>
          <p:nvPr>
            <p:ph idx="1"/>
          </p:nvPr>
        </p:nvSpPr>
        <p:spPr/>
        <p:txBody>
          <a:bodyPr>
            <a:normAutofit/>
          </a:bodyPr>
          <a:lstStyle/>
          <a:p>
            <a:r>
              <a:rPr lang="en-US" dirty="0"/>
              <a:t>Any intentional selection of one route over another, or,</a:t>
            </a:r>
          </a:p>
          <a:p>
            <a:r>
              <a:rPr lang="en-US" dirty="0"/>
              <a:t>any elevation of the priority of one class of traffic</a:t>
            </a:r>
          </a:p>
          <a:p>
            <a:r>
              <a:rPr lang="en-US" dirty="0"/>
              <a:t>Route selection can either be </a:t>
            </a:r>
          </a:p>
          <a:p>
            <a:pPr lvl="1"/>
            <a:r>
              <a:rPr lang="en-US" dirty="0"/>
              <a:t>directly intentional, </a:t>
            </a:r>
          </a:p>
          <a:p>
            <a:pPr lvl="1"/>
            <a:r>
              <a:rPr lang="en-US" dirty="0"/>
              <a:t>through configuration, or,</a:t>
            </a:r>
          </a:p>
          <a:p>
            <a:pPr lvl="1"/>
            <a:r>
              <a:rPr lang="en-US" dirty="0"/>
              <a:t>can be implicit in the selection or tuning of algorithms that then make these route-selection choices automatically</a:t>
            </a:r>
          </a:p>
        </p:txBody>
      </p:sp>
    </p:spTree>
    <p:extLst>
      <p:ext uri="{BB962C8B-B14F-4D97-AF65-F5344CB8AC3E}">
        <p14:creationId xmlns:p14="http://schemas.microsoft.com/office/powerpoint/2010/main" val="2112924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DVRP</a:t>
            </a:r>
          </a:p>
        </p:txBody>
      </p:sp>
      <p:sp>
        <p:nvSpPr>
          <p:cNvPr id="3" name="Content Placeholder 2"/>
          <p:cNvSpPr>
            <a:spLocks noGrp="1"/>
          </p:cNvSpPr>
          <p:nvPr>
            <p:ph idx="1"/>
          </p:nvPr>
        </p:nvSpPr>
        <p:spPr/>
        <p:txBody>
          <a:bodyPr>
            <a:normAutofit/>
          </a:bodyPr>
          <a:lstStyle/>
          <a:p>
            <a:r>
              <a:rPr lang="en-US" dirty="0"/>
              <a:t>Distance-Vector Routing-Update Algorithm</a:t>
            </a:r>
          </a:p>
          <a:p>
            <a:pPr lvl="1"/>
            <a:r>
              <a:rPr lang="en-US" dirty="0"/>
              <a:t>Build forwarding tables on their own, but those tables are greatly influenced by the administrative assignment of link costs</a:t>
            </a:r>
          </a:p>
          <a:p>
            <a:pPr lvl="1"/>
            <a:r>
              <a:rPr lang="en-US" dirty="0" err="1"/>
              <a:t>QoS</a:t>
            </a:r>
            <a:r>
              <a:rPr lang="en-US" dirty="0"/>
              <a:t> example</a:t>
            </a:r>
          </a:p>
          <a:p>
            <a:r>
              <a:rPr lang="en-US" dirty="0"/>
              <a:t>At the LAN layer</a:t>
            </a:r>
          </a:p>
          <a:p>
            <a:pPr lvl="1"/>
            <a:r>
              <a:rPr lang="en-US" dirty="0"/>
              <a:t>traffic-engineering mechanisms are historically limited, though, Software-Defined Networking</a:t>
            </a:r>
          </a:p>
          <a:p>
            <a:r>
              <a:rPr lang="en-US" dirty="0"/>
              <a:t>At the IP layer, more strategies are available</a:t>
            </a:r>
          </a:p>
        </p:txBody>
      </p:sp>
    </p:spTree>
    <p:extLst>
      <p:ext uri="{BB962C8B-B14F-4D97-AF65-F5344CB8AC3E}">
        <p14:creationId xmlns:p14="http://schemas.microsoft.com/office/powerpoint/2010/main" val="78310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p:sp>
        <p:nvSpPr>
          <p:cNvPr id="3" name="Content Placeholder 2"/>
          <p:cNvSpPr>
            <a:spLocks noGrp="1"/>
          </p:cNvSpPr>
          <p:nvPr>
            <p:ph idx="1"/>
          </p:nvPr>
        </p:nvSpPr>
        <p:spPr/>
        <p:txBody>
          <a:bodyPr>
            <a:normAutofit/>
          </a:bodyPr>
          <a:lstStyle/>
          <a:p>
            <a:r>
              <a:rPr lang="en-US" dirty="0"/>
              <a:t>A spanning tree is a subset of Graph G, which has all the vertices covered with minimum possible number of edges</a:t>
            </a:r>
          </a:p>
          <a:p>
            <a:r>
              <a:rPr lang="en-US" dirty="0"/>
              <a:t>A spanning tree does not have cycles and it cannot be disconnected</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4572001"/>
            <a:ext cx="218122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404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a:rPr>
                          <m:t>𝑛</m:t>
                        </m:r>
                      </m:e>
                      <m:sup>
                        <m:r>
                          <a:rPr lang="en-US" b="0" i="1" smtClean="0">
                            <a:latin typeface="Cambria Math"/>
                          </a:rPr>
                          <m:t>𝑛</m:t>
                        </m:r>
                        <m:r>
                          <a:rPr lang="en-US" b="0" i="1" smtClean="0">
                            <a:latin typeface="Cambria Math"/>
                          </a:rPr>
                          <m:t>−2</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pic>
        <p:nvPicPr>
          <p:cNvPr id="8196" name="Picture 4" descr="Spanning Tre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05000"/>
            <a:ext cx="4762500"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49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 Properties</a:t>
            </a:r>
          </a:p>
        </p:txBody>
      </p:sp>
      <p:sp>
        <p:nvSpPr>
          <p:cNvPr id="3" name="Content Placeholder 2"/>
          <p:cNvSpPr>
            <a:spLocks noGrp="1"/>
          </p:cNvSpPr>
          <p:nvPr>
            <p:ph idx="1"/>
          </p:nvPr>
        </p:nvSpPr>
        <p:spPr/>
        <p:txBody>
          <a:bodyPr>
            <a:normAutofit/>
          </a:bodyPr>
          <a:lstStyle/>
          <a:p>
            <a:r>
              <a:rPr lang="en-US" dirty="0"/>
              <a:t>A connected graph G can have more than one spanning tree</a:t>
            </a:r>
          </a:p>
          <a:p>
            <a:r>
              <a:rPr lang="en-US" dirty="0"/>
              <a:t>All possible spanning trees of graph G, have the same number of edges and vertices</a:t>
            </a:r>
          </a:p>
          <a:p>
            <a:r>
              <a:rPr lang="en-US" dirty="0"/>
              <a:t>The spanning tree does not have any cycle (loops)</a:t>
            </a:r>
          </a:p>
          <a:p>
            <a:r>
              <a:rPr lang="en-US" dirty="0"/>
              <a:t>Removing one edge from the spanning tree will make the graph disconnected, i.e. the spanning tree is minimally connected</a:t>
            </a:r>
          </a:p>
          <a:p>
            <a:r>
              <a:rPr lang="en-US" dirty="0"/>
              <a:t>Adding one edge to the spanning tree will create a circuit or loop, i.e. the spanning tree is maximally acyclic</a:t>
            </a:r>
          </a:p>
        </p:txBody>
      </p:sp>
    </p:spTree>
    <p:extLst>
      <p:ext uri="{BB962C8B-B14F-4D97-AF65-F5344CB8AC3E}">
        <p14:creationId xmlns:p14="http://schemas.microsoft.com/office/powerpoint/2010/main" val="2330836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Content Placeholder 2"/>
          <p:cNvSpPr>
            <a:spLocks noGrp="1"/>
          </p:cNvSpPr>
          <p:nvPr>
            <p:ph idx="1"/>
          </p:nvPr>
        </p:nvSpPr>
        <p:spPr/>
        <p:txBody>
          <a:bodyPr/>
          <a:lstStyle/>
          <a:p>
            <a:r>
              <a:rPr lang="en-US" dirty="0"/>
              <a:t>Spanning tree</a:t>
            </a:r>
          </a:p>
          <a:p>
            <a:pPr lvl="1"/>
            <a:r>
              <a:rPr lang="en-US" dirty="0"/>
              <a:t>TRILL</a:t>
            </a:r>
          </a:p>
          <a:p>
            <a:pPr lvl="1"/>
            <a:r>
              <a:rPr lang="en-US" dirty="0"/>
              <a:t>SPB</a:t>
            </a:r>
          </a:p>
          <a:p>
            <a:endParaRPr lang="en-US" dirty="0"/>
          </a:p>
        </p:txBody>
      </p:sp>
    </p:spTree>
    <p:extLst>
      <p:ext uri="{BB962C8B-B14F-4D97-AF65-F5344CB8AC3E}">
        <p14:creationId xmlns:p14="http://schemas.microsoft.com/office/powerpoint/2010/main" val="2298608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a:t>
            </a:r>
          </a:p>
        </p:txBody>
      </p:sp>
      <p:sp>
        <p:nvSpPr>
          <p:cNvPr id="3" name="Content Placeholder 2"/>
          <p:cNvSpPr>
            <a:spLocks noGrp="1"/>
          </p:cNvSpPr>
          <p:nvPr>
            <p:ph idx="1"/>
          </p:nvPr>
        </p:nvSpPr>
        <p:spPr/>
        <p:txBody>
          <a:bodyPr>
            <a:normAutofit/>
          </a:bodyPr>
          <a:lstStyle/>
          <a:p>
            <a:r>
              <a:rPr lang="en-US" dirty="0"/>
              <a:t>Software-Defined Networking</a:t>
            </a:r>
          </a:p>
          <a:p>
            <a:r>
              <a:rPr lang="en-US" dirty="0"/>
              <a:t>The core idea of SDN is to place the forwarding mechanism of each participating switch under the aegis of a controller, a user-programmable device that is capable of giving each switch instructions on how to forward packets</a:t>
            </a:r>
          </a:p>
          <a:p>
            <a:r>
              <a:rPr lang="en-US" dirty="0"/>
              <a:t>The controller can be a single node on the network, or can be a distributed set of nodes</a:t>
            </a:r>
          </a:p>
          <a:p>
            <a:r>
              <a:rPr lang="en-US" dirty="0"/>
              <a:t>The controller manages the forwarding tables of each of the switches</a:t>
            </a:r>
          </a:p>
          <a:p>
            <a:endParaRPr lang="en-US" dirty="0"/>
          </a:p>
        </p:txBody>
      </p:sp>
    </p:spTree>
    <p:extLst>
      <p:ext uri="{BB962C8B-B14F-4D97-AF65-F5344CB8AC3E}">
        <p14:creationId xmlns:p14="http://schemas.microsoft.com/office/powerpoint/2010/main" val="4147386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Model</a:t>
            </a:r>
          </a:p>
        </p:txBody>
      </p:sp>
      <p:sp>
        <p:nvSpPr>
          <p:cNvPr id="3" name="Content Placeholder 2"/>
          <p:cNvSpPr>
            <a:spLocks noGrp="1"/>
          </p:cNvSpPr>
          <p:nvPr>
            <p:ph idx="1"/>
          </p:nvPr>
        </p:nvSpPr>
        <p:spPr/>
        <p:txBody>
          <a:bodyPr/>
          <a:lstStyle/>
          <a:p>
            <a:r>
              <a:rPr lang="en-US" dirty="0"/>
              <a:t>Four-layered model</a:t>
            </a:r>
          </a:p>
          <a:p>
            <a:pPr lvl="1"/>
            <a:r>
              <a:rPr lang="en-US" dirty="0"/>
              <a:t>Application; Transport; Network; Link</a:t>
            </a:r>
          </a:p>
          <a:p>
            <a:pPr lvl="1"/>
            <a:r>
              <a:rPr lang="en-US" dirty="0"/>
              <a:t>Each layer can be perceived as a programming interface or library</a:t>
            </a:r>
          </a:p>
          <a:p>
            <a:pPr lvl="2"/>
            <a:r>
              <a:rPr lang="en-US" dirty="0"/>
              <a:t>Similar to function calls</a:t>
            </a:r>
          </a:p>
          <a:p>
            <a:pPr lvl="2"/>
            <a:r>
              <a:rPr lang="en-US" dirty="0"/>
              <a:t>A layer can communicate directly with one above or below it</a:t>
            </a:r>
          </a:p>
        </p:txBody>
      </p:sp>
    </p:spTree>
    <p:extLst>
      <p:ext uri="{BB962C8B-B14F-4D97-AF65-F5344CB8AC3E}">
        <p14:creationId xmlns:p14="http://schemas.microsoft.com/office/powerpoint/2010/main" val="85208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SDN</a:t>
            </a:r>
          </a:p>
        </p:txBody>
      </p:sp>
      <p:sp>
        <p:nvSpPr>
          <p:cNvPr id="3" name="Content Placeholder 2"/>
          <p:cNvSpPr>
            <a:spLocks noGrp="1"/>
          </p:cNvSpPr>
          <p:nvPr>
            <p:ph idx="1"/>
          </p:nvPr>
        </p:nvSpPr>
        <p:spPr/>
        <p:txBody>
          <a:bodyPr>
            <a:normAutofit/>
          </a:bodyPr>
          <a:lstStyle/>
          <a:p>
            <a:r>
              <a:rPr lang="en-US" dirty="0"/>
              <a:t>Software Defined Networking (SDN) is changing the way we design and manage networks</a:t>
            </a:r>
          </a:p>
          <a:p>
            <a:pPr lvl="1"/>
            <a:r>
              <a:rPr lang="en-US" dirty="0"/>
              <a:t>First, an SDN separates the control plane (which decides how to handle the traffic) from the data plane (which forwards traffic according to decisions that the control plane makes)</a:t>
            </a:r>
          </a:p>
          <a:p>
            <a:pPr lvl="1"/>
            <a:r>
              <a:rPr lang="en-US" dirty="0"/>
              <a:t>Second, an SDN consolidates the control plane, so that a single software control program controls multiple data-plane elements</a:t>
            </a:r>
          </a:p>
        </p:txBody>
      </p:sp>
    </p:spTree>
    <p:extLst>
      <p:ext uri="{BB962C8B-B14F-4D97-AF65-F5344CB8AC3E}">
        <p14:creationId xmlns:p14="http://schemas.microsoft.com/office/powerpoint/2010/main" val="19927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Control-plane </a:t>
            </a:r>
            <a:r>
              <a:rPr lang="en-US" dirty="0" err="1"/>
              <a:t>vs</a:t>
            </a:r>
            <a:r>
              <a:rPr lang="en-US" dirty="0"/>
              <a:t> Data-plane</a:t>
            </a:r>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371601"/>
            <a:ext cx="6477000" cy="462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67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Control-plane </a:t>
            </a:r>
            <a:r>
              <a:rPr lang="en-US" dirty="0" err="1"/>
              <a:t>vs</a:t>
            </a:r>
            <a:r>
              <a:rPr lang="en-US" dirty="0"/>
              <a:t> Data-plane</a:t>
            </a:r>
          </a:p>
        </p:txBody>
      </p:sp>
      <p:sp>
        <p:nvSpPr>
          <p:cNvPr id="3" name="Content Placeholder 2"/>
          <p:cNvSpPr>
            <a:spLocks noGrp="1"/>
          </p:cNvSpPr>
          <p:nvPr>
            <p:ph idx="1"/>
          </p:nvPr>
        </p:nvSpPr>
        <p:spPr/>
        <p:txBody>
          <a:bodyPr>
            <a:normAutofit fontScale="85000" lnSpcReduction="10000"/>
          </a:bodyPr>
          <a:lstStyle/>
          <a:p>
            <a:r>
              <a:rPr lang="en-US" dirty="0"/>
              <a:t>Control Plane = Learning what we will do</a:t>
            </a:r>
          </a:p>
          <a:p>
            <a:pPr lvl="1"/>
            <a:r>
              <a:rPr lang="en-US" dirty="0"/>
              <a:t>Planning stage</a:t>
            </a:r>
          </a:p>
          <a:p>
            <a:pPr lvl="2"/>
            <a:r>
              <a:rPr lang="en-US" dirty="0"/>
              <a:t>learning  which paths the buses will take, is similar to the control plane in the network</a:t>
            </a:r>
          </a:p>
          <a:p>
            <a:pPr lvl="2"/>
            <a:r>
              <a:rPr lang="en-US" dirty="0"/>
              <a:t>We haven't picked up people yet, nor have we dropped them off, but we do know the paths and stops due to our plan</a:t>
            </a:r>
          </a:p>
          <a:p>
            <a:pPr lvl="2"/>
            <a:r>
              <a:rPr lang="en-US" dirty="0"/>
              <a:t>The control plane is primarily about the learning of routes.</a:t>
            </a:r>
          </a:p>
          <a:p>
            <a:pPr lvl="1"/>
            <a:r>
              <a:rPr lang="en-US" dirty="0"/>
              <a:t>Routed network</a:t>
            </a:r>
          </a:p>
          <a:p>
            <a:pPr lvl="2"/>
            <a:r>
              <a:rPr lang="en-US" dirty="0"/>
              <a:t>Planning and learning can be done through static routes</a:t>
            </a:r>
          </a:p>
          <a:p>
            <a:pPr lvl="2"/>
            <a:r>
              <a:rPr lang="en-US" dirty="0"/>
              <a:t>Dynamic routing protocols, like RIP, OSPF and EIGRP to allow the routers to train each other regarding how to reach remote networks</a:t>
            </a:r>
          </a:p>
          <a:p>
            <a:pPr lvl="2"/>
            <a:r>
              <a:rPr lang="en-US" dirty="0"/>
              <a:t>This is all the control plane.</a:t>
            </a:r>
          </a:p>
          <a:p>
            <a:r>
              <a:rPr lang="en-US" dirty="0"/>
              <a:t>Data Plane = </a:t>
            </a:r>
            <a:r>
              <a:rPr lang="en-US" dirty="0" err="1"/>
              <a:t>Actualy</a:t>
            </a:r>
            <a:r>
              <a:rPr lang="en-US" dirty="0"/>
              <a:t> moving the packets based on what we learned.</a:t>
            </a:r>
          </a:p>
          <a:p>
            <a:pPr lvl="1"/>
            <a:r>
              <a:rPr lang="en-US" dirty="0"/>
              <a:t>Routers know how to route for remote networks</a:t>
            </a:r>
          </a:p>
          <a:p>
            <a:pPr lvl="2"/>
            <a:r>
              <a:rPr lang="en-US" dirty="0"/>
              <a:t>comes a customers packet and </a:t>
            </a:r>
            <a:r>
              <a:rPr lang="en-US" b="1" dirty="0"/>
              <a:t>BAM</a:t>
            </a:r>
            <a:r>
              <a:rPr lang="en-US" dirty="0"/>
              <a:t>! this is were the data plane begins</a:t>
            </a:r>
          </a:p>
          <a:p>
            <a:pPr lvl="1"/>
            <a:r>
              <a:rPr lang="en-US" dirty="0"/>
              <a:t>The data plane is the actual movement of the customers data packets over the transit path</a:t>
            </a:r>
          </a:p>
        </p:txBody>
      </p:sp>
    </p:spTree>
    <p:extLst>
      <p:ext uri="{BB962C8B-B14F-4D97-AF65-F5344CB8AC3E}">
        <p14:creationId xmlns:p14="http://schemas.microsoft.com/office/powerpoint/2010/main" val="267870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Historical Perspective</a:t>
            </a:r>
          </a:p>
        </p:txBody>
      </p:sp>
      <p:sp>
        <p:nvSpPr>
          <p:cNvPr id="3" name="Content Placeholder 2"/>
          <p:cNvSpPr>
            <a:spLocks noGrp="1"/>
          </p:cNvSpPr>
          <p:nvPr>
            <p:ph idx="1"/>
          </p:nvPr>
        </p:nvSpPr>
        <p:spPr/>
        <p:txBody>
          <a:bodyPr/>
          <a:lstStyle/>
          <a:p>
            <a:r>
              <a:rPr lang="en-US" dirty="0"/>
              <a:t>SDN</a:t>
            </a:r>
          </a:p>
          <a:p>
            <a:pPr lvl="1"/>
            <a:r>
              <a:rPr lang="en-US" dirty="0"/>
              <a:t>How we design and manage Networks</a:t>
            </a:r>
          </a:p>
          <a:p>
            <a:pPr lvl="1"/>
            <a:r>
              <a:rPr lang="en-US" dirty="0"/>
              <a:t>Making networks more programmable</a:t>
            </a:r>
          </a:p>
          <a:p>
            <a:pPr lvl="1"/>
            <a:r>
              <a:rPr lang="en-US" dirty="0" err="1"/>
              <a:t>OpenFlow</a:t>
            </a:r>
            <a:r>
              <a:rPr lang="en-US" dirty="0"/>
              <a:t> &amp; Network O/S</a:t>
            </a:r>
          </a:p>
          <a:p>
            <a:r>
              <a:rPr lang="en-US" dirty="0"/>
              <a:t>SDN and NV</a:t>
            </a:r>
          </a:p>
          <a:p>
            <a:pPr lvl="1"/>
            <a:r>
              <a:rPr lang="en-US" dirty="0"/>
              <a:t>Debunked common myths</a:t>
            </a:r>
          </a:p>
          <a:p>
            <a:pPr lvl="1"/>
            <a:endParaRPr lang="en-US" dirty="0"/>
          </a:p>
        </p:txBody>
      </p:sp>
    </p:spTree>
    <p:extLst>
      <p:ext uri="{BB962C8B-B14F-4D97-AF65-F5344CB8AC3E}">
        <p14:creationId xmlns:p14="http://schemas.microsoft.com/office/powerpoint/2010/main" val="1177585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lstStyle/>
          <a:p>
            <a:r>
              <a:rPr lang="en-US" dirty="0"/>
              <a:t>Networks</a:t>
            </a:r>
          </a:p>
          <a:p>
            <a:pPr lvl="1"/>
            <a:r>
              <a:rPr lang="en-US" dirty="0"/>
              <a:t>Routers</a:t>
            </a:r>
          </a:p>
          <a:p>
            <a:pPr lvl="1"/>
            <a:r>
              <a:rPr lang="en-US" dirty="0"/>
              <a:t>Switches</a:t>
            </a:r>
          </a:p>
          <a:p>
            <a:pPr lvl="1"/>
            <a:r>
              <a:rPr lang="en-US" dirty="0" err="1"/>
              <a:t>Middleboxes</a:t>
            </a:r>
            <a:endParaRPr lang="en-US" dirty="0"/>
          </a:p>
          <a:p>
            <a:pPr lvl="2"/>
            <a:r>
              <a:rPr lang="en-US" dirty="0"/>
              <a:t>Firewalls</a:t>
            </a:r>
          </a:p>
          <a:p>
            <a:pPr lvl="2"/>
            <a:r>
              <a:rPr lang="en-US" dirty="0"/>
              <a:t>NAT</a:t>
            </a:r>
          </a:p>
          <a:p>
            <a:pPr lvl="2"/>
            <a:r>
              <a:rPr lang="en-US" dirty="0"/>
              <a:t>Load balancers</a:t>
            </a:r>
          </a:p>
          <a:p>
            <a:pPr lvl="2"/>
            <a:r>
              <a:rPr lang="en-US" dirty="0"/>
              <a:t>Intrusion Detection Systems</a:t>
            </a:r>
          </a:p>
          <a:p>
            <a:pPr lvl="2"/>
            <a:endParaRPr lang="en-US" dirty="0"/>
          </a:p>
        </p:txBody>
      </p:sp>
    </p:spTree>
    <p:extLst>
      <p:ext uri="{BB962C8B-B14F-4D97-AF65-F5344CB8AC3E}">
        <p14:creationId xmlns:p14="http://schemas.microsoft.com/office/powerpoint/2010/main" val="2132861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normAutofit fontScale="92500" lnSpcReduction="10000"/>
          </a:bodyPr>
          <a:lstStyle/>
          <a:p>
            <a:r>
              <a:rPr lang="en-US" dirty="0"/>
              <a:t>S/W implements network Protocols</a:t>
            </a:r>
          </a:p>
          <a:p>
            <a:r>
              <a:rPr lang="en-US" dirty="0"/>
              <a:t>Network administrators</a:t>
            </a:r>
          </a:p>
          <a:p>
            <a:pPr lvl="1"/>
            <a:r>
              <a:rPr lang="en-US" dirty="0"/>
              <a:t>configure individual network devices using configuration interfaces that vary</a:t>
            </a:r>
          </a:p>
          <a:p>
            <a:pPr lvl="2"/>
            <a:r>
              <a:rPr lang="en-US" dirty="0"/>
              <a:t>across vendors</a:t>
            </a:r>
          </a:p>
          <a:p>
            <a:pPr lvl="2"/>
            <a:r>
              <a:rPr lang="en-US" dirty="0"/>
              <a:t>and even across different</a:t>
            </a:r>
          </a:p>
          <a:p>
            <a:r>
              <a:rPr lang="en-US" dirty="0"/>
              <a:t>Network management tools</a:t>
            </a:r>
          </a:p>
          <a:p>
            <a:pPr lvl="1"/>
            <a:r>
              <a:rPr lang="en-US" dirty="0"/>
              <a:t>offer a central vantage point for configuring the network</a:t>
            </a:r>
          </a:p>
          <a:p>
            <a:pPr lvl="1"/>
            <a:r>
              <a:rPr lang="en-US" dirty="0"/>
              <a:t>Limitations</a:t>
            </a:r>
          </a:p>
          <a:p>
            <a:pPr lvl="2"/>
            <a:r>
              <a:rPr lang="en-US" dirty="0"/>
              <a:t>Systems still operate at the level of individual protocols, mechanisms, and configuration interfaces</a:t>
            </a:r>
          </a:p>
          <a:p>
            <a:pPr lvl="1"/>
            <a:r>
              <a:rPr lang="en-US" dirty="0"/>
              <a:t>This mode of operation has slowed innovation, increased complexity</a:t>
            </a:r>
          </a:p>
          <a:p>
            <a:pPr lvl="1"/>
            <a:r>
              <a:rPr lang="en-US" dirty="0"/>
              <a:t>Inflated both the capital and operational costs of running a network</a:t>
            </a:r>
          </a:p>
          <a:p>
            <a:pPr lvl="1"/>
            <a:endParaRPr lang="en-US" dirty="0"/>
          </a:p>
        </p:txBody>
      </p:sp>
    </p:spTree>
    <p:extLst>
      <p:ext uri="{BB962C8B-B14F-4D97-AF65-F5344CB8AC3E}">
        <p14:creationId xmlns:p14="http://schemas.microsoft.com/office/powerpoint/2010/main" val="4163946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normAutofit/>
          </a:bodyPr>
          <a:lstStyle/>
          <a:p>
            <a:r>
              <a:rPr lang="en-US" dirty="0"/>
              <a:t>SDN has two defining characteristics</a:t>
            </a:r>
          </a:p>
          <a:p>
            <a:pPr lvl="1"/>
            <a:r>
              <a:rPr lang="en-US" dirty="0"/>
              <a:t>First, an SDN separates the control plane (which decides how to handle the traffic) from the data plane (which forwards traffic according to decisions that the control plane makes)</a:t>
            </a:r>
          </a:p>
          <a:p>
            <a:pPr lvl="1"/>
            <a:r>
              <a:rPr lang="en-US" dirty="0"/>
              <a:t>Second, an SDN consolidates the control plane, so that a single software control program controls multiple data-plane elements </a:t>
            </a:r>
          </a:p>
        </p:txBody>
      </p:sp>
    </p:spTree>
    <p:extLst>
      <p:ext uri="{BB962C8B-B14F-4D97-AF65-F5344CB8AC3E}">
        <p14:creationId xmlns:p14="http://schemas.microsoft.com/office/powerpoint/2010/main" val="217999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Plane</a:t>
            </a:r>
          </a:p>
        </p:txBody>
      </p:sp>
      <p:sp>
        <p:nvSpPr>
          <p:cNvPr id="3" name="Content Placeholder 2"/>
          <p:cNvSpPr>
            <a:spLocks noGrp="1"/>
          </p:cNvSpPr>
          <p:nvPr>
            <p:ph idx="1"/>
          </p:nvPr>
        </p:nvSpPr>
        <p:spPr/>
        <p:txBody>
          <a:bodyPr>
            <a:normAutofit fontScale="85000" lnSpcReduction="20000"/>
          </a:bodyPr>
          <a:lstStyle/>
          <a:p>
            <a:r>
              <a:rPr lang="en-US" dirty="0"/>
              <a:t>Makes decisions about where traffic is sent</a:t>
            </a:r>
          </a:p>
          <a:p>
            <a:r>
              <a:rPr lang="en-US" dirty="0"/>
              <a:t>Control plane packets are destined to or locally originated by the router itself</a:t>
            </a:r>
          </a:p>
          <a:p>
            <a:r>
              <a:rPr lang="en-US" dirty="0"/>
              <a:t>The control plane functions include the system configuration, management, and exchange of routing table information</a:t>
            </a:r>
          </a:p>
          <a:p>
            <a:r>
              <a:rPr lang="en-US" dirty="0"/>
              <a:t>The route controller exchanges the topology information with other routers and constructs a routing table based on a routing protocol, for example, RIP, OSPF or BGP</a:t>
            </a:r>
          </a:p>
          <a:p>
            <a:r>
              <a:rPr lang="en-US" dirty="0"/>
              <a:t>Control plane packets are processed by the router to update the routing table information.</a:t>
            </a:r>
          </a:p>
          <a:p>
            <a:r>
              <a:rPr lang="en-US" dirty="0"/>
              <a:t>It is the </a:t>
            </a:r>
            <a:r>
              <a:rPr lang="en-US" dirty="0" err="1"/>
              <a:t>Signalling</a:t>
            </a:r>
            <a:r>
              <a:rPr lang="en-US" dirty="0"/>
              <a:t> of the network</a:t>
            </a:r>
          </a:p>
          <a:p>
            <a:r>
              <a:rPr lang="en-US" dirty="0"/>
              <a:t>Since the control functions are not performed on each arriving individual packet, they do not have a strict speed constraint and are less time-critical</a:t>
            </a:r>
          </a:p>
        </p:txBody>
      </p:sp>
    </p:spTree>
    <p:extLst>
      <p:ext uri="{BB962C8B-B14F-4D97-AF65-F5344CB8AC3E}">
        <p14:creationId xmlns:p14="http://schemas.microsoft.com/office/powerpoint/2010/main" val="3310512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Plane</a:t>
            </a:r>
          </a:p>
        </p:txBody>
      </p:sp>
      <p:sp>
        <p:nvSpPr>
          <p:cNvPr id="3" name="Content Placeholder 2"/>
          <p:cNvSpPr>
            <a:spLocks noGrp="1"/>
          </p:cNvSpPr>
          <p:nvPr>
            <p:ph idx="1"/>
          </p:nvPr>
        </p:nvSpPr>
        <p:spPr/>
        <p:txBody>
          <a:bodyPr/>
          <a:lstStyle/>
          <a:p>
            <a:r>
              <a:rPr lang="en-US" dirty="0"/>
              <a:t>Also known as Forwarding Plane</a:t>
            </a:r>
          </a:p>
          <a:p>
            <a:r>
              <a:rPr lang="en-US" dirty="0"/>
              <a:t>Forwards traffic to the next hop along the path to the selected destination network according to control plane logic</a:t>
            </a:r>
          </a:p>
          <a:p>
            <a:r>
              <a:rPr lang="en-US" dirty="0"/>
              <a:t>Data plane packets go through the router</a:t>
            </a:r>
          </a:p>
          <a:p>
            <a:r>
              <a:rPr lang="en-US" dirty="0"/>
              <a:t>The routers/switches use what the control plane built to dispose of incoming and outgoing frames and packets</a:t>
            </a:r>
          </a:p>
        </p:txBody>
      </p:sp>
    </p:spTree>
    <p:extLst>
      <p:ext uri="{BB962C8B-B14F-4D97-AF65-F5344CB8AC3E}">
        <p14:creationId xmlns:p14="http://schemas.microsoft.com/office/powerpoint/2010/main" val="2334763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R1, R2 and R3</a:t>
            </a:r>
          </a:p>
          <a:p>
            <a:pPr lvl="1"/>
            <a:r>
              <a:rPr lang="en-US" dirty="0"/>
              <a:t>Telnet</a:t>
            </a:r>
          </a:p>
          <a:p>
            <a:pPr lvl="1"/>
            <a:r>
              <a:rPr lang="en-US" dirty="0"/>
              <a:t>R1 and R3</a:t>
            </a:r>
          </a:p>
          <a:p>
            <a:pPr lvl="2"/>
            <a:r>
              <a:rPr lang="en-US" dirty="0"/>
              <a:t>Control/management plane</a:t>
            </a:r>
          </a:p>
          <a:p>
            <a:pPr lvl="1"/>
            <a:r>
              <a:rPr lang="en-US" dirty="0"/>
              <a:t>R2</a:t>
            </a:r>
          </a:p>
          <a:p>
            <a:pPr lvl="2"/>
            <a:r>
              <a:rPr lang="en-US" dirty="0"/>
              <a:t>Data plane traffic</a:t>
            </a:r>
          </a:p>
        </p:txBody>
      </p:sp>
    </p:spTree>
    <p:extLst>
      <p:ext uri="{BB962C8B-B14F-4D97-AF65-F5344CB8AC3E}">
        <p14:creationId xmlns:p14="http://schemas.microsoft.com/office/powerpoint/2010/main" val="267683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Layer</a:t>
            </a:r>
          </a:p>
        </p:txBody>
      </p:sp>
      <p:sp>
        <p:nvSpPr>
          <p:cNvPr id="3" name="Content Placeholder 2"/>
          <p:cNvSpPr>
            <a:spLocks noGrp="1"/>
          </p:cNvSpPr>
          <p:nvPr>
            <p:ph idx="1"/>
          </p:nvPr>
        </p:nvSpPr>
        <p:spPr/>
        <p:txBody>
          <a:bodyPr>
            <a:normAutofit/>
          </a:bodyPr>
          <a:lstStyle/>
          <a:p>
            <a:r>
              <a:rPr lang="en-US" dirty="0"/>
              <a:t>In charge of actual delivery of packets</a:t>
            </a:r>
          </a:p>
          <a:p>
            <a:r>
              <a:rPr lang="en-US" dirty="0"/>
              <a:t>Conceptually subdivided</a:t>
            </a:r>
          </a:p>
          <a:p>
            <a:pPr lvl="1"/>
            <a:r>
              <a:rPr lang="en-US" dirty="0"/>
              <a:t>Physical layer</a:t>
            </a:r>
          </a:p>
          <a:p>
            <a:pPr lvl="2"/>
            <a:r>
              <a:rPr lang="en-US" dirty="0"/>
              <a:t> analog electrical, optical or radio signaling mechanisms </a:t>
            </a:r>
          </a:p>
          <a:p>
            <a:pPr lvl="1"/>
            <a:r>
              <a:rPr lang="en-US" dirty="0"/>
              <a:t>Logical Layer</a:t>
            </a:r>
          </a:p>
          <a:p>
            <a:pPr lvl="2"/>
            <a:r>
              <a:rPr lang="en-US" dirty="0"/>
              <a:t>all the digital (non-analog – operations on packets)</a:t>
            </a:r>
          </a:p>
          <a:p>
            <a:pPr marL="0" indent="0">
              <a:buNone/>
            </a:pPr>
            <a:endParaRPr lang="en-US" dirty="0"/>
          </a:p>
        </p:txBody>
      </p:sp>
      <p:graphicFrame>
        <p:nvGraphicFramePr>
          <p:cNvPr id="4" name="Table 3"/>
          <p:cNvGraphicFramePr>
            <a:graphicFrameLocks noGrp="1"/>
          </p:cNvGraphicFramePr>
          <p:nvPr/>
        </p:nvGraphicFramePr>
        <p:xfrm>
          <a:off x="5257800" y="4800600"/>
          <a:ext cx="1295400" cy="1854200"/>
        </p:xfrm>
        <a:graphic>
          <a:graphicData uri="http://schemas.openxmlformats.org/drawingml/2006/table">
            <a:tbl>
              <a:tblPr firstRow="1" bandRow="1">
                <a:tableStyleId>{5940675A-B579-460E-94D1-54222C63F5DA}</a:tableStyleId>
              </a:tblPr>
              <a:tblGrid>
                <a:gridCol w="1295400">
                  <a:extLst>
                    <a:ext uri="{9D8B030D-6E8A-4147-A177-3AD203B41FA5}">
                      <a16:colId xmlns:a16="http://schemas.microsoft.com/office/drawing/2014/main" val="20000"/>
                    </a:ext>
                  </a:extLst>
                </a:gridCol>
              </a:tblGrid>
              <a:tr h="370840">
                <a:tc>
                  <a:txBody>
                    <a:bodyPr/>
                    <a:lstStyle/>
                    <a:p>
                      <a:r>
                        <a:rPr lang="en-US" dirty="0"/>
                        <a:t>Application</a:t>
                      </a:r>
                      <a:endParaRPr lang="en-US" b="0" dirty="0"/>
                    </a:p>
                  </a:txBody>
                  <a:tcPr/>
                </a:tc>
                <a:extLst>
                  <a:ext uri="{0D108BD9-81ED-4DB2-BD59-A6C34878D82A}">
                    <a16:rowId xmlns:a16="http://schemas.microsoft.com/office/drawing/2014/main" val="10000"/>
                  </a:ext>
                </a:extLst>
              </a:tr>
              <a:tr h="370840">
                <a:tc>
                  <a:txBody>
                    <a:bodyPr/>
                    <a:lstStyle/>
                    <a:p>
                      <a:r>
                        <a:rPr lang="en-US" dirty="0"/>
                        <a:t>Transport</a:t>
                      </a:r>
                    </a:p>
                  </a:txBody>
                  <a:tcPr/>
                </a:tc>
                <a:extLst>
                  <a:ext uri="{0D108BD9-81ED-4DB2-BD59-A6C34878D82A}">
                    <a16:rowId xmlns:a16="http://schemas.microsoft.com/office/drawing/2014/main" val="10001"/>
                  </a:ext>
                </a:extLst>
              </a:tr>
              <a:tr h="370840">
                <a:tc>
                  <a:txBody>
                    <a:bodyPr/>
                    <a:lstStyle/>
                    <a:p>
                      <a:r>
                        <a:rPr lang="en-US" dirty="0"/>
                        <a:t>Network</a:t>
                      </a:r>
                    </a:p>
                  </a:txBody>
                  <a:tcPr/>
                </a:tc>
                <a:extLst>
                  <a:ext uri="{0D108BD9-81ED-4DB2-BD59-A6C34878D82A}">
                    <a16:rowId xmlns:a16="http://schemas.microsoft.com/office/drawing/2014/main" val="10002"/>
                  </a:ext>
                </a:extLst>
              </a:tr>
              <a:tr h="370840">
                <a:tc>
                  <a:txBody>
                    <a:bodyPr/>
                    <a:lstStyle/>
                    <a:p>
                      <a:r>
                        <a:rPr lang="en-US" b="1" dirty="0"/>
                        <a:t>Logical</a:t>
                      </a:r>
                    </a:p>
                  </a:txBody>
                  <a:tcPr/>
                </a:tc>
                <a:extLst>
                  <a:ext uri="{0D108BD9-81ED-4DB2-BD59-A6C34878D82A}">
                    <a16:rowId xmlns:a16="http://schemas.microsoft.com/office/drawing/2014/main" val="10003"/>
                  </a:ext>
                </a:extLst>
              </a:tr>
              <a:tr h="370840">
                <a:tc>
                  <a:txBody>
                    <a:bodyPr/>
                    <a:lstStyle/>
                    <a:p>
                      <a:r>
                        <a:rPr lang="en-US" b="1" dirty="0"/>
                        <a:t>Physical</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165920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normAutofit fontScale="85000" lnSpcReduction="20000"/>
          </a:bodyPr>
          <a:lstStyle/>
          <a:p>
            <a:r>
              <a:rPr lang="en-US" dirty="0"/>
              <a:t>How does the control plane exercise its  control over the state in the networks data plane elements?</a:t>
            </a:r>
          </a:p>
          <a:p>
            <a:pPr lvl="1"/>
            <a:r>
              <a:rPr lang="en-US" dirty="0"/>
              <a:t>API</a:t>
            </a:r>
          </a:p>
          <a:p>
            <a:pPr lvl="2"/>
            <a:r>
              <a:rPr lang="en-US" dirty="0" err="1"/>
              <a:t>OpenFlow</a:t>
            </a:r>
            <a:endParaRPr lang="en-US" dirty="0"/>
          </a:p>
          <a:p>
            <a:r>
              <a:rPr lang="en-US" dirty="0" err="1"/>
              <a:t>OpenFlow</a:t>
            </a:r>
            <a:r>
              <a:rPr lang="en-US" dirty="0"/>
              <a:t> Switch</a:t>
            </a:r>
          </a:p>
          <a:p>
            <a:pPr lvl="1"/>
            <a:r>
              <a:rPr lang="en-US" dirty="0"/>
              <a:t>has one or more tables of packet-handling rules</a:t>
            </a:r>
          </a:p>
          <a:p>
            <a:pPr lvl="1"/>
            <a:r>
              <a:rPr lang="en-US" dirty="0"/>
              <a:t>each rule matches a subset of traffic and performs certain actions on the traffic that matches a rule</a:t>
            </a:r>
          </a:p>
          <a:p>
            <a:pPr lvl="1"/>
            <a:r>
              <a:rPr lang="en-US" dirty="0"/>
              <a:t>actions include</a:t>
            </a:r>
          </a:p>
          <a:p>
            <a:pPr lvl="2"/>
            <a:r>
              <a:rPr lang="en-US" dirty="0"/>
              <a:t>dropping</a:t>
            </a:r>
          </a:p>
          <a:p>
            <a:pPr lvl="2"/>
            <a:r>
              <a:rPr lang="en-US" dirty="0"/>
              <a:t>forwarding</a:t>
            </a:r>
          </a:p>
          <a:p>
            <a:pPr lvl="2"/>
            <a:r>
              <a:rPr lang="en-US" dirty="0"/>
              <a:t>Flooding</a:t>
            </a:r>
          </a:p>
          <a:p>
            <a:pPr lvl="1"/>
            <a:r>
              <a:rPr lang="en-US" dirty="0"/>
              <a:t>Depending on the rules installed by a controller application</a:t>
            </a:r>
          </a:p>
          <a:p>
            <a:pPr lvl="2"/>
            <a:r>
              <a:rPr lang="en-US" dirty="0" err="1"/>
              <a:t>OpenFlow</a:t>
            </a:r>
            <a:r>
              <a:rPr lang="en-US" dirty="0"/>
              <a:t> switch can behave like a router, switch, firewall, network address translator, or something in between</a:t>
            </a:r>
          </a:p>
        </p:txBody>
      </p:sp>
    </p:spTree>
    <p:extLst>
      <p:ext uri="{BB962C8B-B14F-4D97-AF65-F5344CB8AC3E}">
        <p14:creationId xmlns:p14="http://schemas.microsoft.com/office/powerpoint/2010/main" val="23763097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normAutofit/>
          </a:bodyPr>
          <a:lstStyle/>
          <a:p>
            <a:r>
              <a:rPr lang="en-US" dirty="0"/>
              <a:t>Initial Vendors</a:t>
            </a:r>
          </a:p>
          <a:p>
            <a:pPr lvl="1"/>
            <a:r>
              <a:rPr lang="en-US" dirty="0"/>
              <a:t>HP, NEC and Pronto</a:t>
            </a:r>
          </a:p>
          <a:p>
            <a:r>
              <a:rPr lang="en-US" dirty="0"/>
              <a:t>Controller platforms</a:t>
            </a:r>
          </a:p>
          <a:p>
            <a:pPr lvl="1"/>
            <a:r>
              <a:rPr lang="en-US" dirty="0"/>
              <a:t>Beacon </a:t>
            </a:r>
            <a:r>
              <a:rPr lang="en-US" dirty="0" err="1"/>
              <a:t>OpenFlow</a:t>
            </a:r>
            <a:endParaRPr lang="en-US" dirty="0"/>
          </a:p>
          <a:p>
            <a:pPr lvl="1"/>
            <a:r>
              <a:rPr lang="en-US" dirty="0" err="1"/>
              <a:t>FloodLight</a:t>
            </a:r>
            <a:endParaRPr lang="en-US" dirty="0"/>
          </a:p>
          <a:p>
            <a:pPr lvl="1"/>
            <a:r>
              <a:rPr lang="en-US" dirty="0"/>
              <a:t>NOX</a:t>
            </a:r>
          </a:p>
          <a:p>
            <a:pPr lvl="1"/>
            <a:r>
              <a:rPr lang="en-US" dirty="0"/>
              <a:t>ONOS</a:t>
            </a:r>
          </a:p>
          <a:p>
            <a:pPr lvl="1"/>
            <a:r>
              <a:rPr lang="en-US" dirty="0"/>
              <a:t>POX</a:t>
            </a:r>
          </a:p>
          <a:p>
            <a:pPr lvl="1"/>
            <a:r>
              <a:rPr lang="en-US" dirty="0"/>
              <a:t>Nettle</a:t>
            </a:r>
          </a:p>
        </p:txBody>
      </p:sp>
    </p:spTree>
    <p:extLst>
      <p:ext uri="{BB962C8B-B14F-4D97-AF65-F5344CB8AC3E}">
        <p14:creationId xmlns:p14="http://schemas.microsoft.com/office/powerpoint/2010/main" val="1499298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lstStyle/>
          <a:p>
            <a:r>
              <a:rPr lang="en-US" dirty="0"/>
              <a:t>Applications using these platforms</a:t>
            </a:r>
          </a:p>
          <a:p>
            <a:pPr lvl="1"/>
            <a:r>
              <a:rPr lang="en-US" dirty="0"/>
              <a:t>Dynamic Access Control</a:t>
            </a:r>
          </a:p>
          <a:p>
            <a:pPr lvl="1"/>
            <a:r>
              <a:rPr lang="en-US" dirty="0"/>
              <a:t>Server Load Balancing</a:t>
            </a:r>
          </a:p>
          <a:p>
            <a:pPr lvl="1"/>
            <a:r>
              <a:rPr lang="en-US" dirty="0"/>
              <a:t>Network Virtualization</a:t>
            </a:r>
          </a:p>
          <a:p>
            <a:pPr lvl="1"/>
            <a:r>
              <a:rPr lang="en-US" dirty="0"/>
              <a:t>Energy Efficient Networking</a:t>
            </a:r>
          </a:p>
          <a:p>
            <a:pPr lvl="1"/>
            <a:r>
              <a:rPr lang="en-US" dirty="0"/>
              <a:t>Seamless Virtual Machines</a:t>
            </a:r>
          </a:p>
          <a:p>
            <a:pPr lvl="1"/>
            <a:r>
              <a:rPr lang="en-US" dirty="0"/>
              <a:t>Migration and User Mobility</a:t>
            </a:r>
          </a:p>
        </p:txBody>
      </p:sp>
    </p:spTree>
    <p:extLst>
      <p:ext uri="{BB962C8B-B14F-4D97-AF65-F5344CB8AC3E}">
        <p14:creationId xmlns:p14="http://schemas.microsoft.com/office/powerpoint/2010/main" val="32228666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SDN</a:t>
            </a:r>
          </a:p>
        </p:txBody>
      </p:sp>
      <p:sp>
        <p:nvSpPr>
          <p:cNvPr id="3" name="Content Placeholder 2"/>
          <p:cNvSpPr>
            <a:spLocks noGrp="1"/>
          </p:cNvSpPr>
          <p:nvPr>
            <p:ph idx="1"/>
          </p:nvPr>
        </p:nvSpPr>
        <p:spPr/>
        <p:txBody>
          <a:bodyPr/>
          <a:lstStyle/>
          <a:p>
            <a:r>
              <a:rPr lang="en-US" dirty="0"/>
              <a:t>Commercial Success</a:t>
            </a:r>
          </a:p>
          <a:p>
            <a:pPr lvl="1"/>
            <a:r>
              <a:rPr lang="en-US" dirty="0"/>
              <a:t>Google’s wide-area traffic-management system</a:t>
            </a:r>
          </a:p>
          <a:p>
            <a:pPr lvl="1"/>
            <a:r>
              <a:rPr lang="en-US" dirty="0" err="1"/>
              <a:t>Nicira’s</a:t>
            </a:r>
            <a:r>
              <a:rPr lang="en-US" dirty="0"/>
              <a:t> Network Virtualization Platform </a:t>
            </a:r>
          </a:p>
          <a:p>
            <a:r>
              <a:rPr lang="en-US" dirty="0"/>
              <a:t>Consortia</a:t>
            </a:r>
          </a:p>
          <a:p>
            <a:pPr lvl="1"/>
            <a:r>
              <a:rPr lang="en-US" dirty="0"/>
              <a:t>Open Networking Foundation and</a:t>
            </a:r>
          </a:p>
          <a:p>
            <a:pPr lvl="2"/>
            <a:r>
              <a:rPr lang="en-US" u="sng" dirty="0"/>
              <a:t>https://www.opennetworking.org</a:t>
            </a:r>
            <a:endParaRPr lang="en-US" dirty="0"/>
          </a:p>
          <a:p>
            <a:pPr lvl="1"/>
            <a:r>
              <a:rPr lang="en-US" dirty="0"/>
              <a:t>Open Daylight initiative</a:t>
            </a:r>
          </a:p>
          <a:p>
            <a:pPr lvl="2"/>
            <a:r>
              <a:rPr lang="en-US" u="sng" dirty="0"/>
              <a:t>https://www.opendaylight.org</a:t>
            </a:r>
          </a:p>
        </p:txBody>
      </p:sp>
    </p:spTree>
    <p:extLst>
      <p:ext uri="{BB962C8B-B14F-4D97-AF65-F5344CB8AC3E}">
        <p14:creationId xmlns:p14="http://schemas.microsoft.com/office/powerpoint/2010/main" val="2730759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 to Research in SDN</a:t>
            </a:r>
          </a:p>
        </p:txBody>
      </p:sp>
      <p:sp>
        <p:nvSpPr>
          <p:cNvPr id="3" name="Content Placeholder 2"/>
          <p:cNvSpPr>
            <a:spLocks noGrp="1"/>
          </p:cNvSpPr>
          <p:nvPr>
            <p:ph idx="1"/>
          </p:nvPr>
        </p:nvSpPr>
        <p:spPr/>
        <p:txBody>
          <a:bodyPr/>
          <a:lstStyle/>
          <a:p>
            <a:r>
              <a:rPr lang="en-US" dirty="0"/>
              <a:t>Evolution of key ideas</a:t>
            </a:r>
          </a:p>
          <a:p>
            <a:r>
              <a:rPr lang="en-US" dirty="0"/>
              <a:t>Application “pulls” and technology “pushes” of the day</a:t>
            </a:r>
          </a:p>
          <a:p>
            <a:r>
              <a:rPr lang="en-US" dirty="0"/>
              <a:t>Lessons that can help guide the next set of SDN innovations</a:t>
            </a:r>
          </a:p>
        </p:txBody>
      </p:sp>
    </p:spTree>
    <p:extLst>
      <p:ext uri="{BB962C8B-B14F-4D97-AF65-F5344CB8AC3E}">
        <p14:creationId xmlns:p14="http://schemas.microsoft.com/office/powerpoint/2010/main" val="3584248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Roadmap</a:t>
            </a: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775" y="1384198"/>
            <a:ext cx="8915400" cy="4349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70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a:t>
            </a:r>
            <a:r>
              <a:rPr lang="en-US" i="1" dirty="0"/>
              <a:t>five-layer </a:t>
            </a:r>
            <a:r>
              <a:rPr lang="en-US" dirty="0"/>
              <a:t>Model</a:t>
            </a:r>
          </a:p>
        </p:txBody>
      </p:sp>
      <p:sp>
        <p:nvSpPr>
          <p:cNvPr id="3" name="Content Placeholder 2"/>
          <p:cNvSpPr>
            <a:spLocks noGrp="1"/>
          </p:cNvSpPr>
          <p:nvPr>
            <p:ph idx="1"/>
          </p:nvPr>
        </p:nvSpPr>
        <p:spPr/>
        <p:txBody>
          <a:bodyPr/>
          <a:lstStyle/>
          <a:p>
            <a:r>
              <a:rPr lang="en-US" dirty="0"/>
              <a:t>Physical/logical division gives us the Internet five-layer model</a:t>
            </a:r>
          </a:p>
          <a:p>
            <a:r>
              <a:rPr lang="en-US" dirty="0"/>
              <a:t>Less a formal hierarchy as an ad hoc classification method</a:t>
            </a:r>
          </a:p>
        </p:txBody>
      </p:sp>
    </p:spTree>
    <p:extLst>
      <p:ext uri="{BB962C8B-B14F-4D97-AF65-F5344CB8AC3E}">
        <p14:creationId xmlns:p14="http://schemas.microsoft.com/office/powerpoint/2010/main" val="51831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Rate, Throughput and Bandwidth</a:t>
            </a:r>
          </a:p>
        </p:txBody>
      </p:sp>
      <p:sp>
        <p:nvSpPr>
          <p:cNvPr id="3" name="Content Placeholder 2"/>
          <p:cNvSpPr>
            <a:spLocks noGrp="1"/>
          </p:cNvSpPr>
          <p:nvPr>
            <p:ph idx="1"/>
          </p:nvPr>
        </p:nvSpPr>
        <p:spPr/>
        <p:txBody>
          <a:bodyPr>
            <a:normAutofit fontScale="85000" lnSpcReduction="20000"/>
          </a:bodyPr>
          <a:lstStyle/>
          <a:p>
            <a:r>
              <a:rPr lang="en-US" dirty="0"/>
              <a:t>Data Rate</a:t>
            </a:r>
          </a:p>
          <a:p>
            <a:pPr lvl="1"/>
            <a:r>
              <a:rPr lang="en-US" dirty="0"/>
              <a:t>rate at which bits are transmitted</a:t>
            </a:r>
          </a:p>
          <a:p>
            <a:r>
              <a:rPr lang="en-US" dirty="0"/>
              <a:t>Throughput</a:t>
            </a:r>
          </a:p>
          <a:p>
            <a:pPr lvl="1"/>
            <a:r>
              <a:rPr lang="en-US" dirty="0"/>
              <a:t>overall effective transmission rate</a:t>
            </a:r>
          </a:p>
          <a:p>
            <a:pPr lvl="1"/>
            <a:r>
              <a:rPr lang="en-US" dirty="0"/>
              <a:t>measured at a higher network layer than the data rate</a:t>
            </a:r>
          </a:p>
          <a:p>
            <a:r>
              <a:rPr lang="en-US" dirty="0"/>
              <a:t>Bandwidth</a:t>
            </a:r>
          </a:p>
          <a:p>
            <a:pPr lvl="1"/>
            <a:r>
              <a:rPr lang="en-US" dirty="0"/>
              <a:t>Refer to either data rate or throughput</a:t>
            </a:r>
          </a:p>
          <a:p>
            <a:pPr lvl="1"/>
            <a:r>
              <a:rPr lang="en-US" dirty="0"/>
              <a:t>Synonym for data rate</a:t>
            </a:r>
          </a:p>
          <a:p>
            <a:r>
              <a:rPr lang="en-US" dirty="0" err="1"/>
              <a:t>Goodput</a:t>
            </a:r>
            <a:r>
              <a:rPr lang="en-US" dirty="0"/>
              <a:t> </a:t>
            </a:r>
          </a:p>
          <a:p>
            <a:pPr lvl="1"/>
            <a:r>
              <a:rPr lang="en-US" dirty="0"/>
              <a:t>refer to what might also be called “application-layer throughput”</a:t>
            </a:r>
          </a:p>
          <a:p>
            <a:pPr lvl="1"/>
            <a:r>
              <a:rPr lang="en-US" dirty="0"/>
              <a:t>amount of usable data delivered to the receiving application</a:t>
            </a:r>
          </a:p>
          <a:p>
            <a:pPr lvl="1"/>
            <a:r>
              <a:rPr lang="en-US" dirty="0"/>
              <a:t>retransmitted data is counted only once</a:t>
            </a:r>
          </a:p>
          <a:p>
            <a:pPr lvl="1"/>
            <a:r>
              <a:rPr lang="en-US"/>
              <a:t>retransmitted data counted </a:t>
            </a:r>
            <a:r>
              <a:rPr lang="en-US" dirty="0"/>
              <a:t>twice under some interpretations of “</a:t>
            </a:r>
            <a:r>
              <a:rPr lang="en-US"/>
              <a:t>throughput”</a:t>
            </a:r>
            <a:endParaRPr lang="en-US" dirty="0"/>
          </a:p>
        </p:txBody>
      </p:sp>
    </p:spTree>
    <p:extLst>
      <p:ext uri="{BB962C8B-B14F-4D97-AF65-F5344CB8AC3E}">
        <p14:creationId xmlns:p14="http://schemas.microsoft.com/office/powerpoint/2010/main" val="210451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Packets</a:t>
            </a:r>
          </a:p>
        </p:txBody>
      </p:sp>
      <p:sp>
        <p:nvSpPr>
          <p:cNvPr id="3" name="Content Placeholder 2"/>
          <p:cNvSpPr>
            <a:spLocks noGrp="1"/>
          </p:cNvSpPr>
          <p:nvPr>
            <p:ph idx="1"/>
          </p:nvPr>
        </p:nvSpPr>
        <p:spPr/>
        <p:txBody>
          <a:bodyPr>
            <a:normAutofit fontScale="92500" lnSpcReduction="20000"/>
          </a:bodyPr>
          <a:lstStyle/>
          <a:p>
            <a:r>
              <a:rPr lang="en-US" dirty="0"/>
              <a:t>Modest-sized buffers of data</a:t>
            </a:r>
          </a:p>
          <a:p>
            <a:pPr lvl="1"/>
            <a:r>
              <a:rPr lang="en-US" dirty="0"/>
              <a:t>transmitted as a unit through some shared set of links</a:t>
            </a:r>
          </a:p>
          <a:p>
            <a:r>
              <a:rPr lang="en-US" dirty="0"/>
              <a:t>Prefixed with a header </a:t>
            </a:r>
          </a:p>
          <a:p>
            <a:pPr lvl="1"/>
            <a:r>
              <a:rPr lang="en-US" dirty="0"/>
              <a:t>delivery information</a:t>
            </a:r>
          </a:p>
          <a:p>
            <a:r>
              <a:rPr lang="en-US" dirty="0"/>
              <a:t>Common case known as datagram forwarding</a:t>
            </a:r>
          </a:p>
          <a:p>
            <a:r>
              <a:rPr lang="en-US" dirty="0"/>
              <a:t>Header</a:t>
            </a:r>
          </a:p>
          <a:p>
            <a:pPr lvl="1"/>
            <a:r>
              <a:rPr lang="en-US" dirty="0"/>
              <a:t>destination address</a:t>
            </a:r>
          </a:p>
          <a:p>
            <a:pPr lvl="1"/>
            <a:r>
              <a:rPr lang="en-US" dirty="0"/>
              <a:t>headers in networks using so-called</a:t>
            </a:r>
          </a:p>
          <a:p>
            <a:r>
              <a:rPr lang="en-US" dirty="0"/>
              <a:t>Virtual-circuit forwarding contain instead an identifier for the connection</a:t>
            </a:r>
          </a:p>
          <a:p>
            <a:r>
              <a:rPr lang="en-US" dirty="0"/>
              <a:t>Networking today is packet-based</a:t>
            </a:r>
          </a:p>
          <a:p>
            <a:r>
              <a:rPr lang="en-US" dirty="0"/>
              <a:t>Circuit switched – telephony network</a:t>
            </a:r>
          </a:p>
        </p:txBody>
      </p:sp>
    </p:spTree>
    <p:extLst>
      <p:ext uri="{BB962C8B-B14F-4D97-AF65-F5344CB8AC3E}">
        <p14:creationId xmlns:p14="http://schemas.microsoft.com/office/powerpoint/2010/main" val="34744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r>
              <a:rPr lang="en-US" dirty="0"/>
              <a:t>LAN layer</a:t>
            </a:r>
          </a:p>
          <a:p>
            <a:pPr lvl="1"/>
            <a:r>
              <a:rPr lang="en-US" dirty="0"/>
              <a:t>Packets can be viewed as buffer</a:t>
            </a:r>
          </a:p>
          <a:p>
            <a:pPr lvl="1"/>
            <a:r>
              <a:rPr lang="en-US" dirty="0"/>
              <a:t>Packets are often referred to as frames at the LAN layer</a:t>
            </a:r>
          </a:p>
          <a:p>
            <a:pPr lvl="1"/>
            <a:r>
              <a:rPr lang="en-US" dirty="0"/>
              <a:t>Segments at the Transport layer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6589" y="1447801"/>
            <a:ext cx="58388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16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Size</a:t>
            </a:r>
          </a:p>
        </p:txBody>
      </p:sp>
      <p:sp>
        <p:nvSpPr>
          <p:cNvPr id="3" name="Content Placeholder 2"/>
          <p:cNvSpPr>
            <a:spLocks noGrp="1"/>
          </p:cNvSpPr>
          <p:nvPr>
            <p:ph idx="1"/>
          </p:nvPr>
        </p:nvSpPr>
        <p:spPr/>
        <p:txBody>
          <a:bodyPr>
            <a:normAutofit fontScale="92500" lnSpcReduction="10000"/>
          </a:bodyPr>
          <a:lstStyle/>
          <a:p>
            <a:r>
              <a:rPr lang="en-US" dirty="0"/>
              <a:t>Ethernet</a:t>
            </a:r>
          </a:p>
          <a:p>
            <a:pPr lvl="1"/>
            <a:r>
              <a:rPr lang="en-US" dirty="0"/>
              <a:t>Maximum of 1500 bytes of data. By comparison, TCP/IP packets</a:t>
            </a:r>
          </a:p>
          <a:p>
            <a:pPr lvl="1"/>
            <a:r>
              <a:rPr lang="en-US" dirty="0"/>
              <a:t>MTU (Max. Trans. Unit) is 1500 bytes</a:t>
            </a:r>
          </a:p>
          <a:p>
            <a:pPr lvl="2"/>
            <a:r>
              <a:rPr lang="en-US" dirty="0"/>
              <a:t>Largest IP packet (or some other payload) an Ethernet frame can contain is 1500 bytes</a:t>
            </a:r>
          </a:p>
          <a:p>
            <a:pPr lvl="2"/>
            <a:r>
              <a:rPr lang="en-US" dirty="0"/>
              <a:t>Additional 26 bytes for the Ethernet header results in a maximum frame (not the same as MTU) of 1526</a:t>
            </a:r>
          </a:p>
          <a:p>
            <a:r>
              <a:rPr lang="en-US" dirty="0"/>
              <a:t>TCP/IP packets originally often held only 512 bytes of data</a:t>
            </a:r>
          </a:p>
          <a:p>
            <a:r>
              <a:rPr lang="en-US" dirty="0"/>
              <a:t>Token Ring packets could contain up to 4 </a:t>
            </a:r>
            <a:r>
              <a:rPr lang="en-US" dirty="0" err="1"/>
              <a:t>kB</a:t>
            </a:r>
            <a:r>
              <a:rPr lang="en-US" dirty="0"/>
              <a:t> of data. </a:t>
            </a:r>
          </a:p>
          <a:p>
            <a:r>
              <a:rPr lang="en-US" dirty="0"/>
              <a:t>Proponents of very large packet sizes, larger even than 64 </a:t>
            </a:r>
            <a:r>
              <a:rPr lang="en-US" dirty="0" err="1"/>
              <a:t>kB</a:t>
            </a:r>
            <a:endParaRPr lang="en-US" dirty="0"/>
          </a:p>
          <a:p>
            <a:r>
              <a:rPr lang="en-US" dirty="0"/>
              <a:t>ATM (Asynchronous Transfer Mode) protocol uses 48 bytes of data per packet</a:t>
            </a:r>
          </a:p>
        </p:txBody>
      </p:sp>
    </p:spTree>
    <p:extLst>
      <p:ext uri="{BB962C8B-B14F-4D97-AF65-F5344CB8AC3E}">
        <p14:creationId xmlns:p14="http://schemas.microsoft.com/office/powerpoint/2010/main" val="2476299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5554</TotalTime>
  <Words>2208</Words>
  <Application>Microsoft Office PowerPoint</Application>
  <PresentationFormat>Widescreen</PresentationFormat>
  <Paragraphs>311</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Cambria Math</vt:lpstr>
      <vt:lpstr>Office Theme</vt:lpstr>
      <vt:lpstr>IoT Session 11</vt:lpstr>
      <vt:lpstr>LAN</vt:lpstr>
      <vt:lpstr>Layered Model</vt:lpstr>
      <vt:lpstr>Link Layer</vt:lpstr>
      <vt:lpstr>Internet five-layer Model</vt:lpstr>
      <vt:lpstr>Data Rate, Throughput and Bandwidth</vt:lpstr>
      <vt:lpstr>Packets</vt:lpstr>
      <vt:lpstr>Header</vt:lpstr>
      <vt:lpstr>Packet Size</vt:lpstr>
      <vt:lpstr>Packet Size Contd…</vt:lpstr>
      <vt:lpstr>VoIP</vt:lpstr>
      <vt:lpstr>Datagram</vt:lpstr>
      <vt:lpstr>Datagram Forwarding</vt:lpstr>
      <vt:lpstr>Example</vt:lpstr>
      <vt:lpstr>Example Contd…</vt:lpstr>
      <vt:lpstr>Example Contd..</vt:lpstr>
      <vt:lpstr>Datagram Forwarding</vt:lpstr>
      <vt:lpstr>Virtual Circuits</vt:lpstr>
      <vt:lpstr>Confusing..Not any more</vt:lpstr>
      <vt:lpstr>IP Routers </vt:lpstr>
      <vt:lpstr>Topology</vt:lpstr>
      <vt:lpstr>Topology Contd…</vt:lpstr>
      <vt:lpstr>Traffic Engineering</vt:lpstr>
      <vt:lpstr>DVRP</vt:lpstr>
      <vt:lpstr>Spanning Tree</vt:lpstr>
      <vt:lpstr>Spanning Tree</vt:lpstr>
      <vt:lpstr>ST Properties</vt:lpstr>
      <vt:lpstr>Reading Assignment</vt:lpstr>
      <vt:lpstr>SDN</vt:lpstr>
      <vt:lpstr>SDN</vt:lpstr>
      <vt:lpstr>Control-plane vs Data-plane</vt:lpstr>
      <vt:lpstr>Control-plane vs Data-plane</vt:lpstr>
      <vt:lpstr>Historical Perspective</vt:lpstr>
      <vt:lpstr>Road to SDN</vt:lpstr>
      <vt:lpstr>Road to SDN</vt:lpstr>
      <vt:lpstr>Road to SDN</vt:lpstr>
      <vt:lpstr>Control Plane</vt:lpstr>
      <vt:lpstr>Data Plane</vt:lpstr>
      <vt:lpstr>Example</vt:lpstr>
      <vt:lpstr>Road to SDN</vt:lpstr>
      <vt:lpstr>Road to SDN</vt:lpstr>
      <vt:lpstr>Road to SDN</vt:lpstr>
      <vt:lpstr>Road to SDN</vt:lpstr>
      <vt:lpstr>Road to Research in SDN</vt:lpstr>
      <vt:lpstr>Roadmap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Session 2</dc:title>
  <dc:creator>Dr. Faisal Iradat / Assistant Professor and Acting Head of CICT</dc:creator>
  <cp:lastModifiedBy>Dr. Faisal Iradat / Assistant Professor and Acting Head of CICT</cp:lastModifiedBy>
  <cp:revision>67</cp:revision>
  <dcterms:created xsi:type="dcterms:W3CDTF">2023-02-03T06:51:06Z</dcterms:created>
  <dcterms:modified xsi:type="dcterms:W3CDTF">2023-04-28T09:30:25Z</dcterms:modified>
</cp:coreProperties>
</file>