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9" r:id="rId4"/>
    <p:sldId id="335" r:id="rId5"/>
    <p:sldId id="336" r:id="rId6"/>
    <p:sldId id="337" r:id="rId7"/>
    <p:sldId id="338" r:id="rId8"/>
    <p:sldId id="339" r:id="rId9"/>
    <p:sldId id="340" r:id="rId10"/>
    <p:sldId id="341" r:id="rId11"/>
    <p:sldId id="342" r:id="rId12"/>
    <p:sldId id="343" r:id="rId13"/>
    <p:sldId id="344" r:id="rId14"/>
    <p:sldId id="345" r:id="rId15"/>
    <p:sldId id="347" r:id="rId16"/>
    <p:sldId id="34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080" autoAdjust="0"/>
    <p:restoredTop sz="94598" autoAdjust="0"/>
  </p:normalViewPr>
  <p:slideViewPr>
    <p:cSldViewPr snapToGrid="0">
      <p:cViewPr varScale="1">
        <p:scale>
          <a:sx n="81" d="100"/>
          <a:sy n="81" d="100"/>
        </p:scale>
        <p:origin x="28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47ABEF-B1DE-49B7-9874-3A9CC85E2F79}" type="datetimeFigureOut">
              <a:rPr lang="en-US" smtClean="0"/>
              <a:t>4/7/2023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40351D-F900-49DC-A5A6-DE58C989E826}" type="slidenum">
              <a:rPr lang="en-US" smtClean="0"/>
              <a:t>‹#›</a:t>
            </a:fld>
            <a:endParaRPr lang="en-US"/>
          </a:p>
        </p:txBody>
      </p:sp>
    </p:spTree>
    <p:extLst>
      <p:ext uri="{BB962C8B-B14F-4D97-AF65-F5344CB8AC3E}">
        <p14:creationId xmlns:p14="http://schemas.microsoft.com/office/powerpoint/2010/main" val="2616053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A2FE-6002-A1EC-2427-487B00B12C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3DF4AF-F5AB-20B9-2298-9B45B5E273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1FF333-E377-3BAA-8989-96604EB4B489}"/>
              </a:ext>
            </a:extLst>
          </p:cNvPr>
          <p:cNvSpPr>
            <a:spLocks noGrp="1"/>
          </p:cNvSpPr>
          <p:nvPr>
            <p:ph type="dt" sz="half" idx="10"/>
          </p:nvPr>
        </p:nvSpPr>
        <p:spPr/>
        <p:txBody>
          <a:bodyPr/>
          <a:lstStyle/>
          <a:p>
            <a:fld id="{A048BD07-06ED-40BC-8031-D870992B1078}" type="datetimeFigureOut">
              <a:rPr lang="en-US" smtClean="0"/>
              <a:t>4/7/2023</a:t>
            </a:fld>
            <a:endParaRPr lang="en-US"/>
          </a:p>
        </p:txBody>
      </p:sp>
      <p:sp>
        <p:nvSpPr>
          <p:cNvPr id="5" name="Footer Placeholder 4">
            <a:extLst>
              <a:ext uri="{FF2B5EF4-FFF2-40B4-BE49-F238E27FC236}">
                <a16:creationId xmlns:a16="http://schemas.microsoft.com/office/drawing/2014/main" id="{01066640-A072-1235-6293-9FF4F8AEE0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89DD5-E8E3-3588-F6FC-26BBEA01B291}"/>
              </a:ext>
            </a:extLst>
          </p:cNvPr>
          <p:cNvSpPr>
            <a:spLocks noGrp="1"/>
          </p:cNvSpPr>
          <p:nvPr>
            <p:ph type="sldNum" sz="quarter" idx="12"/>
          </p:nvPr>
        </p:nvSpPr>
        <p:spPr/>
        <p:txBody>
          <a:bodyPr/>
          <a:lstStyle/>
          <a:p>
            <a:fld id="{D8FA7C86-CB66-46F0-8880-B9000D532849}" type="slidenum">
              <a:rPr lang="en-US" smtClean="0"/>
              <a:t>‹#›</a:t>
            </a:fld>
            <a:endParaRPr lang="en-US"/>
          </a:p>
        </p:txBody>
      </p:sp>
    </p:spTree>
    <p:extLst>
      <p:ext uri="{BB962C8B-B14F-4D97-AF65-F5344CB8AC3E}">
        <p14:creationId xmlns:p14="http://schemas.microsoft.com/office/powerpoint/2010/main" val="1289751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56D1E-0703-9D4E-8232-AF6FB3150A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6051D5-0A57-B52C-D496-10EC46CE33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25757B-BF7F-9DA2-DBC6-4FA09DC95BE6}"/>
              </a:ext>
            </a:extLst>
          </p:cNvPr>
          <p:cNvSpPr>
            <a:spLocks noGrp="1"/>
          </p:cNvSpPr>
          <p:nvPr>
            <p:ph type="dt" sz="half" idx="10"/>
          </p:nvPr>
        </p:nvSpPr>
        <p:spPr/>
        <p:txBody>
          <a:bodyPr/>
          <a:lstStyle/>
          <a:p>
            <a:fld id="{A048BD07-06ED-40BC-8031-D870992B1078}" type="datetimeFigureOut">
              <a:rPr lang="en-US" smtClean="0"/>
              <a:t>4/7/2023</a:t>
            </a:fld>
            <a:endParaRPr lang="en-US"/>
          </a:p>
        </p:txBody>
      </p:sp>
      <p:sp>
        <p:nvSpPr>
          <p:cNvPr id="5" name="Footer Placeholder 4">
            <a:extLst>
              <a:ext uri="{FF2B5EF4-FFF2-40B4-BE49-F238E27FC236}">
                <a16:creationId xmlns:a16="http://schemas.microsoft.com/office/drawing/2014/main" id="{3269FAF2-84A1-EA1E-78F7-D81CA4902D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B5FEE1-0400-4AD6-1594-E080A27B012A}"/>
              </a:ext>
            </a:extLst>
          </p:cNvPr>
          <p:cNvSpPr>
            <a:spLocks noGrp="1"/>
          </p:cNvSpPr>
          <p:nvPr>
            <p:ph type="sldNum" sz="quarter" idx="12"/>
          </p:nvPr>
        </p:nvSpPr>
        <p:spPr/>
        <p:txBody>
          <a:bodyPr/>
          <a:lstStyle/>
          <a:p>
            <a:fld id="{D8FA7C86-CB66-46F0-8880-B9000D532849}" type="slidenum">
              <a:rPr lang="en-US" smtClean="0"/>
              <a:t>‹#›</a:t>
            </a:fld>
            <a:endParaRPr lang="en-US"/>
          </a:p>
        </p:txBody>
      </p:sp>
    </p:spTree>
    <p:extLst>
      <p:ext uri="{BB962C8B-B14F-4D97-AF65-F5344CB8AC3E}">
        <p14:creationId xmlns:p14="http://schemas.microsoft.com/office/powerpoint/2010/main" val="935113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343187-3CD8-D9AF-3869-A3B540788D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3BF607-FDFE-3180-EA30-C307A0186D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5DCB8B-8704-B1FA-E7BA-8E29FC63B266}"/>
              </a:ext>
            </a:extLst>
          </p:cNvPr>
          <p:cNvSpPr>
            <a:spLocks noGrp="1"/>
          </p:cNvSpPr>
          <p:nvPr>
            <p:ph type="dt" sz="half" idx="10"/>
          </p:nvPr>
        </p:nvSpPr>
        <p:spPr/>
        <p:txBody>
          <a:bodyPr/>
          <a:lstStyle/>
          <a:p>
            <a:fld id="{A048BD07-06ED-40BC-8031-D870992B1078}" type="datetimeFigureOut">
              <a:rPr lang="en-US" smtClean="0"/>
              <a:t>4/7/2023</a:t>
            </a:fld>
            <a:endParaRPr lang="en-US"/>
          </a:p>
        </p:txBody>
      </p:sp>
      <p:sp>
        <p:nvSpPr>
          <p:cNvPr id="5" name="Footer Placeholder 4">
            <a:extLst>
              <a:ext uri="{FF2B5EF4-FFF2-40B4-BE49-F238E27FC236}">
                <a16:creationId xmlns:a16="http://schemas.microsoft.com/office/drawing/2014/main" id="{3C55A8AA-BBB2-E7AD-B7AC-81C820D1C1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8A629-DDCD-FE76-8A4C-83BECE9DE1D7}"/>
              </a:ext>
            </a:extLst>
          </p:cNvPr>
          <p:cNvSpPr>
            <a:spLocks noGrp="1"/>
          </p:cNvSpPr>
          <p:nvPr>
            <p:ph type="sldNum" sz="quarter" idx="12"/>
          </p:nvPr>
        </p:nvSpPr>
        <p:spPr/>
        <p:txBody>
          <a:bodyPr/>
          <a:lstStyle/>
          <a:p>
            <a:fld id="{D8FA7C86-CB66-46F0-8880-B9000D532849}" type="slidenum">
              <a:rPr lang="en-US" smtClean="0"/>
              <a:t>‹#›</a:t>
            </a:fld>
            <a:endParaRPr lang="en-US"/>
          </a:p>
        </p:txBody>
      </p:sp>
    </p:spTree>
    <p:extLst>
      <p:ext uri="{BB962C8B-B14F-4D97-AF65-F5344CB8AC3E}">
        <p14:creationId xmlns:p14="http://schemas.microsoft.com/office/powerpoint/2010/main" val="844397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2999E-8500-5331-8271-C24C1B6C3D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085676-2391-1F16-26A7-C51EC774B8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26A132-9F83-197B-4886-CE892BC50A1E}"/>
              </a:ext>
            </a:extLst>
          </p:cNvPr>
          <p:cNvSpPr>
            <a:spLocks noGrp="1"/>
          </p:cNvSpPr>
          <p:nvPr>
            <p:ph type="dt" sz="half" idx="10"/>
          </p:nvPr>
        </p:nvSpPr>
        <p:spPr/>
        <p:txBody>
          <a:bodyPr/>
          <a:lstStyle/>
          <a:p>
            <a:fld id="{A048BD07-06ED-40BC-8031-D870992B1078}" type="datetimeFigureOut">
              <a:rPr lang="en-US" smtClean="0"/>
              <a:t>4/7/2023</a:t>
            </a:fld>
            <a:endParaRPr lang="en-US"/>
          </a:p>
        </p:txBody>
      </p:sp>
      <p:sp>
        <p:nvSpPr>
          <p:cNvPr id="5" name="Footer Placeholder 4">
            <a:extLst>
              <a:ext uri="{FF2B5EF4-FFF2-40B4-BE49-F238E27FC236}">
                <a16:creationId xmlns:a16="http://schemas.microsoft.com/office/drawing/2014/main" id="{E9E36B90-96B5-0B04-560A-4BCDA8C387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967EF-67CD-4FF3-07FD-F7B6286972C5}"/>
              </a:ext>
            </a:extLst>
          </p:cNvPr>
          <p:cNvSpPr>
            <a:spLocks noGrp="1"/>
          </p:cNvSpPr>
          <p:nvPr>
            <p:ph type="sldNum" sz="quarter" idx="12"/>
          </p:nvPr>
        </p:nvSpPr>
        <p:spPr/>
        <p:txBody>
          <a:bodyPr/>
          <a:lstStyle/>
          <a:p>
            <a:fld id="{D8FA7C86-CB66-46F0-8880-B9000D532849}" type="slidenum">
              <a:rPr lang="en-US" smtClean="0"/>
              <a:t>‹#›</a:t>
            </a:fld>
            <a:endParaRPr lang="en-US"/>
          </a:p>
        </p:txBody>
      </p:sp>
    </p:spTree>
    <p:extLst>
      <p:ext uri="{BB962C8B-B14F-4D97-AF65-F5344CB8AC3E}">
        <p14:creationId xmlns:p14="http://schemas.microsoft.com/office/powerpoint/2010/main" val="3856481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7C386-9C50-8899-7589-4DF1E63F8C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645E55-C42D-57C4-B1CB-BFBA4BE5F4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475C87-6735-9E7D-AE65-D6EB04E0F49E}"/>
              </a:ext>
            </a:extLst>
          </p:cNvPr>
          <p:cNvSpPr>
            <a:spLocks noGrp="1"/>
          </p:cNvSpPr>
          <p:nvPr>
            <p:ph type="dt" sz="half" idx="10"/>
          </p:nvPr>
        </p:nvSpPr>
        <p:spPr/>
        <p:txBody>
          <a:bodyPr/>
          <a:lstStyle/>
          <a:p>
            <a:fld id="{A048BD07-06ED-40BC-8031-D870992B1078}" type="datetimeFigureOut">
              <a:rPr lang="en-US" smtClean="0"/>
              <a:t>4/7/2023</a:t>
            </a:fld>
            <a:endParaRPr lang="en-US"/>
          </a:p>
        </p:txBody>
      </p:sp>
      <p:sp>
        <p:nvSpPr>
          <p:cNvPr id="5" name="Footer Placeholder 4">
            <a:extLst>
              <a:ext uri="{FF2B5EF4-FFF2-40B4-BE49-F238E27FC236}">
                <a16:creationId xmlns:a16="http://schemas.microsoft.com/office/drawing/2014/main" id="{38B23C35-417C-2184-EC46-49B150B697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04978D-C7F8-DF82-18F2-E76BAF59DA83}"/>
              </a:ext>
            </a:extLst>
          </p:cNvPr>
          <p:cNvSpPr>
            <a:spLocks noGrp="1"/>
          </p:cNvSpPr>
          <p:nvPr>
            <p:ph type="sldNum" sz="quarter" idx="12"/>
          </p:nvPr>
        </p:nvSpPr>
        <p:spPr/>
        <p:txBody>
          <a:bodyPr/>
          <a:lstStyle/>
          <a:p>
            <a:fld id="{D8FA7C86-CB66-46F0-8880-B9000D532849}" type="slidenum">
              <a:rPr lang="en-US" smtClean="0"/>
              <a:t>‹#›</a:t>
            </a:fld>
            <a:endParaRPr lang="en-US"/>
          </a:p>
        </p:txBody>
      </p:sp>
    </p:spTree>
    <p:extLst>
      <p:ext uri="{BB962C8B-B14F-4D97-AF65-F5344CB8AC3E}">
        <p14:creationId xmlns:p14="http://schemas.microsoft.com/office/powerpoint/2010/main" val="3781879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BB1D1-B5FD-3B3F-BB14-79A4ED9D5C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1DF0AE-AEE7-5B23-6872-99A9F1F9A6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78DB61-5276-2DE1-5A2A-22E0BDD84A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6BD2B9-B43F-EC22-AFB7-CC2383FC1AF0}"/>
              </a:ext>
            </a:extLst>
          </p:cNvPr>
          <p:cNvSpPr>
            <a:spLocks noGrp="1"/>
          </p:cNvSpPr>
          <p:nvPr>
            <p:ph type="dt" sz="half" idx="10"/>
          </p:nvPr>
        </p:nvSpPr>
        <p:spPr/>
        <p:txBody>
          <a:bodyPr/>
          <a:lstStyle/>
          <a:p>
            <a:fld id="{A048BD07-06ED-40BC-8031-D870992B1078}" type="datetimeFigureOut">
              <a:rPr lang="en-US" smtClean="0"/>
              <a:t>4/7/2023</a:t>
            </a:fld>
            <a:endParaRPr lang="en-US"/>
          </a:p>
        </p:txBody>
      </p:sp>
      <p:sp>
        <p:nvSpPr>
          <p:cNvPr id="6" name="Footer Placeholder 5">
            <a:extLst>
              <a:ext uri="{FF2B5EF4-FFF2-40B4-BE49-F238E27FC236}">
                <a16:creationId xmlns:a16="http://schemas.microsoft.com/office/drawing/2014/main" id="{30185E91-B9E8-7C58-4B29-9C79379BAC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83426F-DC7F-74E9-C858-611B3A9022A7}"/>
              </a:ext>
            </a:extLst>
          </p:cNvPr>
          <p:cNvSpPr>
            <a:spLocks noGrp="1"/>
          </p:cNvSpPr>
          <p:nvPr>
            <p:ph type="sldNum" sz="quarter" idx="12"/>
          </p:nvPr>
        </p:nvSpPr>
        <p:spPr/>
        <p:txBody>
          <a:bodyPr/>
          <a:lstStyle/>
          <a:p>
            <a:fld id="{D8FA7C86-CB66-46F0-8880-B9000D532849}" type="slidenum">
              <a:rPr lang="en-US" smtClean="0"/>
              <a:t>‹#›</a:t>
            </a:fld>
            <a:endParaRPr lang="en-US"/>
          </a:p>
        </p:txBody>
      </p:sp>
    </p:spTree>
    <p:extLst>
      <p:ext uri="{BB962C8B-B14F-4D97-AF65-F5344CB8AC3E}">
        <p14:creationId xmlns:p14="http://schemas.microsoft.com/office/powerpoint/2010/main" val="527417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1541C-DBDF-288E-3F0E-A204BC0FF0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157AA9-36EB-C4A3-80D3-620C9EB71D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63C95F-D343-1547-32FB-6092036325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726D10-624D-AF56-4167-A29B9EFB81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00A188-D08E-3610-2FBA-453BF79C81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3DB01D-B1E8-0E81-5F78-1E932369C6A9}"/>
              </a:ext>
            </a:extLst>
          </p:cNvPr>
          <p:cNvSpPr>
            <a:spLocks noGrp="1"/>
          </p:cNvSpPr>
          <p:nvPr>
            <p:ph type="dt" sz="half" idx="10"/>
          </p:nvPr>
        </p:nvSpPr>
        <p:spPr/>
        <p:txBody>
          <a:bodyPr/>
          <a:lstStyle/>
          <a:p>
            <a:fld id="{A048BD07-06ED-40BC-8031-D870992B1078}" type="datetimeFigureOut">
              <a:rPr lang="en-US" smtClean="0"/>
              <a:t>4/7/2023</a:t>
            </a:fld>
            <a:endParaRPr lang="en-US"/>
          </a:p>
        </p:txBody>
      </p:sp>
      <p:sp>
        <p:nvSpPr>
          <p:cNvPr id="8" name="Footer Placeholder 7">
            <a:extLst>
              <a:ext uri="{FF2B5EF4-FFF2-40B4-BE49-F238E27FC236}">
                <a16:creationId xmlns:a16="http://schemas.microsoft.com/office/drawing/2014/main" id="{600BDEA6-F20A-0DE7-88A4-5ACEFF64F9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E4A43E-B80B-376F-FB4C-CFB80E092F02}"/>
              </a:ext>
            </a:extLst>
          </p:cNvPr>
          <p:cNvSpPr>
            <a:spLocks noGrp="1"/>
          </p:cNvSpPr>
          <p:nvPr>
            <p:ph type="sldNum" sz="quarter" idx="12"/>
          </p:nvPr>
        </p:nvSpPr>
        <p:spPr/>
        <p:txBody>
          <a:bodyPr/>
          <a:lstStyle/>
          <a:p>
            <a:fld id="{D8FA7C86-CB66-46F0-8880-B9000D532849}" type="slidenum">
              <a:rPr lang="en-US" smtClean="0"/>
              <a:t>‹#›</a:t>
            </a:fld>
            <a:endParaRPr lang="en-US"/>
          </a:p>
        </p:txBody>
      </p:sp>
    </p:spTree>
    <p:extLst>
      <p:ext uri="{BB962C8B-B14F-4D97-AF65-F5344CB8AC3E}">
        <p14:creationId xmlns:p14="http://schemas.microsoft.com/office/powerpoint/2010/main" val="1111803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B4B9D-113A-2B83-2373-4A962071AC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E2F9EF-BA34-9D57-5414-77A5A6A8F872}"/>
              </a:ext>
            </a:extLst>
          </p:cNvPr>
          <p:cNvSpPr>
            <a:spLocks noGrp="1"/>
          </p:cNvSpPr>
          <p:nvPr>
            <p:ph type="dt" sz="half" idx="10"/>
          </p:nvPr>
        </p:nvSpPr>
        <p:spPr/>
        <p:txBody>
          <a:bodyPr/>
          <a:lstStyle/>
          <a:p>
            <a:fld id="{A048BD07-06ED-40BC-8031-D870992B1078}" type="datetimeFigureOut">
              <a:rPr lang="en-US" smtClean="0"/>
              <a:t>4/7/2023</a:t>
            </a:fld>
            <a:endParaRPr lang="en-US"/>
          </a:p>
        </p:txBody>
      </p:sp>
      <p:sp>
        <p:nvSpPr>
          <p:cNvPr id="4" name="Footer Placeholder 3">
            <a:extLst>
              <a:ext uri="{FF2B5EF4-FFF2-40B4-BE49-F238E27FC236}">
                <a16:creationId xmlns:a16="http://schemas.microsoft.com/office/drawing/2014/main" id="{B56B16D7-233C-5E12-5E79-28CBFFA757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F0900C-B63A-6138-1C10-D96630CD3C09}"/>
              </a:ext>
            </a:extLst>
          </p:cNvPr>
          <p:cNvSpPr>
            <a:spLocks noGrp="1"/>
          </p:cNvSpPr>
          <p:nvPr>
            <p:ph type="sldNum" sz="quarter" idx="12"/>
          </p:nvPr>
        </p:nvSpPr>
        <p:spPr/>
        <p:txBody>
          <a:bodyPr/>
          <a:lstStyle/>
          <a:p>
            <a:fld id="{D8FA7C86-CB66-46F0-8880-B9000D532849}" type="slidenum">
              <a:rPr lang="en-US" smtClean="0"/>
              <a:t>‹#›</a:t>
            </a:fld>
            <a:endParaRPr lang="en-US"/>
          </a:p>
        </p:txBody>
      </p:sp>
    </p:spTree>
    <p:extLst>
      <p:ext uri="{BB962C8B-B14F-4D97-AF65-F5344CB8AC3E}">
        <p14:creationId xmlns:p14="http://schemas.microsoft.com/office/powerpoint/2010/main" val="363597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F74603-9D52-0A7C-6EFB-0D90C2B487B8}"/>
              </a:ext>
            </a:extLst>
          </p:cNvPr>
          <p:cNvSpPr>
            <a:spLocks noGrp="1"/>
          </p:cNvSpPr>
          <p:nvPr>
            <p:ph type="dt" sz="half" idx="10"/>
          </p:nvPr>
        </p:nvSpPr>
        <p:spPr/>
        <p:txBody>
          <a:bodyPr/>
          <a:lstStyle/>
          <a:p>
            <a:fld id="{A048BD07-06ED-40BC-8031-D870992B1078}" type="datetimeFigureOut">
              <a:rPr lang="en-US" smtClean="0"/>
              <a:t>4/7/2023</a:t>
            </a:fld>
            <a:endParaRPr lang="en-US"/>
          </a:p>
        </p:txBody>
      </p:sp>
      <p:sp>
        <p:nvSpPr>
          <p:cNvPr id="3" name="Footer Placeholder 2">
            <a:extLst>
              <a:ext uri="{FF2B5EF4-FFF2-40B4-BE49-F238E27FC236}">
                <a16:creationId xmlns:a16="http://schemas.microsoft.com/office/drawing/2014/main" id="{F768972B-DC9D-4146-1DAD-9C08481F41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FFCBFB-0022-3648-962A-C6FE339272A0}"/>
              </a:ext>
            </a:extLst>
          </p:cNvPr>
          <p:cNvSpPr>
            <a:spLocks noGrp="1"/>
          </p:cNvSpPr>
          <p:nvPr>
            <p:ph type="sldNum" sz="quarter" idx="12"/>
          </p:nvPr>
        </p:nvSpPr>
        <p:spPr/>
        <p:txBody>
          <a:bodyPr/>
          <a:lstStyle/>
          <a:p>
            <a:fld id="{D8FA7C86-CB66-46F0-8880-B9000D532849}" type="slidenum">
              <a:rPr lang="en-US" smtClean="0"/>
              <a:t>‹#›</a:t>
            </a:fld>
            <a:endParaRPr lang="en-US"/>
          </a:p>
        </p:txBody>
      </p:sp>
    </p:spTree>
    <p:extLst>
      <p:ext uri="{BB962C8B-B14F-4D97-AF65-F5344CB8AC3E}">
        <p14:creationId xmlns:p14="http://schemas.microsoft.com/office/powerpoint/2010/main" val="2997985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72CE3-44B7-10AD-0CC2-575C129D50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FA3FD9-313A-A0AC-9267-BCD2D16647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E9EA9A-DC75-19BE-316C-1B2B66FD9E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BFC14A-9DF6-C5D5-8EF1-3D25A6EDD2C9}"/>
              </a:ext>
            </a:extLst>
          </p:cNvPr>
          <p:cNvSpPr>
            <a:spLocks noGrp="1"/>
          </p:cNvSpPr>
          <p:nvPr>
            <p:ph type="dt" sz="half" idx="10"/>
          </p:nvPr>
        </p:nvSpPr>
        <p:spPr/>
        <p:txBody>
          <a:bodyPr/>
          <a:lstStyle/>
          <a:p>
            <a:fld id="{A048BD07-06ED-40BC-8031-D870992B1078}" type="datetimeFigureOut">
              <a:rPr lang="en-US" smtClean="0"/>
              <a:t>4/7/2023</a:t>
            </a:fld>
            <a:endParaRPr lang="en-US"/>
          </a:p>
        </p:txBody>
      </p:sp>
      <p:sp>
        <p:nvSpPr>
          <p:cNvPr id="6" name="Footer Placeholder 5">
            <a:extLst>
              <a:ext uri="{FF2B5EF4-FFF2-40B4-BE49-F238E27FC236}">
                <a16:creationId xmlns:a16="http://schemas.microsoft.com/office/drawing/2014/main" id="{94C1EBCC-CD20-FF31-34E3-522D94ABEF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1EAD8C-C3A8-5BFD-8EDB-CD83041323C7}"/>
              </a:ext>
            </a:extLst>
          </p:cNvPr>
          <p:cNvSpPr>
            <a:spLocks noGrp="1"/>
          </p:cNvSpPr>
          <p:nvPr>
            <p:ph type="sldNum" sz="quarter" idx="12"/>
          </p:nvPr>
        </p:nvSpPr>
        <p:spPr/>
        <p:txBody>
          <a:bodyPr/>
          <a:lstStyle/>
          <a:p>
            <a:fld id="{D8FA7C86-CB66-46F0-8880-B9000D532849}" type="slidenum">
              <a:rPr lang="en-US" smtClean="0"/>
              <a:t>‹#›</a:t>
            </a:fld>
            <a:endParaRPr lang="en-US"/>
          </a:p>
        </p:txBody>
      </p:sp>
    </p:spTree>
    <p:extLst>
      <p:ext uri="{BB962C8B-B14F-4D97-AF65-F5344CB8AC3E}">
        <p14:creationId xmlns:p14="http://schemas.microsoft.com/office/powerpoint/2010/main" val="1125566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5188-62A5-26CF-C39A-F0C9F15267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F8B3DC-8E74-464A-1ED8-D744B57929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A9CD4F-2674-2318-D231-67135C02FB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6EEF54-91EE-D06F-D6AC-1D45462E9A0D}"/>
              </a:ext>
            </a:extLst>
          </p:cNvPr>
          <p:cNvSpPr>
            <a:spLocks noGrp="1"/>
          </p:cNvSpPr>
          <p:nvPr>
            <p:ph type="dt" sz="half" idx="10"/>
          </p:nvPr>
        </p:nvSpPr>
        <p:spPr/>
        <p:txBody>
          <a:bodyPr/>
          <a:lstStyle/>
          <a:p>
            <a:fld id="{A048BD07-06ED-40BC-8031-D870992B1078}" type="datetimeFigureOut">
              <a:rPr lang="en-US" smtClean="0"/>
              <a:t>4/7/2023</a:t>
            </a:fld>
            <a:endParaRPr lang="en-US"/>
          </a:p>
        </p:txBody>
      </p:sp>
      <p:sp>
        <p:nvSpPr>
          <p:cNvPr id="6" name="Footer Placeholder 5">
            <a:extLst>
              <a:ext uri="{FF2B5EF4-FFF2-40B4-BE49-F238E27FC236}">
                <a16:creationId xmlns:a16="http://schemas.microsoft.com/office/drawing/2014/main" id="{F1FC2835-8B13-352E-78AF-E86BBAF476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0AC87A-B9DF-30E3-BD39-E654704A7901}"/>
              </a:ext>
            </a:extLst>
          </p:cNvPr>
          <p:cNvSpPr>
            <a:spLocks noGrp="1"/>
          </p:cNvSpPr>
          <p:nvPr>
            <p:ph type="sldNum" sz="quarter" idx="12"/>
          </p:nvPr>
        </p:nvSpPr>
        <p:spPr/>
        <p:txBody>
          <a:bodyPr/>
          <a:lstStyle/>
          <a:p>
            <a:fld id="{D8FA7C86-CB66-46F0-8880-B9000D532849}" type="slidenum">
              <a:rPr lang="en-US" smtClean="0"/>
              <a:t>‹#›</a:t>
            </a:fld>
            <a:endParaRPr lang="en-US"/>
          </a:p>
        </p:txBody>
      </p:sp>
    </p:spTree>
    <p:extLst>
      <p:ext uri="{BB962C8B-B14F-4D97-AF65-F5344CB8AC3E}">
        <p14:creationId xmlns:p14="http://schemas.microsoft.com/office/powerpoint/2010/main" val="2949048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707E12-71BE-EB5B-7FD5-1E10C46F25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229AF7-A433-553A-B0A6-F0FCF0703B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A8C1AE-F835-C815-D22D-12CB9227A7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48BD07-06ED-40BC-8031-D870992B1078}" type="datetimeFigureOut">
              <a:rPr lang="en-US" smtClean="0"/>
              <a:t>4/7/2023</a:t>
            </a:fld>
            <a:endParaRPr lang="en-US"/>
          </a:p>
        </p:txBody>
      </p:sp>
      <p:sp>
        <p:nvSpPr>
          <p:cNvPr id="5" name="Footer Placeholder 4">
            <a:extLst>
              <a:ext uri="{FF2B5EF4-FFF2-40B4-BE49-F238E27FC236}">
                <a16:creationId xmlns:a16="http://schemas.microsoft.com/office/drawing/2014/main" id="{88C73A96-94FD-7C20-679E-D5224876B7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D60DCD-AF87-3EE4-CA30-306D8C8AA4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A7C86-CB66-46F0-8880-B9000D532849}" type="slidenum">
              <a:rPr lang="en-US" smtClean="0"/>
              <a:t>‹#›</a:t>
            </a:fld>
            <a:endParaRPr lang="en-US"/>
          </a:p>
        </p:txBody>
      </p:sp>
    </p:spTree>
    <p:extLst>
      <p:ext uri="{BB962C8B-B14F-4D97-AF65-F5344CB8AC3E}">
        <p14:creationId xmlns:p14="http://schemas.microsoft.com/office/powerpoint/2010/main" val="2680503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50000"/>
                    </a14:imgEffect>
                  </a14:imgLayer>
                </a14:imgProps>
              </a:ext>
            </a:extLst>
          </a:blip>
          <a:srcRect/>
          <a:stretch>
            <a:fillRect l="-14000" r="-1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ADC9B-1A59-BB72-C0A3-D3645B2AFD28}"/>
              </a:ext>
            </a:extLst>
          </p:cNvPr>
          <p:cNvSpPr>
            <a:spLocks noGrp="1"/>
          </p:cNvSpPr>
          <p:nvPr>
            <p:ph type="ctrTitle"/>
          </p:nvPr>
        </p:nvSpPr>
        <p:spPr/>
        <p:txBody>
          <a:bodyPr/>
          <a:lstStyle/>
          <a:p>
            <a:r>
              <a:rPr lang="en-US" dirty="0"/>
              <a:t>IoT </a:t>
            </a:r>
            <a:r>
              <a:rPr lang="en-US"/>
              <a:t>Session 10</a:t>
            </a:r>
            <a:endParaRPr lang="en-US" dirty="0"/>
          </a:p>
        </p:txBody>
      </p:sp>
      <p:sp>
        <p:nvSpPr>
          <p:cNvPr id="3" name="Subtitle 2">
            <a:extLst>
              <a:ext uri="{FF2B5EF4-FFF2-40B4-BE49-F238E27FC236}">
                <a16:creationId xmlns:a16="http://schemas.microsoft.com/office/drawing/2014/main" id="{B6B4BBC4-8EC3-596C-587C-32214E8BA0B7}"/>
              </a:ext>
            </a:extLst>
          </p:cNvPr>
          <p:cNvSpPr>
            <a:spLocks noGrp="1"/>
          </p:cNvSpPr>
          <p:nvPr>
            <p:ph type="subTitle" idx="1"/>
          </p:nvPr>
        </p:nvSpPr>
        <p:spPr/>
        <p:txBody>
          <a:bodyPr/>
          <a:lstStyle/>
          <a:p>
            <a:r>
              <a:rPr lang="en-US" dirty="0"/>
              <a:t>Dr Faisal Iradat</a:t>
            </a:r>
          </a:p>
        </p:txBody>
      </p:sp>
    </p:spTree>
    <p:extLst>
      <p:ext uri="{BB962C8B-B14F-4D97-AF65-F5344CB8AC3E}">
        <p14:creationId xmlns:p14="http://schemas.microsoft.com/office/powerpoint/2010/main" val="3000318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63635-BF07-0D27-39C6-B27B74BA4A74}"/>
              </a:ext>
            </a:extLst>
          </p:cNvPr>
          <p:cNvSpPr>
            <a:spLocks noGrp="1"/>
          </p:cNvSpPr>
          <p:nvPr>
            <p:ph type="title"/>
          </p:nvPr>
        </p:nvSpPr>
        <p:spPr/>
        <p:txBody>
          <a:bodyPr/>
          <a:lstStyle/>
          <a:p>
            <a:r>
              <a:rPr lang="en-US" dirty="0"/>
              <a:t>Mongoose OS</a:t>
            </a:r>
          </a:p>
        </p:txBody>
      </p:sp>
      <p:sp>
        <p:nvSpPr>
          <p:cNvPr id="3" name="Content Placeholder 2">
            <a:extLst>
              <a:ext uri="{FF2B5EF4-FFF2-40B4-BE49-F238E27FC236}">
                <a16:creationId xmlns:a16="http://schemas.microsoft.com/office/drawing/2014/main" id="{FCAB438C-F39C-3C11-5FD1-6772E2360804}"/>
              </a:ext>
            </a:extLst>
          </p:cNvPr>
          <p:cNvSpPr>
            <a:spLocks noGrp="1"/>
          </p:cNvSpPr>
          <p:nvPr>
            <p:ph idx="1"/>
          </p:nvPr>
        </p:nvSpPr>
        <p:spPr/>
        <p:txBody>
          <a:bodyPr>
            <a:normAutofit fontScale="92500" lnSpcReduction="10000"/>
          </a:bodyPr>
          <a:lstStyle/>
          <a:p>
            <a:r>
              <a:rPr lang="en-US" dirty="0"/>
              <a:t>What is Mongoose OS?</a:t>
            </a:r>
          </a:p>
          <a:p>
            <a:pPr lvl="1"/>
            <a:r>
              <a:rPr lang="en-US" dirty="0"/>
              <a:t>Mongoose OS is an Internet of Things Firmware Development Framework available under Apache License Version 2.0. </a:t>
            </a:r>
          </a:p>
          <a:p>
            <a:pPr lvl="1"/>
            <a:r>
              <a:rPr lang="en-US" dirty="0"/>
              <a:t>Supports low power, connected microcontrollers such as: ESP32, ESP8266, TI CC3200, STM32. Its purpose is to be a complete environment for prototyping, development and managing connected devices.</a:t>
            </a:r>
          </a:p>
          <a:p>
            <a:r>
              <a:rPr lang="en-US" dirty="0"/>
              <a:t>Features</a:t>
            </a:r>
          </a:p>
          <a:p>
            <a:pPr lvl="1"/>
            <a:r>
              <a:rPr lang="en-US" dirty="0"/>
              <a:t>MCU support –  </a:t>
            </a:r>
            <a:r>
              <a:rPr lang="en-US" dirty="0" err="1"/>
              <a:t>STMicro</a:t>
            </a:r>
            <a:r>
              <a:rPr lang="en-US" dirty="0"/>
              <a:t>: STM32 F4, L4, F7 | TI: CC3200, CC3220 | </a:t>
            </a:r>
            <a:r>
              <a:rPr lang="en-US" dirty="0" err="1"/>
              <a:t>Espressif</a:t>
            </a:r>
            <a:r>
              <a:rPr lang="en-US" dirty="0"/>
              <a:t>: ESP32, ESP8266</a:t>
            </a:r>
          </a:p>
          <a:p>
            <a:pPr lvl="1"/>
            <a:r>
              <a:rPr lang="en-US" dirty="0"/>
              <a:t>Advanced features – Reliable Over-The-Air update | Secure device provisioning | Remote management</a:t>
            </a:r>
          </a:p>
          <a:p>
            <a:pPr lvl="1"/>
            <a:r>
              <a:rPr lang="en-US" dirty="0"/>
              <a:t>Cloud integrations – AWS IoT, Google IoT | Microsoft Azure, IBM Watson | Private MQTT / REST backends</a:t>
            </a:r>
          </a:p>
        </p:txBody>
      </p:sp>
    </p:spTree>
    <p:extLst>
      <p:ext uri="{BB962C8B-B14F-4D97-AF65-F5344CB8AC3E}">
        <p14:creationId xmlns:p14="http://schemas.microsoft.com/office/powerpoint/2010/main" val="3621279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Freeform: Shape 103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Freeform: Shape 103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1" name="Isosceles Triangle 104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ongoose">
            <a:extLst>
              <a:ext uri="{FF2B5EF4-FFF2-40B4-BE49-F238E27FC236}">
                <a16:creationId xmlns:a16="http://schemas.microsoft.com/office/drawing/2014/main" id="{54CA5F3E-A057-BE4E-DBBD-ED0D3AB7FE9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941281"/>
            <a:ext cx="10905066" cy="497543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43" name="Isosceles Triangle 104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5076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57" name="Group 2056">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2058" name="Freeform: Shape 2057">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61" name="Rectangle 206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Isosceles Triangle 2062">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mongoose working">
            <a:extLst>
              <a:ext uri="{FF2B5EF4-FFF2-40B4-BE49-F238E27FC236}">
                <a16:creationId xmlns:a16="http://schemas.microsoft.com/office/drawing/2014/main" id="{DEE414DB-A245-78CA-952E-57BC51B3D5F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10591" y="643467"/>
            <a:ext cx="9370817" cy="557106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941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AC1C7-44E5-A909-EB8A-8235B3293B92}"/>
              </a:ext>
            </a:extLst>
          </p:cNvPr>
          <p:cNvSpPr>
            <a:spLocks noGrp="1"/>
          </p:cNvSpPr>
          <p:nvPr>
            <p:ph type="title"/>
          </p:nvPr>
        </p:nvSpPr>
        <p:spPr/>
        <p:txBody>
          <a:bodyPr/>
          <a:lstStyle/>
          <a:p>
            <a:r>
              <a:rPr lang="en-US" dirty="0" err="1"/>
              <a:t>mDash</a:t>
            </a:r>
            <a:r>
              <a:rPr lang="en-US" dirty="0"/>
              <a:t> and Mobile app</a:t>
            </a:r>
            <a:br>
              <a:rPr lang="en-US" dirty="0"/>
            </a:br>
            <a:endParaRPr lang="en-US" dirty="0"/>
          </a:p>
        </p:txBody>
      </p:sp>
      <p:sp>
        <p:nvSpPr>
          <p:cNvPr id="3" name="Content Placeholder 2">
            <a:extLst>
              <a:ext uri="{FF2B5EF4-FFF2-40B4-BE49-F238E27FC236}">
                <a16:creationId xmlns:a16="http://schemas.microsoft.com/office/drawing/2014/main" id="{30AADFED-683C-547E-506C-A3690B34CD67}"/>
              </a:ext>
            </a:extLst>
          </p:cNvPr>
          <p:cNvSpPr>
            <a:spLocks noGrp="1"/>
          </p:cNvSpPr>
          <p:nvPr>
            <p:ph idx="1"/>
          </p:nvPr>
        </p:nvSpPr>
        <p:spPr/>
        <p:txBody>
          <a:bodyPr/>
          <a:lstStyle/>
          <a:p>
            <a:r>
              <a:rPr lang="en-US" dirty="0"/>
              <a:t> </a:t>
            </a:r>
            <a:r>
              <a:rPr lang="en-US" dirty="0" err="1"/>
              <a:t>mDash</a:t>
            </a:r>
            <a:r>
              <a:rPr lang="en-US" dirty="0"/>
              <a:t> is an IoT device management. </a:t>
            </a:r>
          </a:p>
          <a:p>
            <a:pPr lvl="1"/>
            <a:r>
              <a:rPr lang="en-US" dirty="0" err="1"/>
              <a:t>mdash</a:t>
            </a:r>
            <a:r>
              <a:rPr lang="en-US" dirty="0"/>
              <a:t> provides many features </a:t>
            </a:r>
          </a:p>
          <a:p>
            <a:pPr lvl="2"/>
            <a:r>
              <a:rPr lang="en-US" dirty="0"/>
              <a:t>Update Reliable, fail-safe OTA firmware updates, Web UI Online/offline device status and metadata (firmware version, build time, </a:t>
            </a:r>
            <a:r>
              <a:rPr lang="en-US" dirty="0" err="1"/>
              <a:t>etc</a:t>
            </a:r>
            <a:r>
              <a:rPr lang="en-US" dirty="0"/>
              <a:t>), Device twin Device twin / shadow support, compatible with AWS IoT and Azure IoT.</a:t>
            </a:r>
          </a:p>
          <a:p>
            <a:r>
              <a:rPr lang="en-US" dirty="0"/>
              <a:t>Mobile app is Available instantly for iOS, Android, Web. Notification and control Devices.</a:t>
            </a:r>
          </a:p>
        </p:txBody>
      </p:sp>
    </p:spTree>
    <p:extLst>
      <p:ext uri="{BB962C8B-B14F-4D97-AF65-F5344CB8AC3E}">
        <p14:creationId xmlns:p14="http://schemas.microsoft.com/office/powerpoint/2010/main" val="1642696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application&#10;&#10;Description automatically generated">
            <a:extLst>
              <a:ext uri="{FF2B5EF4-FFF2-40B4-BE49-F238E27FC236}">
                <a16:creationId xmlns:a16="http://schemas.microsoft.com/office/drawing/2014/main" id="{A238BC51-427C-23AA-4C02-9937F8C10E08}"/>
              </a:ext>
            </a:extLst>
          </p:cNvPr>
          <p:cNvPicPr>
            <a:picLocks noGrp="1" noChangeAspect="1"/>
          </p:cNvPicPr>
          <p:nvPr>
            <p:ph idx="1"/>
          </p:nvPr>
        </p:nvPicPr>
        <p:blipFill>
          <a:blip r:embed="rId2"/>
          <a:stretch>
            <a:fillRect/>
          </a:stretch>
        </p:blipFill>
        <p:spPr>
          <a:xfrm>
            <a:off x="643467" y="1302512"/>
            <a:ext cx="10905066" cy="4252974"/>
          </a:xfrm>
          <a:prstGeom prst="rect">
            <a:avLst/>
          </a:prstGeom>
          <a:ln>
            <a:noFill/>
          </a:ln>
        </p:spPr>
      </p:pic>
      <p:sp>
        <p:nvSpPr>
          <p:cNvPr id="7" name="TextBox 6">
            <a:extLst>
              <a:ext uri="{FF2B5EF4-FFF2-40B4-BE49-F238E27FC236}">
                <a16:creationId xmlns:a16="http://schemas.microsoft.com/office/drawing/2014/main" id="{8565B5AB-D617-F5EA-8E1E-F185DF789BC5}"/>
              </a:ext>
            </a:extLst>
          </p:cNvPr>
          <p:cNvSpPr txBox="1"/>
          <p:nvPr/>
        </p:nvSpPr>
        <p:spPr>
          <a:xfrm>
            <a:off x="891983" y="5734383"/>
            <a:ext cx="10905066" cy="369332"/>
          </a:xfrm>
          <a:prstGeom prst="rect">
            <a:avLst/>
          </a:prstGeom>
          <a:noFill/>
        </p:spPr>
        <p:txBody>
          <a:bodyPr wrap="square">
            <a:spAutoFit/>
          </a:bodyPr>
          <a:lstStyle/>
          <a:p>
            <a:r>
              <a:rPr lang="en-US" dirty="0"/>
              <a:t>https://sourceforge.net/software/compare/Contiki-NG-vs-Fuschia-OS-vs-Mongoose-OS-vs-TinyOS/</a:t>
            </a:r>
          </a:p>
        </p:txBody>
      </p:sp>
    </p:spTree>
    <p:extLst>
      <p:ext uri="{BB962C8B-B14F-4D97-AF65-F5344CB8AC3E}">
        <p14:creationId xmlns:p14="http://schemas.microsoft.com/office/powerpoint/2010/main" val="2373533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6326C-022E-C929-EA9A-383D8ECB8A82}"/>
              </a:ext>
            </a:extLst>
          </p:cNvPr>
          <p:cNvSpPr>
            <a:spLocks noGrp="1"/>
          </p:cNvSpPr>
          <p:nvPr>
            <p:ph type="title"/>
          </p:nvPr>
        </p:nvSpPr>
        <p:spPr/>
        <p:txBody>
          <a:bodyPr/>
          <a:lstStyle/>
          <a:p>
            <a:r>
              <a:rPr lang="en-US" dirty="0"/>
              <a:t>Activity</a:t>
            </a:r>
          </a:p>
        </p:txBody>
      </p:sp>
      <p:sp>
        <p:nvSpPr>
          <p:cNvPr id="3" name="Content Placeholder 2">
            <a:extLst>
              <a:ext uri="{FF2B5EF4-FFF2-40B4-BE49-F238E27FC236}">
                <a16:creationId xmlns:a16="http://schemas.microsoft.com/office/drawing/2014/main" id="{85092706-8694-FB17-F70A-007F8CDA1226}"/>
              </a:ext>
            </a:extLst>
          </p:cNvPr>
          <p:cNvSpPr>
            <a:spLocks noGrp="1"/>
          </p:cNvSpPr>
          <p:nvPr>
            <p:ph idx="1"/>
          </p:nvPr>
        </p:nvSpPr>
        <p:spPr/>
        <p:txBody>
          <a:bodyPr/>
          <a:lstStyle/>
          <a:p>
            <a:r>
              <a:rPr lang="en-US" dirty="0"/>
              <a:t>How to install Mongoose OS</a:t>
            </a:r>
          </a:p>
          <a:p>
            <a:r>
              <a:rPr lang="en-US" dirty="0"/>
              <a:t>Send SNS Push Notifications</a:t>
            </a:r>
          </a:p>
          <a:p>
            <a:r>
              <a:rPr lang="en-US"/>
              <a:t>Storing data </a:t>
            </a:r>
            <a:r>
              <a:rPr lang="en-US" dirty="0"/>
              <a:t>objects in AWS S3</a:t>
            </a:r>
          </a:p>
          <a:p>
            <a:r>
              <a:rPr lang="en-US" dirty="0"/>
              <a:t>Storing data in AWS DynamoDB</a:t>
            </a:r>
          </a:p>
          <a:p>
            <a:endParaRPr lang="en-US" dirty="0"/>
          </a:p>
          <a:p>
            <a:endParaRPr lang="en-US" dirty="0"/>
          </a:p>
        </p:txBody>
      </p:sp>
    </p:spTree>
    <p:extLst>
      <p:ext uri="{BB962C8B-B14F-4D97-AF65-F5344CB8AC3E}">
        <p14:creationId xmlns:p14="http://schemas.microsoft.com/office/powerpoint/2010/main" val="1905704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962AA-FF67-C3FC-EEDD-1018A18E7226}"/>
              </a:ext>
            </a:extLst>
          </p:cNvPr>
          <p:cNvSpPr>
            <a:spLocks noGrp="1"/>
          </p:cNvSpPr>
          <p:nvPr>
            <p:ph type="ctrTitle"/>
          </p:nvPr>
        </p:nvSpPr>
        <p:spPr/>
        <p:txBody>
          <a:bodyPr/>
          <a:lstStyle/>
          <a:p>
            <a:r>
              <a:rPr lang="en-US" dirty="0"/>
              <a:t>Mini Project	</a:t>
            </a:r>
          </a:p>
        </p:txBody>
      </p:sp>
      <p:sp>
        <p:nvSpPr>
          <p:cNvPr id="4" name="Subtitle 3">
            <a:extLst>
              <a:ext uri="{FF2B5EF4-FFF2-40B4-BE49-F238E27FC236}">
                <a16:creationId xmlns:a16="http://schemas.microsoft.com/office/drawing/2014/main" id="{A39575E9-F775-ED71-F30E-58E6971ABDE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8295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5E474-0361-152B-4EF4-C674487221B5}"/>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E1B2A415-96A9-6E74-E645-6EE483525D3A}"/>
              </a:ext>
            </a:extLst>
          </p:cNvPr>
          <p:cNvSpPr>
            <a:spLocks noGrp="1"/>
          </p:cNvSpPr>
          <p:nvPr>
            <p:ph idx="1"/>
          </p:nvPr>
        </p:nvSpPr>
        <p:spPr>
          <a:xfrm>
            <a:off x="838200" y="1825625"/>
            <a:ext cx="10515600" cy="4351338"/>
          </a:xfrm>
        </p:spPr>
        <p:txBody>
          <a:bodyPr>
            <a:normAutofit/>
          </a:bodyPr>
          <a:lstStyle/>
          <a:p>
            <a:r>
              <a:rPr lang="en-US" dirty="0"/>
              <a:t>Real Time Operating System (RTOS)?</a:t>
            </a:r>
          </a:p>
          <a:p>
            <a:r>
              <a:rPr lang="en-US" dirty="0"/>
              <a:t>Mongoose OS</a:t>
            </a:r>
          </a:p>
          <a:p>
            <a:r>
              <a:rPr lang="en-US" dirty="0"/>
              <a:t>AWS SNS Push Notifications</a:t>
            </a:r>
          </a:p>
          <a:p>
            <a:r>
              <a:rPr lang="en-US" dirty="0"/>
              <a:t>AWS S3 and Data Objects</a:t>
            </a:r>
          </a:p>
          <a:p>
            <a:r>
              <a:rPr lang="en-US" dirty="0"/>
              <a:t>AWS DynamoDB</a:t>
            </a:r>
          </a:p>
        </p:txBody>
      </p:sp>
    </p:spTree>
    <p:extLst>
      <p:ext uri="{BB962C8B-B14F-4D97-AF65-F5344CB8AC3E}">
        <p14:creationId xmlns:p14="http://schemas.microsoft.com/office/powerpoint/2010/main" val="3701927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2DFCF-328F-8AA3-F9D4-84E89B2E6612}"/>
              </a:ext>
            </a:extLst>
          </p:cNvPr>
          <p:cNvSpPr>
            <a:spLocks noGrp="1"/>
          </p:cNvSpPr>
          <p:nvPr>
            <p:ph type="title"/>
          </p:nvPr>
        </p:nvSpPr>
        <p:spPr/>
        <p:txBody>
          <a:bodyPr/>
          <a:lstStyle/>
          <a:p>
            <a:r>
              <a:rPr lang="en-US" dirty="0"/>
              <a:t>What is a Real Time Operating System (RTOS)?</a:t>
            </a:r>
          </a:p>
        </p:txBody>
      </p:sp>
      <p:sp>
        <p:nvSpPr>
          <p:cNvPr id="3" name="Content Placeholder 2">
            <a:extLst>
              <a:ext uri="{FF2B5EF4-FFF2-40B4-BE49-F238E27FC236}">
                <a16:creationId xmlns:a16="http://schemas.microsoft.com/office/drawing/2014/main" id="{C756C25F-6ABF-14A6-813C-7F8750B16282}"/>
              </a:ext>
            </a:extLst>
          </p:cNvPr>
          <p:cNvSpPr>
            <a:spLocks noGrp="1"/>
          </p:cNvSpPr>
          <p:nvPr>
            <p:ph idx="1"/>
          </p:nvPr>
        </p:nvSpPr>
        <p:spPr/>
        <p:txBody>
          <a:bodyPr>
            <a:normAutofit/>
          </a:bodyPr>
          <a:lstStyle/>
          <a:p>
            <a:r>
              <a:rPr lang="en-US" dirty="0"/>
              <a:t>A Real Time Operating System</a:t>
            </a:r>
          </a:p>
          <a:p>
            <a:pPr lvl="1"/>
            <a:r>
              <a:rPr lang="en-US" dirty="0"/>
              <a:t>Commonly known as an RTOS</a:t>
            </a:r>
          </a:p>
          <a:p>
            <a:pPr lvl="1"/>
            <a:r>
              <a:rPr lang="en-US" dirty="0"/>
              <a:t>is a software component that rapidly switches between tasks, giving the impression that multiple programs are being executed at the same time on a single processing core.</a:t>
            </a:r>
          </a:p>
          <a:p>
            <a:r>
              <a:rPr lang="en-US" dirty="0"/>
              <a:t>In actual fact the processing core can only execute one program at any one time, and what the RTOS is actually doing is rapidly switching between individual programming threads (or Tasks) to give the impression that multiple programs are executing simultaneously.</a:t>
            </a:r>
          </a:p>
        </p:txBody>
      </p:sp>
    </p:spTree>
    <p:extLst>
      <p:ext uri="{BB962C8B-B14F-4D97-AF65-F5344CB8AC3E}">
        <p14:creationId xmlns:p14="http://schemas.microsoft.com/office/powerpoint/2010/main" val="2937577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EBDDB-FC31-2FB0-7FB6-49B8E2443949}"/>
              </a:ext>
            </a:extLst>
          </p:cNvPr>
          <p:cNvSpPr>
            <a:spLocks noGrp="1"/>
          </p:cNvSpPr>
          <p:nvPr>
            <p:ph type="title"/>
          </p:nvPr>
        </p:nvSpPr>
        <p:spPr/>
        <p:txBody>
          <a:bodyPr/>
          <a:lstStyle/>
          <a:p>
            <a:r>
              <a:rPr lang="en-US" dirty="0"/>
              <a:t>OS or RTOS</a:t>
            </a:r>
          </a:p>
        </p:txBody>
      </p:sp>
      <p:sp>
        <p:nvSpPr>
          <p:cNvPr id="3" name="Content Placeholder 2">
            <a:extLst>
              <a:ext uri="{FF2B5EF4-FFF2-40B4-BE49-F238E27FC236}">
                <a16:creationId xmlns:a16="http://schemas.microsoft.com/office/drawing/2014/main" id="{E3DA9C0B-C9DC-EA36-1588-FC71EAE80DD4}"/>
              </a:ext>
            </a:extLst>
          </p:cNvPr>
          <p:cNvSpPr>
            <a:spLocks noGrp="1"/>
          </p:cNvSpPr>
          <p:nvPr>
            <p:ph idx="1"/>
          </p:nvPr>
        </p:nvSpPr>
        <p:spPr/>
        <p:txBody>
          <a:bodyPr>
            <a:normAutofit fontScale="92500" lnSpcReduction="20000"/>
          </a:bodyPr>
          <a:lstStyle/>
          <a:p>
            <a:r>
              <a:rPr lang="en-US" dirty="0"/>
              <a:t>Difference</a:t>
            </a:r>
          </a:p>
          <a:p>
            <a:pPr lvl="1"/>
            <a:r>
              <a:rPr lang="en-US" dirty="0"/>
              <a:t>OS (Operating System) such as Windows or Unix</a:t>
            </a:r>
          </a:p>
          <a:p>
            <a:pPr lvl="1"/>
            <a:r>
              <a:rPr lang="en-US" dirty="0"/>
              <a:t>RTOS (Real Time Operating System) found in embedded systems</a:t>
            </a:r>
          </a:p>
          <a:p>
            <a:r>
              <a:rPr lang="en-US" dirty="0"/>
              <a:t>Response time to external events</a:t>
            </a:r>
          </a:p>
          <a:p>
            <a:r>
              <a:rPr lang="en-US" dirty="0"/>
              <a:t>OS’s typically provide a non-deterministic, soft real time response, where there are no guarantees as to when each task will complete, but they will try to stay responsive to the user</a:t>
            </a:r>
          </a:p>
          <a:p>
            <a:r>
              <a:rPr lang="en-US" dirty="0"/>
              <a:t>An RTOS differs in that it typically provides a hard real time response, providing a fast, highly deterministic reaction to external events. </a:t>
            </a:r>
          </a:p>
          <a:p>
            <a:r>
              <a:rPr lang="en-US" dirty="0"/>
              <a:t>Comparison</a:t>
            </a:r>
          </a:p>
          <a:p>
            <a:pPr lvl="1"/>
            <a:r>
              <a:rPr lang="en-US" dirty="0"/>
              <a:t>Editing of a document on a PC </a:t>
            </a:r>
          </a:p>
          <a:p>
            <a:pPr lvl="1"/>
            <a:r>
              <a:rPr lang="en-US" dirty="0"/>
              <a:t>Operation of a precision motor control.</a:t>
            </a:r>
          </a:p>
        </p:txBody>
      </p:sp>
    </p:spTree>
    <p:extLst>
      <p:ext uri="{BB962C8B-B14F-4D97-AF65-F5344CB8AC3E}">
        <p14:creationId xmlns:p14="http://schemas.microsoft.com/office/powerpoint/2010/main" val="413828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7BCF-7717-39C9-E854-E204746715B8}"/>
              </a:ext>
            </a:extLst>
          </p:cNvPr>
          <p:cNvSpPr>
            <a:spLocks noGrp="1"/>
          </p:cNvSpPr>
          <p:nvPr>
            <p:ph type="title"/>
          </p:nvPr>
        </p:nvSpPr>
        <p:spPr/>
        <p:txBody>
          <a:bodyPr/>
          <a:lstStyle/>
          <a:p>
            <a:r>
              <a:rPr lang="en-US" dirty="0"/>
              <a:t>Scheduling Algorithms</a:t>
            </a:r>
          </a:p>
        </p:txBody>
      </p:sp>
      <p:sp>
        <p:nvSpPr>
          <p:cNvPr id="3" name="Content Placeholder 2">
            <a:extLst>
              <a:ext uri="{FF2B5EF4-FFF2-40B4-BE49-F238E27FC236}">
                <a16:creationId xmlns:a16="http://schemas.microsoft.com/office/drawing/2014/main" id="{A391D759-4C7C-93A7-7F05-EA84328A9C48}"/>
              </a:ext>
            </a:extLst>
          </p:cNvPr>
          <p:cNvSpPr>
            <a:spLocks noGrp="1"/>
          </p:cNvSpPr>
          <p:nvPr>
            <p:ph idx="1"/>
          </p:nvPr>
        </p:nvSpPr>
        <p:spPr/>
        <p:txBody>
          <a:bodyPr/>
          <a:lstStyle/>
          <a:p>
            <a:r>
              <a:rPr lang="en-US" dirty="0"/>
              <a:t>When switching between Tasks the RTOS has to choose the most appropriate task to load next. </a:t>
            </a:r>
          </a:p>
          <a:p>
            <a:r>
              <a:rPr lang="en-US" dirty="0"/>
              <a:t>There are several scheduling algorithms available, including Round Robin, Co-operative and Hybrid scheduling.</a:t>
            </a:r>
          </a:p>
          <a:p>
            <a:r>
              <a:rPr lang="en-US" dirty="0"/>
              <a:t>However, to provide a responsive system most RTOS’s use a pre-emptive scheduling algorithm.</a:t>
            </a:r>
          </a:p>
        </p:txBody>
      </p:sp>
    </p:spTree>
    <p:extLst>
      <p:ext uri="{BB962C8B-B14F-4D97-AF65-F5344CB8AC3E}">
        <p14:creationId xmlns:p14="http://schemas.microsoft.com/office/powerpoint/2010/main" val="1543846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C933F-DB13-5A95-31CA-8C2D14BE4DEB}"/>
              </a:ext>
            </a:extLst>
          </p:cNvPr>
          <p:cNvSpPr>
            <a:spLocks noGrp="1"/>
          </p:cNvSpPr>
          <p:nvPr>
            <p:ph type="title"/>
          </p:nvPr>
        </p:nvSpPr>
        <p:spPr/>
        <p:txBody>
          <a:bodyPr/>
          <a:lstStyle/>
          <a:p>
            <a:r>
              <a:rPr lang="en-US" dirty="0"/>
              <a:t>Tasks and Priorities</a:t>
            </a:r>
          </a:p>
        </p:txBody>
      </p:sp>
      <p:sp>
        <p:nvSpPr>
          <p:cNvPr id="3" name="Content Placeholder 2">
            <a:extLst>
              <a:ext uri="{FF2B5EF4-FFF2-40B4-BE49-F238E27FC236}">
                <a16:creationId xmlns:a16="http://schemas.microsoft.com/office/drawing/2014/main" id="{0496FA34-C2F0-EBAF-EA28-96F9EBC32207}"/>
              </a:ext>
            </a:extLst>
          </p:cNvPr>
          <p:cNvSpPr>
            <a:spLocks noGrp="1"/>
          </p:cNvSpPr>
          <p:nvPr>
            <p:ph idx="1"/>
          </p:nvPr>
        </p:nvSpPr>
        <p:spPr/>
        <p:txBody>
          <a:bodyPr/>
          <a:lstStyle/>
          <a:p>
            <a:r>
              <a:rPr lang="en-US" dirty="0"/>
              <a:t>In a pre-emptive system each Task is given an individual priority value. </a:t>
            </a:r>
          </a:p>
          <a:p>
            <a:r>
              <a:rPr lang="en-US" dirty="0"/>
              <a:t>The faster the required response, the higher the priority level assigned. </a:t>
            </a:r>
          </a:p>
          <a:p>
            <a:r>
              <a:rPr lang="en-US" dirty="0"/>
              <a:t>When working in pre-emptive mode, the task chosen to execute is the highest priority task that is able to execute. This results in a highly responsive system.</a:t>
            </a:r>
          </a:p>
        </p:txBody>
      </p:sp>
    </p:spTree>
    <p:extLst>
      <p:ext uri="{BB962C8B-B14F-4D97-AF65-F5344CB8AC3E}">
        <p14:creationId xmlns:p14="http://schemas.microsoft.com/office/powerpoint/2010/main" val="1424573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CA567-3F79-2557-EB34-A8AA744B142B}"/>
              </a:ext>
            </a:extLst>
          </p:cNvPr>
          <p:cNvSpPr>
            <a:spLocks noGrp="1"/>
          </p:cNvSpPr>
          <p:nvPr>
            <p:ph type="title"/>
          </p:nvPr>
        </p:nvSpPr>
        <p:spPr/>
        <p:txBody>
          <a:bodyPr/>
          <a:lstStyle/>
          <a:p>
            <a:r>
              <a:rPr lang="en-US" dirty="0"/>
              <a:t>What is IoT OS ?</a:t>
            </a:r>
          </a:p>
        </p:txBody>
      </p:sp>
      <p:sp>
        <p:nvSpPr>
          <p:cNvPr id="3" name="Content Placeholder 2">
            <a:extLst>
              <a:ext uri="{FF2B5EF4-FFF2-40B4-BE49-F238E27FC236}">
                <a16:creationId xmlns:a16="http://schemas.microsoft.com/office/drawing/2014/main" id="{95EDE2D5-E64B-AFFA-23C3-5EB8B2D60A7F}"/>
              </a:ext>
            </a:extLst>
          </p:cNvPr>
          <p:cNvSpPr>
            <a:spLocks noGrp="1"/>
          </p:cNvSpPr>
          <p:nvPr>
            <p:ph idx="1"/>
          </p:nvPr>
        </p:nvSpPr>
        <p:spPr/>
        <p:txBody>
          <a:bodyPr>
            <a:normAutofit fontScale="92500" lnSpcReduction="10000"/>
          </a:bodyPr>
          <a:lstStyle/>
          <a:p>
            <a:r>
              <a:rPr lang="en-US" dirty="0"/>
              <a:t>Designed to perform within the constraints that are particular to Internet of Things devices, including restrictions on memory, size, power and processing capacity.</a:t>
            </a:r>
          </a:p>
          <a:p>
            <a:r>
              <a:rPr lang="en-US" dirty="0"/>
              <a:t>An Embedded Operating system but by definition are designed to enable data transfer over the internet. </a:t>
            </a:r>
          </a:p>
          <a:p>
            <a:r>
              <a:rPr lang="en-US" dirty="0"/>
              <a:t>IoT OSes control systems in cars, traffic and streets lights, Smart TVs, ATMs, airplane controls, point of sale (POS) terminals, digital cameras GPS navigation systems, elevators, digital media receivers and smart meters among many other possibilities. </a:t>
            </a:r>
          </a:p>
          <a:p>
            <a:r>
              <a:rPr lang="en-US" dirty="0"/>
              <a:t>IoT OS are an evolution of embedded OS, IoT brings its own additional set of constraints that need to be addressed. A mix of open source and closed source / commercial IoT OS exist today.</a:t>
            </a:r>
          </a:p>
        </p:txBody>
      </p:sp>
    </p:spTree>
    <p:extLst>
      <p:ext uri="{BB962C8B-B14F-4D97-AF65-F5344CB8AC3E}">
        <p14:creationId xmlns:p14="http://schemas.microsoft.com/office/powerpoint/2010/main" val="2567035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E3024-2DE3-0634-813B-F64A316C68E4}"/>
              </a:ext>
            </a:extLst>
          </p:cNvPr>
          <p:cNvSpPr>
            <a:spLocks noGrp="1"/>
          </p:cNvSpPr>
          <p:nvPr>
            <p:ph type="title"/>
          </p:nvPr>
        </p:nvSpPr>
        <p:spPr/>
        <p:txBody>
          <a:bodyPr/>
          <a:lstStyle/>
          <a:p>
            <a:r>
              <a:rPr lang="en-US" dirty="0"/>
              <a:t>What are the parameters for selecting a suitable IoT OS?</a:t>
            </a:r>
          </a:p>
        </p:txBody>
      </p:sp>
      <p:sp>
        <p:nvSpPr>
          <p:cNvPr id="3" name="Content Placeholder 2">
            <a:extLst>
              <a:ext uri="{FF2B5EF4-FFF2-40B4-BE49-F238E27FC236}">
                <a16:creationId xmlns:a16="http://schemas.microsoft.com/office/drawing/2014/main" id="{173E76DA-3209-ED99-CFB6-5AD065D866B0}"/>
              </a:ext>
            </a:extLst>
          </p:cNvPr>
          <p:cNvSpPr>
            <a:spLocks noGrp="1"/>
          </p:cNvSpPr>
          <p:nvPr>
            <p:ph idx="1"/>
          </p:nvPr>
        </p:nvSpPr>
        <p:spPr/>
        <p:txBody>
          <a:bodyPr>
            <a:normAutofit fontScale="70000" lnSpcReduction="20000"/>
          </a:bodyPr>
          <a:lstStyle/>
          <a:p>
            <a:r>
              <a:rPr lang="en-US" dirty="0"/>
              <a:t>Footprint: Since devices are constraint, we expect OS to have low memory, power and processing requirements. The overhead due to the OS should be minimal.</a:t>
            </a:r>
          </a:p>
          <a:p>
            <a:r>
              <a:rPr lang="en-US" dirty="0"/>
              <a:t>Portability: OS isolates applications from the specifics of the hardware. Usually, OS is ported to different hardware platforms and interfaces to the board support package (BSP) in a standard way, such as using POSIX calls.</a:t>
            </a:r>
          </a:p>
          <a:p>
            <a:r>
              <a:rPr lang="en-US" dirty="0"/>
              <a:t>Modularity: OS has a kernel core that’s mandatory. All other functionality can be included as add-ons if so required by the application.</a:t>
            </a:r>
          </a:p>
          <a:p>
            <a:r>
              <a:rPr lang="en-US" dirty="0"/>
              <a:t>Connectivity: OS supports different connectivity protocols, such as Ethernet, Wi-Fi, BLE, IEEE 802.15.4, and more.</a:t>
            </a:r>
          </a:p>
          <a:p>
            <a:r>
              <a:rPr lang="en-US" dirty="0"/>
              <a:t>Scalability: OS must be scalable for any type of device. This means developers and integrators need to be familiar with only one OS for both nodes and gateways.</a:t>
            </a:r>
          </a:p>
          <a:p>
            <a:r>
              <a:rPr lang="en-US" dirty="0"/>
              <a:t>Reliability: This is essential for mission-critical systems. Often devices are at remote locations and have to work for years without failure. Reliability also implies OS should fulfil certifications for certain applications.</a:t>
            </a:r>
          </a:p>
          <a:p>
            <a:r>
              <a:rPr lang="en-US" dirty="0"/>
              <a:t>Security: OS has add-ons that bring security to the device by way of secure boot, SSL support, components and drivers for encryption.</a:t>
            </a:r>
          </a:p>
        </p:txBody>
      </p:sp>
    </p:spTree>
    <p:extLst>
      <p:ext uri="{BB962C8B-B14F-4D97-AF65-F5344CB8AC3E}">
        <p14:creationId xmlns:p14="http://schemas.microsoft.com/office/powerpoint/2010/main" val="2803033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DC383-40B3-90C3-47F0-1B796C701223}"/>
              </a:ext>
            </a:extLst>
          </p:cNvPr>
          <p:cNvSpPr>
            <a:spLocks noGrp="1"/>
          </p:cNvSpPr>
          <p:nvPr>
            <p:ph type="title"/>
          </p:nvPr>
        </p:nvSpPr>
        <p:spPr/>
        <p:txBody>
          <a:bodyPr/>
          <a:lstStyle/>
          <a:p>
            <a:r>
              <a:rPr lang="en-US" dirty="0"/>
              <a:t>Open Source vs Commercial IoT OS</a:t>
            </a:r>
          </a:p>
        </p:txBody>
      </p:sp>
      <p:sp>
        <p:nvSpPr>
          <p:cNvPr id="3" name="Content Placeholder 2">
            <a:extLst>
              <a:ext uri="{FF2B5EF4-FFF2-40B4-BE49-F238E27FC236}">
                <a16:creationId xmlns:a16="http://schemas.microsoft.com/office/drawing/2014/main" id="{F35AD30D-4FB0-6D36-351B-660532516BD7}"/>
              </a:ext>
            </a:extLst>
          </p:cNvPr>
          <p:cNvSpPr>
            <a:spLocks noGrp="1"/>
          </p:cNvSpPr>
          <p:nvPr>
            <p:ph idx="1"/>
          </p:nvPr>
        </p:nvSpPr>
        <p:spPr/>
        <p:txBody>
          <a:bodyPr>
            <a:normAutofit lnSpcReduction="10000"/>
          </a:bodyPr>
          <a:lstStyle/>
          <a:p>
            <a:r>
              <a:rPr lang="en-US" dirty="0" err="1"/>
              <a:t>TinyOS</a:t>
            </a:r>
            <a:r>
              <a:rPr lang="en-US" dirty="0"/>
              <a:t>, RIOT, Contiki, Mantis OS, Nano RK, </a:t>
            </a:r>
            <a:r>
              <a:rPr lang="en-US" dirty="0" err="1"/>
              <a:t>LiteOS</a:t>
            </a:r>
            <a:r>
              <a:rPr lang="en-US" dirty="0"/>
              <a:t>, </a:t>
            </a:r>
            <a:r>
              <a:rPr lang="en-US" dirty="0" err="1"/>
              <a:t>FreeRTOS</a:t>
            </a:r>
            <a:r>
              <a:rPr lang="en-US" dirty="0"/>
              <a:t>, Apache </a:t>
            </a:r>
            <a:r>
              <a:rPr lang="en-US" dirty="0" err="1"/>
              <a:t>Mynewt</a:t>
            </a:r>
            <a:r>
              <a:rPr lang="en-US" dirty="0"/>
              <a:t>, Zephyr OS, Ubuntu Core 16 (Snappy), ARM </a:t>
            </a:r>
            <a:r>
              <a:rPr lang="en-US" dirty="0" err="1"/>
              <a:t>mbed</a:t>
            </a:r>
            <a:r>
              <a:rPr lang="en-US" dirty="0"/>
              <a:t>, </a:t>
            </a:r>
            <a:r>
              <a:rPr lang="en-US" dirty="0" err="1"/>
              <a:t>Yocto</a:t>
            </a:r>
            <a:r>
              <a:rPr lang="en-US" dirty="0"/>
              <a:t>, Raspbian, Mongoose OS are some Popular open Source OS.</a:t>
            </a:r>
          </a:p>
          <a:p>
            <a:endParaRPr lang="en-US" dirty="0"/>
          </a:p>
          <a:p>
            <a:r>
              <a:rPr lang="en-US" dirty="0"/>
              <a:t>Android Things, Windows 10 IoT, </a:t>
            </a:r>
            <a:r>
              <a:rPr lang="en-US" dirty="0" err="1"/>
              <a:t>WindRiver</a:t>
            </a:r>
            <a:r>
              <a:rPr lang="en-US" dirty="0"/>
              <a:t> VxWorks, </a:t>
            </a:r>
            <a:r>
              <a:rPr lang="en-US" dirty="0" err="1"/>
              <a:t>Micrium</a:t>
            </a:r>
            <a:r>
              <a:rPr lang="en-US" dirty="0"/>
              <a:t> µC/OS, Micro Digital SMX RTOS, </a:t>
            </a:r>
            <a:r>
              <a:rPr lang="en-US" dirty="0" err="1"/>
              <a:t>MicroEJ</a:t>
            </a:r>
            <a:r>
              <a:rPr lang="en-US" dirty="0"/>
              <a:t> OS, Express Logic </a:t>
            </a:r>
            <a:r>
              <a:rPr lang="en-US" dirty="0" err="1"/>
              <a:t>ThreadX</a:t>
            </a:r>
            <a:r>
              <a:rPr lang="en-US" dirty="0"/>
              <a:t>, TI RTOS, Freescale MQX, Mentor Graphics Nucleus RTOS, Green Hills Integrity, Particle.</a:t>
            </a:r>
          </a:p>
          <a:p>
            <a:endParaRPr lang="en-US" dirty="0"/>
          </a:p>
          <a:p>
            <a:r>
              <a:rPr lang="en-US" dirty="0"/>
              <a:t> </a:t>
            </a:r>
          </a:p>
        </p:txBody>
      </p:sp>
    </p:spTree>
    <p:extLst>
      <p:ext uri="{BB962C8B-B14F-4D97-AF65-F5344CB8AC3E}">
        <p14:creationId xmlns:p14="http://schemas.microsoft.com/office/powerpoint/2010/main" val="419638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5554</TotalTime>
  <Words>1013</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IoT Session 10</vt:lpstr>
      <vt:lpstr>Topics</vt:lpstr>
      <vt:lpstr>What is a Real Time Operating System (RTOS)?</vt:lpstr>
      <vt:lpstr>OS or RTOS</vt:lpstr>
      <vt:lpstr>Scheduling Algorithms</vt:lpstr>
      <vt:lpstr>Tasks and Priorities</vt:lpstr>
      <vt:lpstr>What is IoT OS ?</vt:lpstr>
      <vt:lpstr>What are the parameters for selecting a suitable IoT OS?</vt:lpstr>
      <vt:lpstr>Open Source vs Commercial IoT OS</vt:lpstr>
      <vt:lpstr>Mongoose OS</vt:lpstr>
      <vt:lpstr>PowerPoint Presentation</vt:lpstr>
      <vt:lpstr>PowerPoint Presentation</vt:lpstr>
      <vt:lpstr>mDash and Mobile app </vt:lpstr>
      <vt:lpstr>PowerPoint Presentation</vt:lpstr>
      <vt:lpstr>Activity</vt:lpstr>
      <vt:lpstr>Mini Project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Session 2</dc:title>
  <dc:creator>Dr. Faisal Iradat / Assistant Professor and Acting Head of CICT</dc:creator>
  <cp:lastModifiedBy>Dr. Faisal Iradat / Assistant Professor and Acting Head of CICT</cp:lastModifiedBy>
  <cp:revision>66</cp:revision>
  <dcterms:created xsi:type="dcterms:W3CDTF">2023-02-03T06:51:06Z</dcterms:created>
  <dcterms:modified xsi:type="dcterms:W3CDTF">2023-04-07T09:34:21Z</dcterms:modified>
</cp:coreProperties>
</file>