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2"/>
  </p:notesMasterIdLst>
  <p:sldIdLst>
    <p:sldId id="256" r:id="rId2"/>
    <p:sldId id="265" r:id="rId3"/>
    <p:sldId id="284" r:id="rId4"/>
    <p:sldId id="294" r:id="rId5"/>
    <p:sldId id="285" r:id="rId6"/>
    <p:sldId id="286" r:id="rId7"/>
    <p:sldId id="288" r:id="rId8"/>
    <p:sldId id="289" r:id="rId9"/>
    <p:sldId id="295" r:id="rId10"/>
    <p:sldId id="293" r:id="rId11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3A471-B0A6-4D32-A1B3-727F714F032C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4FA38-01C1-4DC7-A4DF-67A8A4C37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23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4FA38-01C1-4DC7-A4DF-67A8A4C375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31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4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9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6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4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3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5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1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8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6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9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08F7DC-CA28-4ACE-AF79-D7E98ED1B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B20218-A500-457C-B65C-F3D198B1F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524" y="0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4A01E0-7465-9F8E-13F2-E8307FB2D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2" y="1358313"/>
            <a:ext cx="8686796" cy="2334247"/>
          </a:xfrm>
        </p:spPr>
        <p:txBody>
          <a:bodyPr anchor="t">
            <a:normAutofit fontScale="90000"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Session 2: Tracking and Analyzing Student Performance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Lesson 5: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Student Insights with Power BI</a:t>
            </a:r>
            <a:endParaRPr lang="en-PK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94E53-DEF8-5E8B-AEDD-3CC742F52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822" y="4951266"/>
            <a:ext cx="8720710" cy="1704907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Objective:</a:t>
            </a:r>
            <a:r>
              <a:rPr lang="en-US" dirty="0">
                <a:solidFill>
                  <a:srgbClr val="FFFFFF"/>
                </a:solidFill>
              </a:rPr>
              <a:t> Use dashboards to visualize student progress and learning gaps.</a:t>
            </a:r>
            <a:br>
              <a:rPr lang="en-US" dirty="0"/>
            </a:br>
            <a:r>
              <a:rPr lang="en-US" b="1" dirty="0"/>
              <a:t>Activities</a:t>
            </a:r>
            <a:endParaRPr lang="en-PK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686800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DD61E9-8271-B955-CA48-2C54F01C9DA5}"/>
              </a:ext>
            </a:extLst>
          </p:cNvPr>
          <p:cNvSpPr txBox="1"/>
          <p:nvPr/>
        </p:nvSpPr>
        <p:spPr>
          <a:xfrm>
            <a:off x="514822" y="738237"/>
            <a:ext cx="457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Module 2: Automating Administrative Tasks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45710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23F3-24D8-7D61-52A8-39529772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487" y="2697480"/>
            <a:ext cx="11155680" cy="1463040"/>
          </a:xfrm>
        </p:spPr>
        <p:txBody>
          <a:bodyPr/>
          <a:lstStyle/>
          <a:p>
            <a:r>
              <a:rPr lang="en-US" dirty="0"/>
              <a:t>Mini Project: Designing &amp; Managing an AI Module for Undergraduate Students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189469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23F3-24D8-7D61-52A8-39529772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Power BI in Teaching AI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FEEA2-CE66-EB8A-CD1D-D0E1B7DC4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11155680" cy="3767328"/>
          </a:xfrm>
        </p:spPr>
        <p:txBody>
          <a:bodyPr>
            <a:normAutofit/>
          </a:bodyPr>
          <a:lstStyle/>
          <a:p>
            <a:r>
              <a:rPr lang="en-US" b="1" dirty="0"/>
              <a:t>Objective:</a:t>
            </a:r>
            <a:br>
              <a:rPr lang="en-US" dirty="0"/>
            </a:br>
            <a:r>
              <a:rPr lang="en-US" dirty="0"/>
              <a:t>Explore datasets, visualize AI model performance, and present insights through interactive dashboards using Power BI.</a:t>
            </a:r>
          </a:p>
          <a:p>
            <a:r>
              <a:rPr lang="en-US" b="1" dirty="0"/>
              <a:t>Tools:</a:t>
            </a:r>
            <a:endParaRPr lang="en-US" dirty="0"/>
          </a:p>
          <a:p>
            <a:pPr lvl="1"/>
            <a:r>
              <a:rPr lang="en-US" dirty="0"/>
              <a:t>Power BI (https://www.microsoft.com/en-us/download/details.aspx?id=58494)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Why Power BI in AI Education?</a:t>
            </a:r>
          </a:p>
          <a:p>
            <a:pPr lvl="1"/>
            <a:r>
              <a:rPr lang="en-US" dirty="0"/>
              <a:t>Visualize AI Outputs: Plot accuracy, loss, and prediction distributions</a:t>
            </a:r>
          </a:p>
          <a:p>
            <a:pPr lvl="1"/>
            <a:r>
              <a:rPr lang="en-US" dirty="0"/>
              <a:t>Understand Data: Explore data imbalance, missing values, outliers</a:t>
            </a:r>
          </a:p>
          <a:p>
            <a:pPr lvl="1"/>
            <a:r>
              <a:rPr lang="en-US" dirty="0"/>
              <a:t>Storytelling: Communicate results clearly with interactive visual reports</a:t>
            </a:r>
          </a:p>
        </p:txBody>
      </p:sp>
    </p:spTree>
    <p:extLst>
      <p:ext uri="{BB962C8B-B14F-4D97-AF65-F5344CB8AC3E}">
        <p14:creationId xmlns:p14="http://schemas.microsoft.com/office/powerpoint/2010/main" val="52606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23F3-24D8-7D61-52A8-39529772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Assessment in AI Teaching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FEEA2-CE66-EB8A-CD1D-D0E1B7DC4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11155680" cy="3767328"/>
          </a:xfrm>
        </p:spPr>
        <p:txBody>
          <a:bodyPr>
            <a:normAutofit/>
          </a:bodyPr>
          <a:lstStyle/>
          <a:p>
            <a:r>
              <a:rPr lang="en-US" b="1" dirty="0"/>
              <a:t>Benefits:</a:t>
            </a:r>
            <a:endParaRPr lang="en-US" dirty="0"/>
          </a:p>
          <a:p>
            <a:pPr lvl="1"/>
            <a:r>
              <a:rPr lang="en-US" dirty="0"/>
              <a:t>Enhances data interpretation skills</a:t>
            </a:r>
          </a:p>
          <a:p>
            <a:pPr lvl="1"/>
            <a:r>
              <a:rPr lang="en-US" dirty="0"/>
              <a:t>Encourages analytical thinking</a:t>
            </a:r>
          </a:p>
          <a:p>
            <a:pPr lvl="1"/>
            <a:r>
              <a:rPr lang="en-US" dirty="0"/>
              <a:t>Promotes communication of technical results</a:t>
            </a:r>
          </a:p>
          <a:p>
            <a:pPr lvl="1"/>
            <a:r>
              <a:rPr lang="en-US" dirty="0"/>
              <a:t>Helps non-coders interact with AI projects</a:t>
            </a:r>
          </a:p>
          <a:p>
            <a:r>
              <a:rPr lang="en-US" b="1" dirty="0"/>
              <a:t>Activity:</a:t>
            </a:r>
          </a:p>
          <a:p>
            <a:pPr lvl="1"/>
            <a:r>
              <a:rPr lang="en-US" dirty="0"/>
              <a:t>Import data into Power BI.</a:t>
            </a:r>
          </a:p>
          <a:p>
            <a:pPr lvl="1"/>
            <a:r>
              <a:rPr lang="en-US" dirty="0"/>
              <a:t>Create a bar chart (average scores), line graph (attendance), and slicers.</a:t>
            </a:r>
          </a:p>
          <a:p>
            <a:pPr lvl="1"/>
            <a:r>
              <a:rPr lang="en-US" dirty="0"/>
              <a:t>Use the Q&amp;A feature to explore performance trends.</a:t>
            </a:r>
          </a:p>
          <a:p>
            <a:pPr lvl="1"/>
            <a:r>
              <a:rPr lang="en-US" dirty="0"/>
              <a:t>Group reflection</a:t>
            </a:r>
          </a:p>
        </p:txBody>
      </p:sp>
    </p:spTree>
    <p:extLst>
      <p:ext uri="{BB962C8B-B14F-4D97-AF65-F5344CB8AC3E}">
        <p14:creationId xmlns:p14="http://schemas.microsoft.com/office/powerpoint/2010/main" val="2740438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08F7DC-CA28-4ACE-AF79-D7E98ED1B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B20218-A500-457C-B65C-F3D198B1F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524" y="0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4A01E0-7465-9F8E-13F2-E8307FB2D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2" y="1358313"/>
            <a:ext cx="8686796" cy="2334247"/>
          </a:xfrm>
        </p:spPr>
        <p:txBody>
          <a:bodyPr anchor="t">
            <a:normAutofit fontScale="90000"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Session 2: Tracking and Analyzing Student Performance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Lesson 6: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Interactive Dashboards with Tableau Public</a:t>
            </a:r>
            <a:endParaRPr lang="en-PK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94E53-DEF8-5E8B-AEDD-3CC742F52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822" y="4951266"/>
            <a:ext cx="8720710" cy="1704907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Objective:</a:t>
            </a:r>
            <a:r>
              <a:rPr lang="en-US" dirty="0">
                <a:solidFill>
                  <a:srgbClr val="FFFFFF"/>
                </a:solidFill>
              </a:rPr>
              <a:t> : Build and publish student progress dashboards.</a:t>
            </a:r>
          </a:p>
          <a:p>
            <a:r>
              <a:rPr lang="en-US" b="1" dirty="0"/>
              <a:t>Activities</a:t>
            </a:r>
            <a:endParaRPr lang="en-PK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686800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DD61E9-8271-B955-CA48-2C54F01C9DA5}"/>
              </a:ext>
            </a:extLst>
          </p:cNvPr>
          <p:cNvSpPr txBox="1"/>
          <p:nvPr/>
        </p:nvSpPr>
        <p:spPr>
          <a:xfrm>
            <a:off x="514822" y="738237"/>
            <a:ext cx="457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Module 2: Automating Administrative Tasks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16942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23F3-24D8-7D61-52A8-39529772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Using Tableau in Teaching AI</a:t>
            </a:r>
            <a:br>
              <a:rPr lang="en-US" dirty="0"/>
            </a:br>
            <a:endParaRPr lang="en-PK" sz="2000" b="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FEEA2-CE66-EB8A-CD1D-D0E1B7DC4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11155680" cy="3767328"/>
          </a:xfrm>
        </p:spPr>
        <p:txBody>
          <a:bodyPr>
            <a:normAutofit/>
          </a:bodyPr>
          <a:lstStyle/>
          <a:p>
            <a:r>
              <a:rPr lang="en-US" b="1" dirty="0"/>
              <a:t>Objective:</a:t>
            </a:r>
            <a:br>
              <a:rPr lang="en-US" dirty="0"/>
            </a:br>
            <a:r>
              <a:rPr lang="en-US" dirty="0"/>
              <a:t>Visualize datasets, analyze AI model outputs, and communicate findings through interactive dashboards using Tableau.</a:t>
            </a:r>
          </a:p>
          <a:p>
            <a:r>
              <a:rPr lang="en-US" b="1" dirty="0"/>
              <a:t>Benefits</a:t>
            </a:r>
            <a:endParaRPr lang="en-US" dirty="0"/>
          </a:p>
          <a:p>
            <a:pPr lvl="1"/>
            <a:r>
              <a:rPr lang="en-US" dirty="0"/>
              <a:t>Improves student engagement with data</a:t>
            </a:r>
          </a:p>
          <a:p>
            <a:pPr lvl="1"/>
            <a:r>
              <a:rPr lang="en-US" dirty="0"/>
              <a:t>Encourages critical thinking and storytelling</a:t>
            </a:r>
          </a:p>
          <a:p>
            <a:pPr lvl="1"/>
            <a:r>
              <a:rPr lang="en-US" dirty="0"/>
              <a:t>Makes AI accessible to non-programmers</a:t>
            </a:r>
          </a:p>
          <a:p>
            <a:pPr lvl="1"/>
            <a:r>
              <a:rPr lang="en-US" dirty="0"/>
              <a:t>Bridges technical AI with business insights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11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23F3-24D8-7D61-52A8-39529772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Using Tableau in Teaching AI</a:t>
            </a:r>
            <a:br>
              <a:rPr lang="en-US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FEEA2-CE66-EB8A-CD1D-D0E1B7DC4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11155680" cy="3767328"/>
          </a:xfrm>
        </p:spPr>
        <p:txBody>
          <a:bodyPr>
            <a:normAutofit/>
          </a:bodyPr>
          <a:lstStyle/>
          <a:p>
            <a:r>
              <a:rPr lang="en-US" b="1" dirty="0"/>
              <a:t>Activity:</a:t>
            </a:r>
          </a:p>
          <a:p>
            <a:pPr lvl="1"/>
            <a:r>
              <a:rPr lang="en-US" dirty="0"/>
              <a:t>Import same Excel data used in Power BI.</a:t>
            </a:r>
          </a:p>
          <a:p>
            <a:pPr lvl="1"/>
            <a:r>
              <a:rPr lang="en-US" dirty="0"/>
              <a:t>Build a dashboard with filters (e.g., by subject or grade).</a:t>
            </a:r>
          </a:p>
          <a:p>
            <a:pPr lvl="1"/>
            <a:r>
              <a:rPr lang="en-US" dirty="0"/>
              <a:t>Create at least 3 visualizations.</a:t>
            </a:r>
          </a:p>
          <a:p>
            <a:pPr lvl="1"/>
            <a:r>
              <a:rPr lang="en-US" dirty="0"/>
              <a:t>Share dashboards with peers and gather feedback.</a:t>
            </a:r>
          </a:p>
        </p:txBody>
      </p:sp>
    </p:spTree>
    <p:extLst>
      <p:ext uri="{BB962C8B-B14F-4D97-AF65-F5344CB8AC3E}">
        <p14:creationId xmlns:p14="http://schemas.microsoft.com/office/powerpoint/2010/main" val="2588693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08F7DC-CA28-4ACE-AF79-D7E98ED1B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B20218-A500-457C-B65C-F3D198B1F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524" y="0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4A01E0-7465-9F8E-13F2-E8307FB2D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2" y="1358313"/>
            <a:ext cx="8686796" cy="2334247"/>
          </a:xfrm>
        </p:spPr>
        <p:txBody>
          <a:bodyPr anchor="t">
            <a:normAutofit fontScale="90000"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Session 1: Automating Grading &amp; Scheduling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Lesson 7: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Wrap-Up – Automation in Your Teaching Practice</a:t>
            </a:r>
            <a:endParaRPr lang="en-PK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94E53-DEF8-5E8B-AEDD-3CC742F52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822" y="4072380"/>
            <a:ext cx="8720710" cy="2583794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Objective:</a:t>
            </a:r>
            <a:r>
              <a:rPr lang="en-US" dirty="0">
                <a:solidFill>
                  <a:srgbClr val="FFFFFF"/>
                </a:solidFill>
              </a:rPr>
              <a:t> Reflect on what tools will improve your routine tasks.</a:t>
            </a:r>
            <a:endParaRPr lang="en-PK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686800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DD61E9-8271-B955-CA48-2C54F01C9DA5}"/>
              </a:ext>
            </a:extLst>
          </p:cNvPr>
          <p:cNvSpPr txBox="1"/>
          <p:nvPr/>
        </p:nvSpPr>
        <p:spPr>
          <a:xfrm>
            <a:off x="514822" y="738237"/>
            <a:ext cx="4576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Module 2: Automating Administrative Tasks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59051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923F3-24D8-7D61-52A8-39529772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263640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Automation in Your Teaching Practice</a:t>
            </a:r>
            <a:endParaRPr lang="en-US" b="1" i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FEEA2-CE66-EB8A-CD1D-D0E1B7DC4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6263640" cy="37673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Reflect </a:t>
            </a:r>
            <a:r>
              <a:rPr lang="en-US" b="0" i="0" dirty="0">
                <a:effectLst/>
              </a:rPr>
              <a:t>→</a:t>
            </a:r>
            <a:r>
              <a:rPr lang="en-US" dirty="0"/>
              <a:t> Plan </a:t>
            </a:r>
            <a:r>
              <a:rPr lang="en-US" b="0" i="0" dirty="0">
                <a:effectLst/>
              </a:rPr>
              <a:t>→</a:t>
            </a:r>
            <a:r>
              <a:rPr lang="en-US" dirty="0"/>
              <a:t> Apply</a:t>
            </a:r>
          </a:p>
          <a:p>
            <a:r>
              <a:rPr lang="en-US" dirty="0"/>
              <a:t>Today’s Focus</a:t>
            </a:r>
          </a:p>
          <a:p>
            <a:pPr lvl="1"/>
            <a:r>
              <a:rPr lang="en-US" dirty="0"/>
              <a:t>How can automation tools make your teaching more effective and less time-consuming?</a:t>
            </a:r>
          </a:p>
          <a:p>
            <a:pPr lvl="1"/>
            <a:r>
              <a:rPr lang="en-US" dirty="0"/>
              <a:t>Reflect on your current tasks</a:t>
            </a:r>
          </a:p>
          <a:p>
            <a:pPr lvl="1"/>
            <a:r>
              <a:rPr lang="en-US" dirty="0"/>
              <a:t>Choose a tool to automate or enhance them</a:t>
            </a:r>
          </a:p>
          <a:p>
            <a:pPr lvl="1"/>
            <a:r>
              <a:rPr lang="en-US" dirty="0"/>
              <a:t>Draft a quick integration plan</a:t>
            </a:r>
          </a:p>
          <a:p>
            <a:pPr marL="457200" lvl="1"/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D8EC0A7-D098-FF03-9EFA-1DB9890A4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852496"/>
              </p:ext>
            </p:extLst>
          </p:nvPr>
        </p:nvGraphicFramePr>
        <p:xfrm>
          <a:off x="7306492" y="1749171"/>
          <a:ext cx="4364591" cy="3832904"/>
        </p:xfrm>
        <a:graphic>
          <a:graphicData uri="http://schemas.openxmlformats.org/drawingml/2006/table">
            <a:tbl>
              <a:tblPr/>
              <a:tblGrid>
                <a:gridCol w="1770490">
                  <a:extLst>
                    <a:ext uri="{9D8B030D-6E8A-4147-A177-3AD203B41FA5}">
                      <a16:colId xmlns:a16="http://schemas.microsoft.com/office/drawing/2014/main" val="848222254"/>
                    </a:ext>
                  </a:extLst>
                </a:gridCol>
                <a:gridCol w="2594101">
                  <a:extLst>
                    <a:ext uri="{9D8B030D-6E8A-4147-A177-3AD203B41FA5}">
                      <a16:colId xmlns:a16="http://schemas.microsoft.com/office/drawing/2014/main" val="2253562260"/>
                    </a:ext>
                  </a:extLst>
                </a:gridCol>
              </a:tblGrid>
              <a:tr h="345590">
                <a:tc>
                  <a:txBody>
                    <a:bodyPr/>
                    <a:lstStyle/>
                    <a:p>
                      <a:r>
                        <a:rPr lang="en-US" sz="1500" b="1" dirty="0"/>
                        <a:t>Tool</a:t>
                      </a:r>
                    </a:p>
                  </a:txBody>
                  <a:tcPr marL="78543" marR="78543" marT="39271" marB="39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Purpose in Teaching AI</a:t>
                      </a:r>
                    </a:p>
                  </a:txBody>
                  <a:tcPr marL="78543" marR="78543" marT="39271" marB="39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888365"/>
                  </a:ext>
                </a:extLst>
              </a:tr>
              <a:tr h="581219">
                <a:tc>
                  <a:txBody>
                    <a:bodyPr/>
                    <a:lstStyle/>
                    <a:p>
                      <a:r>
                        <a:rPr lang="en-US" sz="1500" b="1"/>
                        <a:t>Trello</a:t>
                      </a:r>
                      <a:endParaRPr lang="en-US" sz="1500"/>
                    </a:p>
                  </a:txBody>
                  <a:tcPr marL="78543" marR="78543" marT="39271" marB="39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Organize student projects &amp; task tracking</a:t>
                      </a:r>
                    </a:p>
                  </a:txBody>
                  <a:tcPr marL="78543" marR="78543" marT="39271" marB="39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484162"/>
                  </a:ext>
                </a:extLst>
              </a:tr>
              <a:tr h="581219">
                <a:tc>
                  <a:txBody>
                    <a:bodyPr/>
                    <a:lstStyle/>
                    <a:p>
                      <a:r>
                        <a:rPr lang="en-US" sz="1500" b="1" dirty="0" err="1"/>
                        <a:t>Gradescope</a:t>
                      </a:r>
                      <a:endParaRPr lang="en-US" sz="1500" dirty="0"/>
                    </a:p>
                  </a:txBody>
                  <a:tcPr marL="78543" marR="78543" marT="39271" marB="39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Grade assignments/code efficiently</a:t>
                      </a:r>
                    </a:p>
                  </a:txBody>
                  <a:tcPr marL="78543" marR="78543" marT="39271" marB="39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02485"/>
                  </a:ext>
                </a:extLst>
              </a:tr>
              <a:tr h="581219">
                <a:tc>
                  <a:txBody>
                    <a:bodyPr/>
                    <a:lstStyle/>
                    <a:p>
                      <a:r>
                        <a:rPr lang="en-US" sz="1500" b="1"/>
                        <a:t>Power BI</a:t>
                      </a:r>
                      <a:endParaRPr lang="en-US" sz="1500"/>
                    </a:p>
                  </a:txBody>
                  <a:tcPr marL="78543" marR="78543" marT="39271" marB="39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Visualize model results, quiz performance</a:t>
                      </a:r>
                    </a:p>
                  </a:txBody>
                  <a:tcPr marL="78543" marR="78543" marT="39271" marB="39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257148"/>
                  </a:ext>
                </a:extLst>
              </a:tr>
              <a:tr h="581219">
                <a:tc>
                  <a:txBody>
                    <a:bodyPr/>
                    <a:lstStyle/>
                    <a:p>
                      <a:r>
                        <a:rPr lang="en-US" sz="1500" b="1"/>
                        <a:t>Tableau</a:t>
                      </a:r>
                      <a:endParaRPr lang="en-US" sz="1500"/>
                    </a:p>
                  </a:txBody>
                  <a:tcPr marL="78543" marR="78543" marT="39271" marB="39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Explore datasets &amp; explain models visually</a:t>
                      </a:r>
                    </a:p>
                  </a:txBody>
                  <a:tcPr marL="78543" marR="78543" marT="39271" marB="39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418062"/>
                  </a:ext>
                </a:extLst>
              </a:tr>
              <a:tr h="581219">
                <a:tc>
                  <a:txBody>
                    <a:bodyPr/>
                    <a:lstStyle/>
                    <a:p>
                      <a:r>
                        <a:rPr lang="en-US" sz="1500" b="1"/>
                        <a:t>Google Forms + Flubaroo</a:t>
                      </a:r>
                      <a:endParaRPr lang="en-US" sz="1500"/>
                    </a:p>
                  </a:txBody>
                  <a:tcPr marL="78543" marR="78543" marT="39271" marB="39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Auto-grade quizzes &amp; collect feedback</a:t>
                      </a:r>
                    </a:p>
                  </a:txBody>
                  <a:tcPr marL="78543" marR="78543" marT="39271" marB="39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808988"/>
                  </a:ext>
                </a:extLst>
              </a:tr>
              <a:tr h="581219">
                <a:tc>
                  <a:txBody>
                    <a:bodyPr/>
                    <a:lstStyle/>
                    <a:p>
                      <a:r>
                        <a:rPr lang="en-US" sz="1500" b="1"/>
                        <a:t>Notion</a:t>
                      </a:r>
                      <a:endParaRPr lang="en-US" sz="1500"/>
                    </a:p>
                  </a:txBody>
                  <a:tcPr marL="78543" marR="78543" marT="39271" marB="39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Plan lessons, host course wiki or resources</a:t>
                      </a:r>
                    </a:p>
                  </a:txBody>
                  <a:tcPr marL="78543" marR="78543" marT="39271" marB="3927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763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47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923F3-24D8-7D61-52A8-39529772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073760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Automation in Your Teaching Practice</a:t>
            </a:r>
            <a:endParaRPr lang="en-US" b="1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FEEA2-CE66-EB8A-CD1D-D0E1B7DC4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7" y="2578608"/>
            <a:ext cx="11073761" cy="37673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Takeaway“Automation</a:t>
            </a:r>
            <a:r>
              <a:rPr lang="en-US" dirty="0"/>
              <a:t> in teaching isn't about replacing the teacher — it’s about freeing up time to do more teaching.”</a:t>
            </a:r>
          </a:p>
          <a:p>
            <a:pPr marL="0" indent="0">
              <a:buNone/>
            </a:pPr>
            <a:r>
              <a:rPr lang="en-US" dirty="0"/>
              <a:t>✅ Pick one tool</a:t>
            </a:r>
          </a:p>
          <a:p>
            <a:pPr marL="0" indent="0">
              <a:buNone/>
            </a:pPr>
            <a:r>
              <a:rPr lang="en-US" dirty="0"/>
              <a:t>✅ Start small</a:t>
            </a:r>
          </a:p>
          <a:p>
            <a:pPr marL="0" indent="0">
              <a:buNone/>
            </a:pPr>
            <a:r>
              <a:rPr lang="en-US" dirty="0"/>
              <a:t>✅ Let data and feedback guide improvements</a:t>
            </a:r>
          </a:p>
        </p:txBody>
      </p:sp>
    </p:spTree>
    <p:extLst>
      <p:ext uri="{BB962C8B-B14F-4D97-AF65-F5344CB8AC3E}">
        <p14:creationId xmlns:p14="http://schemas.microsoft.com/office/powerpoint/2010/main" val="4081557303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</Words>
  <Application>Microsoft Office PowerPoint</Application>
  <PresentationFormat>Widescreen</PresentationFormat>
  <Paragraphs>70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Bierstadt</vt:lpstr>
      <vt:lpstr>Calibri</vt:lpstr>
      <vt:lpstr>GestaltVTI</vt:lpstr>
      <vt:lpstr>Session 2: Tracking and Analyzing Student Performance Lesson 5:  Student Insights with Power BI</vt:lpstr>
      <vt:lpstr>Using Power BI in Teaching AI</vt:lpstr>
      <vt:lpstr>Automating Assessment in AI Teaching</vt:lpstr>
      <vt:lpstr>Session 2: Tracking and Analyzing Student Performance Lesson 6:  Interactive Dashboards with Tableau Public</vt:lpstr>
      <vt:lpstr> Using Tableau in Teaching AI </vt:lpstr>
      <vt:lpstr> Using Tableau in Teaching AI </vt:lpstr>
      <vt:lpstr>Session 1: Automating Grading &amp; Scheduling Lesson 7:  Wrap-Up – Automation in Your Teaching Practice</vt:lpstr>
      <vt:lpstr>Automation in Your Teaching Practice</vt:lpstr>
      <vt:lpstr>Automation in Your Teaching Practice</vt:lpstr>
      <vt:lpstr>Mini Project: Designing &amp; Managing an AI Module for Undergraduate Students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2025-05-14T20:01:38Z</dcterms:created>
  <dcterms:modified xsi:type="dcterms:W3CDTF">2025-05-30T19:09:14Z</dcterms:modified>
</cp:coreProperties>
</file>