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4"/>
  </p:notesMasterIdLst>
  <p:sldIdLst>
    <p:sldId id="256" r:id="rId2"/>
    <p:sldId id="265" r:id="rId3"/>
    <p:sldId id="284" r:id="rId4"/>
    <p:sldId id="287" r:id="rId5"/>
    <p:sldId id="285" r:id="rId6"/>
    <p:sldId id="286" r:id="rId7"/>
    <p:sldId id="288" r:id="rId8"/>
    <p:sldId id="289" r:id="rId9"/>
    <p:sldId id="290" r:id="rId10"/>
    <p:sldId id="291" r:id="rId11"/>
    <p:sldId id="292" r:id="rId12"/>
    <p:sldId id="293" r:id="rId1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3A471-B0A6-4D32-A1B3-727F714F032C}" type="datetimeFigureOut">
              <a:rPr lang="en-US" smtClean="0"/>
              <a:t>5/24/2025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4FA38-01C1-4DC7-A4DF-67A8A4C375DE}" type="slidenum">
              <a:rPr lang="en-US" smtClean="0"/>
              <a:t>‹#›</a:t>
            </a:fld>
            <a:endParaRPr lang="en-US"/>
          </a:p>
        </p:txBody>
      </p:sp>
    </p:spTree>
    <p:extLst>
      <p:ext uri="{BB962C8B-B14F-4D97-AF65-F5344CB8AC3E}">
        <p14:creationId xmlns:p14="http://schemas.microsoft.com/office/powerpoint/2010/main" val="2603023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t>It’s widely used in higher education (e.g., universities) but also supports K-12. Unlike </a:t>
            </a:r>
            <a:r>
              <a:rPr lang="en-US" sz="1200" b="0" dirty="0" err="1"/>
              <a:t>Flubaroo</a:t>
            </a:r>
            <a:r>
              <a:rPr lang="en-US" sz="1200" b="0" dirty="0"/>
              <a:t> (which works with Google Forms), </a:t>
            </a:r>
            <a:r>
              <a:rPr lang="en-US" sz="1200" b="0" dirty="0" err="1"/>
              <a:t>Gradescope</a:t>
            </a:r>
            <a:r>
              <a:rPr lang="en-US" sz="1200" b="0" dirty="0"/>
              <a:t> handles handwritten work, code, bubble sheets, and typed answers with advanced AI-assisted grading features.</a:t>
            </a:r>
            <a:br>
              <a:rPr lang="en-US" sz="1200" b="0" dirty="0"/>
            </a:br>
            <a:endParaRPr lang="en-US" dirty="0"/>
          </a:p>
        </p:txBody>
      </p:sp>
      <p:sp>
        <p:nvSpPr>
          <p:cNvPr id="4" name="Slide Number Placeholder 3"/>
          <p:cNvSpPr>
            <a:spLocks noGrp="1"/>
          </p:cNvSpPr>
          <p:nvPr>
            <p:ph type="sldNum" sz="quarter" idx="5"/>
          </p:nvPr>
        </p:nvSpPr>
        <p:spPr/>
        <p:txBody>
          <a:bodyPr/>
          <a:lstStyle/>
          <a:p>
            <a:fld id="{6974FA38-01C1-4DC7-A4DF-67A8A4C375DE}" type="slidenum">
              <a:rPr lang="en-US" smtClean="0"/>
              <a:t>5</a:t>
            </a:fld>
            <a:endParaRPr lang="en-US"/>
          </a:p>
        </p:txBody>
      </p:sp>
    </p:spTree>
    <p:extLst>
      <p:ext uri="{BB962C8B-B14F-4D97-AF65-F5344CB8AC3E}">
        <p14:creationId xmlns:p14="http://schemas.microsoft.com/office/powerpoint/2010/main" val="1329031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5/24/2025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9444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5/24/2025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899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5/24/2025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47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5/24/2025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1649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5/24/2025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5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5/24/2025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788549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5/24/2025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4043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5/24/2025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6785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5/24/2025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9191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5/24/2025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96487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5/24/2025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26564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5/24/2025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0579083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508F7DC-CA28-4ACE-AF79-D7E98ED1B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B20218-A500-457C-B65C-F3D198B1F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4A01E0-7465-9F8E-13F2-E8307FB2DAC4}"/>
              </a:ext>
            </a:extLst>
          </p:cNvPr>
          <p:cNvSpPr>
            <a:spLocks noGrp="1"/>
          </p:cNvSpPr>
          <p:nvPr>
            <p:ph type="ctrTitle"/>
          </p:nvPr>
        </p:nvSpPr>
        <p:spPr>
          <a:xfrm>
            <a:off x="517872" y="1358313"/>
            <a:ext cx="8686796" cy="2334247"/>
          </a:xfrm>
        </p:spPr>
        <p:txBody>
          <a:bodyPr anchor="t">
            <a:normAutofit fontScale="90000"/>
          </a:bodyPr>
          <a:lstStyle/>
          <a:p>
            <a:r>
              <a:rPr lang="en-US" sz="2000" dirty="0">
                <a:solidFill>
                  <a:srgbClr val="FFFFFF"/>
                </a:solidFill>
              </a:rPr>
              <a:t>Session 1: Automating Grading &amp; Scheduling</a:t>
            </a:r>
            <a:br>
              <a:rPr lang="en-US" sz="2000" dirty="0">
                <a:solidFill>
                  <a:srgbClr val="FFFFFF"/>
                </a:solidFill>
              </a:rPr>
            </a:br>
            <a:r>
              <a:rPr lang="en-US" sz="2000" dirty="0">
                <a:solidFill>
                  <a:srgbClr val="FFFFFF"/>
                </a:solidFill>
              </a:rPr>
              <a:t>Lesson 1: </a:t>
            </a:r>
            <a:br>
              <a:rPr lang="en-US" dirty="0">
                <a:solidFill>
                  <a:srgbClr val="FFFFFF"/>
                </a:solidFill>
              </a:rPr>
            </a:br>
            <a:r>
              <a:rPr lang="en-US" dirty="0">
                <a:solidFill>
                  <a:srgbClr val="FFFFFF"/>
                </a:solidFill>
              </a:rPr>
              <a:t>Auto-Grading with Google Forms &amp; </a:t>
            </a:r>
            <a:r>
              <a:rPr lang="en-US" dirty="0" err="1">
                <a:solidFill>
                  <a:srgbClr val="FFFFFF"/>
                </a:solidFill>
              </a:rPr>
              <a:t>Flubaroo</a:t>
            </a:r>
            <a:endParaRPr lang="en-PK" dirty="0">
              <a:solidFill>
                <a:srgbClr val="FFFFFF"/>
              </a:solidFill>
            </a:endParaRPr>
          </a:p>
        </p:txBody>
      </p:sp>
      <p:sp>
        <p:nvSpPr>
          <p:cNvPr id="3" name="Subtitle 2">
            <a:extLst>
              <a:ext uri="{FF2B5EF4-FFF2-40B4-BE49-F238E27FC236}">
                <a16:creationId xmlns:a16="http://schemas.microsoft.com/office/drawing/2014/main" id="{F3F94E53-DEF8-5E8B-AEDD-3CC742F52287}"/>
              </a:ext>
            </a:extLst>
          </p:cNvPr>
          <p:cNvSpPr>
            <a:spLocks noGrp="1"/>
          </p:cNvSpPr>
          <p:nvPr>
            <p:ph type="subTitle" idx="1"/>
          </p:nvPr>
        </p:nvSpPr>
        <p:spPr>
          <a:xfrm>
            <a:off x="514822" y="4951266"/>
            <a:ext cx="8720710" cy="1704907"/>
          </a:xfrm>
        </p:spPr>
        <p:txBody>
          <a:bodyPr anchor="t">
            <a:normAutofit/>
          </a:bodyPr>
          <a:lstStyle/>
          <a:p>
            <a:r>
              <a:rPr lang="en-US" b="1" dirty="0">
                <a:solidFill>
                  <a:srgbClr val="FFFFFF"/>
                </a:solidFill>
              </a:rPr>
              <a:t>Objective:</a:t>
            </a:r>
            <a:r>
              <a:rPr lang="en-US" dirty="0">
                <a:solidFill>
                  <a:srgbClr val="FFFFFF"/>
                </a:solidFill>
              </a:rPr>
              <a:t> Automate quizzes and instant feedback using Google Forms and </a:t>
            </a:r>
            <a:r>
              <a:rPr lang="en-US" dirty="0" err="1">
                <a:solidFill>
                  <a:srgbClr val="FFFFFF"/>
                </a:solidFill>
              </a:rPr>
              <a:t>Flubaroo</a:t>
            </a:r>
            <a:r>
              <a:rPr lang="en-US" dirty="0">
                <a:solidFill>
                  <a:srgbClr val="FFFFFF"/>
                </a:solidFill>
              </a:rPr>
              <a:t>.</a:t>
            </a:r>
            <a:br>
              <a:rPr lang="en-US" dirty="0"/>
            </a:br>
            <a:r>
              <a:rPr lang="en-US" b="1" dirty="0"/>
              <a:t>Activities</a:t>
            </a:r>
            <a:endParaRPr lang="en-PK" dirty="0">
              <a:solidFill>
                <a:srgbClr val="FFFFFF"/>
              </a:solidFill>
            </a:endParaRPr>
          </a:p>
        </p:txBody>
      </p:sp>
      <p:sp>
        <p:nvSpPr>
          <p:cNvPr id="15" name="Rectangle 1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BDD61E9-8271-B955-CA48-2C54F01C9DA5}"/>
              </a:ext>
            </a:extLst>
          </p:cNvPr>
          <p:cNvSpPr txBox="1"/>
          <p:nvPr/>
        </p:nvSpPr>
        <p:spPr>
          <a:xfrm>
            <a:off x="514822" y="738237"/>
            <a:ext cx="4576162"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Calibri Light" panose="020F0302020204030204" pitchFamily="34" charset="0"/>
              </a:rPr>
              <a:t>Module 2: Automating Administrative Tasks</a:t>
            </a:r>
            <a:endParaRPr lang="en-PK" dirty="0"/>
          </a:p>
        </p:txBody>
      </p:sp>
    </p:spTree>
    <p:extLst>
      <p:ext uri="{BB962C8B-B14F-4D97-AF65-F5344CB8AC3E}">
        <p14:creationId xmlns:p14="http://schemas.microsoft.com/office/powerpoint/2010/main" val="25457109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508F7DC-CA28-4ACE-AF79-D7E98ED1B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B20218-A500-457C-B65C-F3D198B1F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4A01E0-7465-9F8E-13F2-E8307FB2DAC4}"/>
              </a:ext>
            </a:extLst>
          </p:cNvPr>
          <p:cNvSpPr>
            <a:spLocks noGrp="1"/>
          </p:cNvSpPr>
          <p:nvPr>
            <p:ph type="ctrTitle"/>
          </p:nvPr>
        </p:nvSpPr>
        <p:spPr>
          <a:xfrm>
            <a:off x="517872" y="1358313"/>
            <a:ext cx="8686796" cy="2334247"/>
          </a:xfrm>
        </p:spPr>
        <p:txBody>
          <a:bodyPr anchor="t">
            <a:normAutofit fontScale="90000"/>
          </a:bodyPr>
          <a:lstStyle/>
          <a:p>
            <a:r>
              <a:rPr lang="en-US" sz="2000" dirty="0">
                <a:solidFill>
                  <a:srgbClr val="FFFFFF"/>
                </a:solidFill>
              </a:rPr>
              <a:t>Session 1: Automating Grading &amp; Scheduling</a:t>
            </a:r>
            <a:br>
              <a:rPr lang="en-US" sz="2000" dirty="0">
                <a:solidFill>
                  <a:srgbClr val="FFFFFF"/>
                </a:solidFill>
              </a:rPr>
            </a:br>
            <a:r>
              <a:rPr lang="en-US" sz="2000" dirty="0">
                <a:solidFill>
                  <a:srgbClr val="FFFFFF"/>
                </a:solidFill>
              </a:rPr>
              <a:t>Lesson 4: </a:t>
            </a:r>
            <a:br>
              <a:rPr lang="en-US" dirty="0">
                <a:solidFill>
                  <a:srgbClr val="FFFFFF"/>
                </a:solidFill>
              </a:rPr>
            </a:br>
            <a:r>
              <a:rPr lang="en-US" dirty="0">
                <a:solidFill>
                  <a:srgbClr val="FFFFFF"/>
                </a:solidFill>
              </a:rPr>
              <a:t>Smart Planning with Notion AI</a:t>
            </a:r>
            <a:endParaRPr lang="en-PK" dirty="0">
              <a:solidFill>
                <a:srgbClr val="FFFFFF"/>
              </a:solidFill>
            </a:endParaRPr>
          </a:p>
        </p:txBody>
      </p:sp>
      <p:sp>
        <p:nvSpPr>
          <p:cNvPr id="3" name="Subtitle 2">
            <a:extLst>
              <a:ext uri="{FF2B5EF4-FFF2-40B4-BE49-F238E27FC236}">
                <a16:creationId xmlns:a16="http://schemas.microsoft.com/office/drawing/2014/main" id="{F3F94E53-DEF8-5E8B-AEDD-3CC742F52287}"/>
              </a:ext>
            </a:extLst>
          </p:cNvPr>
          <p:cNvSpPr>
            <a:spLocks noGrp="1"/>
          </p:cNvSpPr>
          <p:nvPr>
            <p:ph type="subTitle" idx="1"/>
          </p:nvPr>
        </p:nvSpPr>
        <p:spPr>
          <a:xfrm>
            <a:off x="514822" y="4072380"/>
            <a:ext cx="8720710" cy="2583794"/>
          </a:xfrm>
        </p:spPr>
        <p:txBody>
          <a:bodyPr anchor="t">
            <a:normAutofit/>
          </a:bodyPr>
          <a:lstStyle/>
          <a:p>
            <a:r>
              <a:rPr lang="en-US" b="1" dirty="0">
                <a:solidFill>
                  <a:srgbClr val="FFFFFF"/>
                </a:solidFill>
              </a:rPr>
              <a:t>Objective:</a:t>
            </a:r>
            <a:r>
              <a:rPr lang="en-US" dirty="0">
                <a:solidFill>
                  <a:srgbClr val="FFFFFF"/>
                </a:solidFill>
              </a:rPr>
              <a:t> Leverage AI support to create content, summaries, and rubrics.</a:t>
            </a:r>
          </a:p>
          <a:p>
            <a:r>
              <a:rPr lang="en-US" b="1" dirty="0">
                <a:solidFill>
                  <a:srgbClr val="FFFFFF"/>
                </a:solidFill>
              </a:rPr>
              <a:t>Activities</a:t>
            </a:r>
            <a:endParaRPr lang="en-PK" b="1" dirty="0">
              <a:solidFill>
                <a:srgbClr val="FFFFFF"/>
              </a:solidFill>
            </a:endParaRPr>
          </a:p>
        </p:txBody>
      </p:sp>
      <p:sp>
        <p:nvSpPr>
          <p:cNvPr id="15" name="Rectangle 1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BDD61E9-8271-B955-CA48-2C54F01C9DA5}"/>
              </a:ext>
            </a:extLst>
          </p:cNvPr>
          <p:cNvSpPr txBox="1"/>
          <p:nvPr/>
        </p:nvSpPr>
        <p:spPr>
          <a:xfrm>
            <a:off x="514822" y="738237"/>
            <a:ext cx="4576162"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Calibri Light" panose="020F0302020204030204" pitchFamily="34" charset="0"/>
              </a:rPr>
              <a:t>Module 2: Automating Administrative Tasks</a:t>
            </a:r>
            <a:endParaRPr lang="en-PK" dirty="0"/>
          </a:p>
        </p:txBody>
      </p:sp>
    </p:spTree>
    <p:extLst>
      <p:ext uri="{BB962C8B-B14F-4D97-AF65-F5344CB8AC3E}">
        <p14:creationId xmlns:p14="http://schemas.microsoft.com/office/powerpoint/2010/main" val="58684623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23F3-24D8-7D61-52A8-395297725301}"/>
              </a:ext>
            </a:extLst>
          </p:cNvPr>
          <p:cNvSpPr>
            <a:spLocks noGrp="1"/>
          </p:cNvSpPr>
          <p:nvPr>
            <p:ph type="title"/>
          </p:nvPr>
        </p:nvSpPr>
        <p:spPr/>
        <p:txBody>
          <a:bodyPr>
            <a:normAutofit/>
          </a:bodyPr>
          <a:lstStyle/>
          <a:p>
            <a:r>
              <a:rPr lang="en-US" dirty="0"/>
              <a:t>Enhancing Teaching with Notion AI</a:t>
            </a:r>
            <a:br>
              <a:rPr lang="en-US" dirty="0"/>
            </a:br>
            <a:r>
              <a:rPr lang="en-US" sz="1800" b="0" i="1" dirty="0"/>
              <a:t>Notion AI is a built-in AI assistant in Notion that helps educators write, organize, and manage content faster, enabling better teaching and learning experiences.</a:t>
            </a:r>
            <a:endParaRPr lang="en-PK" b="0" i="1" dirty="0"/>
          </a:p>
        </p:txBody>
      </p:sp>
      <p:sp>
        <p:nvSpPr>
          <p:cNvPr id="3" name="Content Placeholder 2">
            <a:extLst>
              <a:ext uri="{FF2B5EF4-FFF2-40B4-BE49-F238E27FC236}">
                <a16:creationId xmlns:a16="http://schemas.microsoft.com/office/drawing/2014/main" id="{442FEEA2-CE66-EB8A-CD1D-D0E1B7DC4D29}"/>
              </a:ext>
            </a:extLst>
          </p:cNvPr>
          <p:cNvSpPr>
            <a:spLocks noGrp="1"/>
          </p:cNvSpPr>
          <p:nvPr>
            <p:ph sz="half" idx="1"/>
          </p:nvPr>
        </p:nvSpPr>
        <p:spPr>
          <a:xfrm>
            <a:off x="521208" y="2578608"/>
            <a:ext cx="11155680" cy="3767328"/>
          </a:xfrm>
        </p:spPr>
        <p:txBody>
          <a:bodyPr>
            <a:normAutofit fontScale="92500" lnSpcReduction="20000"/>
          </a:bodyPr>
          <a:lstStyle/>
          <a:p>
            <a:r>
              <a:rPr lang="en-US" b="1" dirty="0"/>
              <a:t>Objective:</a:t>
            </a:r>
            <a:br>
              <a:rPr lang="en-US" dirty="0"/>
            </a:br>
            <a:r>
              <a:rPr lang="en-US" dirty="0"/>
              <a:t>To streamline teaching workflows, personalize learning, and reduce administrative burden by using Notion AI in course delivery and management across any subject area.</a:t>
            </a:r>
          </a:p>
          <a:p>
            <a:r>
              <a:rPr lang="en-US" b="1" dirty="0"/>
              <a:t>Benefits</a:t>
            </a:r>
            <a:endParaRPr lang="en-US" dirty="0"/>
          </a:p>
          <a:p>
            <a:pPr lvl="1"/>
            <a:r>
              <a:rPr lang="en-US" dirty="0"/>
              <a:t>Time Efficiency</a:t>
            </a:r>
          </a:p>
          <a:p>
            <a:pPr lvl="2"/>
            <a:r>
              <a:rPr lang="en-US" dirty="0"/>
              <a:t>Saves hours on prep and content creation</a:t>
            </a:r>
          </a:p>
          <a:p>
            <a:pPr lvl="1"/>
            <a:r>
              <a:rPr lang="en-US" dirty="0"/>
              <a:t>Content Quality</a:t>
            </a:r>
          </a:p>
          <a:p>
            <a:pPr lvl="2"/>
            <a:r>
              <a:rPr lang="en-US" dirty="0"/>
              <a:t>Enhances clarity, tone, and structure</a:t>
            </a:r>
          </a:p>
          <a:p>
            <a:pPr lvl="1"/>
            <a:r>
              <a:rPr lang="en-US" dirty="0"/>
              <a:t>Student Engagement</a:t>
            </a:r>
          </a:p>
          <a:p>
            <a:pPr lvl="2"/>
            <a:r>
              <a:rPr lang="en-US" dirty="0"/>
              <a:t>Offers clear, concise, AI-simplified content</a:t>
            </a:r>
          </a:p>
          <a:p>
            <a:pPr lvl="1"/>
            <a:r>
              <a:rPr lang="en-US" dirty="0"/>
              <a:t>Accessibility</a:t>
            </a:r>
          </a:p>
          <a:p>
            <a:pPr lvl="2"/>
            <a:r>
              <a:rPr lang="en-US" dirty="0"/>
              <a:t>Adapts content for diverse learners</a:t>
            </a:r>
          </a:p>
          <a:p>
            <a:pPr lvl="1"/>
            <a:r>
              <a:rPr lang="en-US" dirty="0"/>
              <a:t>Innovation</a:t>
            </a:r>
          </a:p>
          <a:p>
            <a:pPr lvl="2"/>
            <a:r>
              <a:rPr lang="en-US" dirty="0"/>
              <a:t>Models real-world AI tools in use</a:t>
            </a:r>
          </a:p>
          <a:p>
            <a:pPr marL="457200" lvl="1" indent="0">
              <a:buNone/>
            </a:pPr>
            <a:endParaRPr lang="en-US" dirty="0"/>
          </a:p>
        </p:txBody>
      </p:sp>
    </p:spTree>
    <p:extLst>
      <p:ext uri="{BB962C8B-B14F-4D97-AF65-F5344CB8AC3E}">
        <p14:creationId xmlns:p14="http://schemas.microsoft.com/office/powerpoint/2010/main" val="2925488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23F3-24D8-7D61-52A8-395297725301}"/>
              </a:ext>
            </a:extLst>
          </p:cNvPr>
          <p:cNvSpPr>
            <a:spLocks noGrp="1"/>
          </p:cNvSpPr>
          <p:nvPr>
            <p:ph type="title"/>
          </p:nvPr>
        </p:nvSpPr>
        <p:spPr/>
        <p:txBody>
          <a:bodyPr/>
          <a:lstStyle/>
          <a:p>
            <a:r>
              <a:rPr lang="en-US" dirty="0"/>
              <a:t>Enhancing Teaching with Notion AI</a:t>
            </a:r>
            <a:endParaRPr lang="en-PK" dirty="0"/>
          </a:p>
        </p:txBody>
      </p:sp>
      <p:sp>
        <p:nvSpPr>
          <p:cNvPr id="3" name="Content Placeholder 2">
            <a:extLst>
              <a:ext uri="{FF2B5EF4-FFF2-40B4-BE49-F238E27FC236}">
                <a16:creationId xmlns:a16="http://schemas.microsoft.com/office/drawing/2014/main" id="{442FEEA2-CE66-EB8A-CD1D-D0E1B7DC4D29}"/>
              </a:ext>
            </a:extLst>
          </p:cNvPr>
          <p:cNvSpPr>
            <a:spLocks noGrp="1"/>
          </p:cNvSpPr>
          <p:nvPr>
            <p:ph sz="half" idx="1"/>
          </p:nvPr>
        </p:nvSpPr>
        <p:spPr>
          <a:xfrm>
            <a:off x="521208" y="2578608"/>
            <a:ext cx="11155680" cy="3767328"/>
          </a:xfrm>
        </p:spPr>
        <p:txBody>
          <a:bodyPr>
            <a:normAutofit/>
          </a:bodyPr>
          <a:lstStyle/>
          <a:p>
            <a:r>
              <a:rPr lang="en-US" b="1" dirty="0"/>
              <a:t>Activity:</a:t>
            </a:r>
          </a:p>
          <a:p>
            <a:pPr lvl="1"/>
            <a:r>
              <a:rPr lang="en-US" dirty="0"/>
              <a:t>Create a Notion page titled “Lesson Plan – Week 1.”</a:t>
            </a:r>
          </a:p>
          <a:p>
            <a:pPr lvl="1"/>
            <a:r>
              <a:rPr lang="en-US" dirty="0"/>
              <a:t>Use AI prompts to generate a rubric or lesson summary.</a:t>
            </a:r>
          </a:p>
          <a:p>
            <a:pPr lvl="1"/>
            <a:r>
              <a:rPr lang="en-US" dirty="0"/>
              <a:t> Customize and present to peers.</a:t>
            </a:r>
          </a:p>
          <a:p>
            <a:pPr lvl="1"/>
            <a:r>
              <a:rPr lang="en-US" dirty="0"/>
              <a:t>Prompt example</a:t>
            </a:r>
          </a:p>
        </p:txBody>
      </p:sp>
    </p:spTree>
    <p:extLst>
      <p:ext uri="{BB962C8B-B14F-4D97-AF65-F5344CB8AC3E}">
        <p14:creationId xmlns:p14="http://schemas.microsoft.com/office/powerpoint/2010/main" val="2189469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23F3-24D8-7D61-52A8-395297725301}"/>
              </a:ext>
            </a:extLst>
          </p:cNvPr>
          <p:cNvSpPr>
            <a:spLocks noGrp="1"/>
          </p:cNvSpPr>
          <p:nvPr>
            <p:ph type="title"/>
          </p:nvPr>
        </p:nvSpPr>
        <p:spPr/>
        <p:txBody>
          <a:bodyPr/>
          <a:lstStyle/>
          <a:p>
            <a:r>
              <a:rPr lang="en-US" dirty="0"/>
              <a:t>Automating Assessment in AI Teaching</a:t>
            </a:r>
            <a:endParaRPr lang="en-PK" dirty="0"/>
          </a:p>
        </p:txBody>
      </p:sp>
      <p:sp>
        <p:nvSpPr>
          <p:cNvPr id="3" name="Content Placeholder 2">
            <a:extLst>
              <a:ext uri="{FF2B5EF4-FFF2-40B4-BE49-F238E27FC236}">
                <a16:creationId xmlns:a16="http://schemas.microsoft.com/office/drawing/2014/main" id="{442FEEA2-CE66-EB8A-CD1D-D0E1B7DC4D29}"/>
              </a:ext>
            </a:extLst>
          </p:cNvPr>
          <p:cNvSpPr>
            <a:spLocks noGrp="1"/>
          </p:cNvSpPr>
          <p:nvPr>
            <p:ph sz="half" idx="1"/>
          </p:nvPr>
        </p:nvSpPr>
        <p:spPr>
          <a:xfrm>
            <a:off x="521208" y="2578608"/>
            <a:ext cx="11155680" cy="3767328"/>
          </a:xfrm>
        </p:spPr>
        <p:txBody>
          <a:bodyPr>
            <a:normAutofit/>
          </a:bodyPr>
          <a:lstStyle/>
          <a:p>
            <a:r>
              <a:rPr lang="en-US" b="1" dirty="0"/>
              <a:t>Objective:</a:t>
            </a:r>
            <a:br>
              <a:rPr lang="en-US" dirty="0"/>
            </a:br>
            <a:r>
              <a:rPr lang="en-US" dirty="0"/>
              <a:t>Streamline quizzes and assessments in AI-related courses using free tools.</a:t>
            </a:r>
          </a:p>
          <a:p>
            <a:r>
              <a:rPr lang="en-US" b="1" dirty="0"/>
              <a:t>Tools:</a:t>
            </a:r>
            <a:endParaRPr lang="en-US" dirty="0"/>
          </a:p>
          <a:p>
            <a:pPr lvl="1"/>
            <a:r>
              <a:rPr lang="en-US" dirty="0"/>
              <a:t>Google Forms – Create quizzes with auto-grading support</a:t>
            </a:r>
          </a:p>
          <a:p>
            <a:pPr lvl="1"/>
            <a:r>
              <a:rPr lang="en-US" dirty="0"/>
              <a:t>Google Sheets – Collect and organize responses</a:t>
            </a:r>
          </a:p>
          <a:p>
            <a:pPr lvl="1"/>
            <a:r>
              <a:rPr lang="en-US" dirty="0" err="1"/>
              <a:t>Flubaroo</a:t>
            </a:r>
            <a:r>
              <a:rPr lang="en-US" dirty="0"/>
              <a:t> Add-on – Grade quizzes, email results, and analyze performance</a:t>
            </a:r>
          </a:p>
          <a:p>
            <a:pPr>
              <a:buFont typeface="Arial" panose="020B0604020202020204" pitchFamily="34" charset="0"/>
              <a:buChar char="•"/>
            </a:pPr>
            <a:r>
              <a:rPr lang="en-US" b="1" dirty="0"/>
              <a:t>Workflow:</a:t>
            </a:r>
          </a:p>
          <a:p>
            <a:pPr marL="457200" lvl="1" indent="0">
              <a:buNone/>
            </a:pPr>
            <a:endParaRPr lang="en-US" dirty="0"/>
          </a:p>
        </p:txBody>
      </p:sp>
      <p:pic>
        <p:nvPicPr>
          <p:cNvPr id="5" name="Picture 4" descr="A diagram of a software application&#10;&#10;Description automatically generated with medium confidence">
            <a:extLst>
              <a:ext uri="{FF2B5EF4-FFF2-40B4-BE49-F238E27FC236}">
                <a16:creationId xmlns:a16="http://schemas.microsoft.com/office/drawing/2014/main" id="{31D1C655-AEFA-E952-48B2-95CE1018BE78}"/>
              </a:ext>
            </a:extLst>
          </p:cNvPr>
          <p:cNvPicPr>
            <a:picLocks noChangeAspect="1"/>
          </p:cNvPicPr>
          <p:nvPr/>
        </p:nvPicPr>
        <p:blipFill rotWithShape="1">
          <a:blip r:embed="rId2">
            <a:extLst>
              <a:ext uri="{28A0092B-C50C-407E-A947-70E740481C1C}">
                <a14:useLocalDpi xmlns:a14="http://schemas.microsoft.com/office/drawing/2010/main" val="0"/>
              </a:ext>
            </a:extLst>
          </a:blip>
          <a:srcRect t="26264" b="25719"/>
          <a:stretch/>
        </p:blipFill>
        <p:spPr>
          <a:xfrm>
            <a:off x="3252401" y="4810898"/>
            <a:ext cx="5687197" cy="1820562"/>
          </a:xfrm>
          <a:prstGeom prst="rect">
            <a:avLst/>
          </a:prstGeom>
        </p:spPr>
      </p:pic>
    </p:spTree>
    <p:extLst>
      <p:ext uri="{BB962C8B-B14F-4D97-AF65-F5344CB8AC3E}">
        <p14:creationId xmlns:p14="http://schemas.microsoft.com/office/powerpoint/2010/main" val="52606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23F3-24D8-7D61-52A8-395297725301}"/>
              </a:ext>
            </a:extLst>
          </p:cNvPr>
          <p:cNvSpPr>
            <a:spLocks noGrp="1"/>
          </p:cNvSpPr>
          <p:nvPr>
            <p:ph type="title"/>
          </p:nvPr>
        </p:nvSpPr>
        <p:spPr/>
        <p:txBody>
          <a:bodyPr/>
          <a:lstStyle/>
          <a:p>
            <a:r>
              <a:rPr lang="en-US" dirty="0"/>
              <a:t>Automating Assessment in AI Teaching</a:t>
            </a:r>
            <a:endParaRPr lang="en-PK" dirty="0"/>
          </a:p>
        </p:txBody>
      </p:sp>
      <p:sp>
        <p:nvSpPr>
          <p:cNvPr id="3" name="Content Placeholder 2">
            <a:extLst>
              <a:ext uri="{FF2B5EF4-FFF2-40B4-BE49-F238E27FC236}">
                <a16:creationId xmlns:a16="http://schemas.microsoft.com/office/drawing/2014/main" id="{442FEEA2-CE66-EB8A-CD1D-D0E1B7DC4D29}"/>
              </a:ext>
            </a:extLst>
          </p:cNvPr>
          <p:cNvSpPr>
            <a:spLocks noGrp="1"/>
          </p:cNvSpPr>
          <p:nvPr>
            <p:ph sz="half" idx="1"/>
          </p:nvPr>
        </p:nvSpPr>
        <p:spPr>
          <a:xfrm>
            <a:off x="521208" y="2578608"/>
            <a:ext cx="11155680" cy="3767328"/>
          </a:xfrm>
        </p:spPr>
        <p:txBody>
          <a:bodyPr>
            <a:normAutofit lnSpcReduction="10000"/>
          </a:bodyPr>
          <a:lstStyle/>
          <a:p>
            <a:r>
              <a:rPr lang="en-US" b="1" dirty="0"/>
              <a:t>Benefits:</a:t>
            </a:r>
            <a:endParaRPr lang="en-US" dirty="0"/>
          </a:p>
          <a:p>
            <a:pPr lvl="1"/>
            <a:r>
              <a:rPr lang="en-US" dirty="0"/>
              <a:t>Time-saving automation</a:t>
            </a:r>
          </a:p>
          <a:p>
            <a:pPr lvl="1"/>
            <a:r>
              <a:rPr lang="en-US" dirty="0"/>
              <a:t>Real-time analytics</a:t>
            </a:r>
          </a:p>
          <a:p>
            <a:pPr lvl="1"/>
            <a:r>
              <a:rPr lang="en-US" dirty="0"/>
              <a:t>Encourages continuous improvement</a:t>
            </a:r>
          </a:p>
          <a:p>
            <a:pPr lvl="1"/>
            <a:r>
              <a:rPr lang="en-US" dirty="0"/>
              <a:t>Scalable for large AI classes</a:t>
            </a:r>
          </a:p>
          <a:p>
            <a:r>
              <a:rPr lang="en-US" b="1" dirty="0"/>
              <a:t>Activity:</a:t>
            </a:r>
          </a:p>
          <a:p>
            <a:pPr lvl="1"/>
            <a:r>
              <a:rPr lang="en-US" dirty="0"/>
              <a:t>Create a question quiz in Google Forms.</a:t>
            </a:r>
          </a:p>
          <a:p>
            <a:pPr lvl="1"/>
            <a:r>
              <a:rPr lang="en-US" dirty="0"/>
              <a:t>Link responses to Google Sheets.</a:t>
            </a:r>
          </a:p>
          <a:p>
            <a:pPr lvl="1"/>
            <a:r>
              <a:rPr lang="en-US" dirty="0"/>
              <a:t>Install </a:t>
            </a:r>
            <a:r>
              <a:rPr lang="en-US" dirty="0" err="1"/>
              <a:t>Flubaroo</a:t>
            </a:r>
            <a:r>
              <a:rPr lang="en-US" dirty="0"/>
              <a:t> and run auto-grading.</a:t>
            </a:r>
          </a:p>
          <a:p>
            <a:pPr lvl="1"/>
            <a:r>
              <a:rPr lang="en-US" dirty="0"/>
              <a:t>Email feedback to peers.</a:t>
            </a:r>
          </a:p>
          <a:p>
            <a:pPr lvl="1"/>
            <a:r>
              <a:rPr lang="en-US" dirty="0"/>
              <a:t>Group discussion</a:t>
            </a:r>
          </a:p>
        </p:txBody>
      </p:sp>
    </p:spTree>
    <p:extLst>
      <p:ext uri="{BB962C8B-B14F-4D97-AF65-F5344CB8AC3E}">
        <p14:creationId xmlns:p14="http://schemas.microsoft.com/office/powerpoint/2010/main" val="274043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508F7DC-CA28-4ACE-AF79-D7E98ED1B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B20218-A500-457C-B65C-F3D198B1F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4A01E0-7465-9F8E-13F2-E8307FB2DAC4}"/>
              </a:ext>
            </a:extLst>
          </p:cNvPr>
          <p:cNvSpPr>
            <a:spLocks noGrp="1"/>
          </p:cNvSpPr>
          <p:nvPr>
            <p:ph type="ctrTitle"/>
          </p:nvPr>
        </p:nvSpPr>
        <p:spPr>
          <a:xfrm>
            <a:off x="517872" y="1358313"/>
            <a:ext cx="8686796" cy="2334247"/>
          </a:xfrm>
        </p:spPr>
        <p:txBody>
          <a:bodyPr anchor="t">
            <a:normAutofit fontScale="90000"/>
          </a:bodyPr>
          <a:lstStyle/>
          <a:p>
            <a:r>
              <a:rPr lang="en-US" sz="2000" dirty="0">
                <a:solidFill>
                  <a:srgbClr val="FFFFFF"/>
                </a:solidFill>
              </a:rPr>
              <a:t>Session 1: Automating Grading &amp; Scheduling</a:t>
            </a:r>
            <a:br>
              <a:rPr lang="en-US" sz="2000" dirty="0">
                <a:solidFill>
                  <a:srgbClr val="FFFFFF"/>
                </a:solidFill>
              </a:rPr>
            </a:br>
            <a:r>
              <a:rPr lang="en-US" sz="2000" dirty="0">
                <a:solidFill>
                  <a:srgbClr val="FFFFFF"/>
                </a:solidFill>
              </a:rPr>
              <a:t>Lesson 2: </a:t>
            </a:r>
            <a:br>
              <a:rPr lang="en-US" dirty="0">
                <a:solidFill>
                  <a:srgbClr val="FFFFFF"/>
                </a:solidFill>
              </a:rPr>
            </a:br>
            <a:r>
              <a:rPr lang="en-US" dirty="0">
                <a:solidFill>
                  <a:srgbClr val="FFFFFF"/>
                </a:solidFill>
              </a:rPr>
              <a:t>Efficient Feedback with </a:t>
            </a:r>
            <a:r>
              <a:rPr lang="en-US" dirty="0" err="1">
                <a:solidFill>
                  <a:srgbClr val="FFFFFF"/>
                </a:solidFill>
              </a:rPr>
              <a:t>Gradescope</a:t>
            </a:r>
            <a:endParaRPr lang="en-PK" dirty="0">
              <a:solidFill>
                <a:srgbClr val="FFFFFF"/>
              </a:solidFill>
            </a:endParaRPr>
          </a:p>
        </p:txBody>
      </p:sp>
      <p:sp>
        <p:nvSpPr>
          <p:cNvPr id="3" name="Subtitle 2">
            <a:extLst>
              <a:ext uri="{FF2B5EF4-FFF2-40B4-BE49-F238E27FC236}">
                <a16:creationId xmlns:a16="http://schemas.microsoft.com/office/drawing/2014/main" id="{F3F94E53-DEF8-5E8B-AEDD-3CC742F52287}"/>
              </a:ext>
            </a:extLst>
          </p:cNvPr>
          <p:cNvSpPr>
            <a:spLocks noGrp="1"/>
          </p:cNvSpPr>
          <p:nvPr>
            <p:ph type="subTitle" idx="1"/>
          </p:nvPr>
        </p:nvSpPr>
        <p:spPr>
          <a:xfrm>
            <a:off x="514822" y="4072380"/>
            <a:ext cx="8720710" cy="2583794"/>
          </a:xfrm>
        </p:spPr>
        <p:txBody>
          <a:bodyPr anchor="t">
            <a:normAutofit/>
          </a:bodyPr>
          <a:lstStyle/>
          <a:p>
            <a:r>
              <a:rPr lang="en-US" b="1" dirty="0">
                <a:solidFill>
                  <a:srgbClr val="FFFFFF"/>
                </a:solidFill>
              </a:rPr>
              <a:t>Objective:</a:t>
            </a:r>
            <a:r>
              <a:rPr lang="en-US" dirty="0">
                <a:solidFill>
                  <a:srgbClr val="FFFFFF"/>
                </a:solidFill>
              </a:rPr>
              <a:t> Use AI-assisted tools for grading scanned or handwritten assignments.</a:t>
            </a:r>
            <a:br>
              <a:rPr lang="en-US" dirty="0"/>
            </a:br>
            <a:r>
              <a:rPr lang="en-US" b="1" dirty="0"/>
              <a:t>Activities</a:t>
            </a:r>
            <a:endParaRPr lang="en-PK" dirty="0">
              <a:solidFill>
                <a:srgbClr val="FFFFFF"/>
              </a:solidFill>
            </a:endParaRPr>
          </a:p>
        </p:txBody>
      </p:sp>
      <p:sp>
        <p:nvSpPr>
          <p:cNvPr id="15" name="Rectangle 1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BDD61E9-8271-B955-CA48-2C54F01C9DA5}"/>
              </a:ext>
            </a:extLst>
          </p:cNvPr>
          <p:cNvSpPr txBox="1"/>
          <p:nvPr/>
        </p:nvSpPr>
        <p:spPr>
          <a:xfrm>
            <a:off x="514822" y="738237"/>
            <a:ext cx="4576162"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Calibri Light" panose="020F0302020204030204" pitchFamily="34" charset="0"/>
              </a:rPr>
              <a:t>Module 2: Automating Administrative Tasks</a:t>
            </a:r>
            <a:endParaRPr lang="en-PK" dirty="0"/>
          </a:p>
        </p:txBody>
      </p:sp>
    </p:spTree>
    <p:extLst>
      <p:ext uri="{BB962C8B-B14F-4D97-AF65-F5344CB8AC3E}">
        <p14:creationId xmlns:p14="http://schemas.microsoft.com/office/powerpoint/2010/main" val="31593321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23F3-24D8-7D61-52A8-395297725301}"/>
              </a:ext>
            </a:extLst>
          </p:cNvPr>
          <p:cNvSpPr>
            <a:spLocks noGrp="1"/>
          </p:cNvSpPr>
          <p:nvPr>
            <p:ph type="title"/>
          </p:nvPr>
        </p:nvSpPr>
        <p:spPr/>
        <p:txBody>
          <a:bodyPr>
            <a:normAutofit fontScale="90000"/>
          </a:bodyPr>
          <a:lstStyle/>
          <a:p>
            <a:r>
              <a:rPr lang="en-US" dirty="0"/>
              <a:t> Enhancing AI Education with </a:t>
            </a:r>
            <a:r>
              <a:rPr lang="en-US" dirty="0" err="1"/>
              <a:t>Gradescope</a:t>
            </a:r>
            <a:br>
              <a:rPr lang="en-US" dirty="0"/>
            </a:br>
            <a:r>
              <a:rPr lang="en-US" sz="2000" b="0" i="1" dirty="0" err="1"/>
              <a:t>Gradescope</a:t>
            </a:r>
            <a:r>
              <a:rPr lang="en-US" sz="2000" b="0" i="1" dirty="0"/>
              <a:t> is an AI-powered online grading and assessment platform designed to streamline grading for educators while providing detailed feedback to students. </a:t>
            </a:r>
            <a:br>
              <a:rPr lang="en-US" sz="2000" b="0" i="1" dirty="0"/>
            </a:br>
            <a:endParaRPr lang="en-PK" sz="2000" b="0" i="1" dirty="0"/>
          </a:p>
        </p:txBody>
      </p:sp>
      <p:sp>
        <p:nvSpPr>
          <p:cNvPr id="3" name="Content Placeholder 2">
            <a:extLst>
              <a:ext uri="{FF2B5EF4-FFF2-40B4-BE49-F238E27FC236}">
                <a16:creationId xmlns:a16="http://schemas.microsoft.com/office/drawing/2014/main" id="{442FEEA2-CE66-EB8A-CD1D-D0E1B7DC4D29}"/>
              </a:ext>
            </a:extLst>
          </p:cNvPr>
          <p:cNvSpPr>
            <a:spLocks noGrp="1"/>
          </p:cNvSpPr>
          <p:nvPr>
            <p:ph sz="half" idx="1"/>
          </p:nvPr>
        </p:nvSpPr>
        <p:spPr>
          <a:xfrm>
            <a:off x="521208" y="2578608"/>
            <a:ext cx="11155680" cy="3767328"/>
          </a:xfrm>
        </p:spPr>
        <p:txBody>
          <a:bodyPr>
            <a:normAutofit fontScale="92500" lnSpcReduction="20000"/>
          </a:bodyPr>
          <a:lstStyle/>
          <a:p>
            <a:r>
              <a:rPr lang="en-US" b="1" dirty="0"/>
              <a:t>Objective:</a:t>
            </a:r>
            <a:br>
              <a:rPr lang="en-US" dirty="0"/>
            </a:br>
            <a:r>
              <a:rPr lang="en-US" dirty="0"/>
              <a:t>Use </a:t>
            </a:r>
            <a:r>
              <a:rPr lang="en-US" dirty="0" err="1"/>
              <a:t>Gradescope</a:t>
            </a:r>
            <a:r>
              <a:rPr lang="en-US" dirty="0"/>
              <a:t> to efficiently grade AI coursework, from coding assignments to math-heavy derivations — while providing meaningful, scalable feedback.</a:t>
            </a:r>
          </a:p>
          <a:p>
            <a:r>
              <a:rPr lang="en-US" b="1" dirty="0"/>
              <a:t>What is </a:t>
            </a:r>
            <a:r>
              <a:rPr lang="en-US" b="1" dirty="0" err="1"/>
              <a:t>Gradescope</a:t>
            </a:r>
            <a:r>
              <a:rPr lang="en-US" b="1" dirty="0"/>
              <a:t>? </a:t>
            </a:r>
            <a:r>
              <a:rPr lang="en-US" dirty="0"/>
              <a:t>An AI-assisted grading platform designed for:</a:t>
            </a:r>
          </a:p>
          <a:p>
            <a:pPr lvl="1"/>
            <a:r>
              <a:rPr lang="en-US" dirty="0"/>
              <a:t>Handwritten, typed, or code-based assignments</a:t>
            </a:r>
          </a:p>
          <a:p>
            <a:pPr lvl="1"/>
            <a:r>
              <a:rPr lang="en-US" dirty="0"/>
              <a:t>Auto-grouping of similar answers</a:t>
            </a:r>
          </a:p>
          <a:p>
            <a:pPr lvl="1"/>
            <a:r>
              <a:rPr lang="en-US" dirty="0"/>
              <a:t>Dynamic rubrics and feedback reuse</a:t>
            </a:r>
          </a:p>
          <a:p>
            <a:r>
              <a:rPr lang="en-US" b="1" dirty="0"/>
              <a:t>How It Helps You as an Instructor:</a:t>
            </a:r>
          </a:p>
          <a:p>
            <a:pPr lvl="1"/>
            <a:r>
              <a:rPr lang="en-US" dirty="0"/>
              <a:t>Faster Grading: Use AI to cluster similar answers and apply bulk feedback</a:t>
            </a:r>
          </a:p>
          <a:p>
            <a:pPr lvl="1"/>
            <a:r>
              <a:rPr lang="en-US" dirty="0"/>
              <a:t>Rubric-Based Evaluation: Adjust scores dynamically, even after grading</a:t>
            </a:r>
          </a:p>
          <a:p>
            <a:pPr lvl="1"/>
            <a:r>
              <a:rPr lang="en-US" dirty="0"/>
              <a:t>Reusable Comments: Save and reuse detailed feedback</a:t>
            </a:r>
          </a:p>
          <a:p>
            <a:pPr lvl="1"/>
            <a:r>
              <a:rPr lang="en-US" dirty="0"/>
              <a:t>Analytics: Spot weak areas and identify learning trends</a:t>
            </a:r>
          </a:p>
          <a:p>
            <a:pPr lvl="1"/>
            <a:r>
              <a:rPr lang="en-US" dirty="0"/>
              <a:t>Supports Integration: Compatible with LMS (e.g., Canvas, Moodle)Workflow:</a:t>
            </a:r>
          </a:p>
          <a:p>
            <a:pPr lvl="1"/>
            <a:endParaRPr lang="en-US" dirty="0"/>
          </a:p>
          <a:p>
            <a:pPr marL="457200" lvl="1" indent="0">
              <a:buNone/>
            </a:pPr>
            <a:endParaRPr lang="en-US" dirty="0"/>
          </a:p>
        </p:txBody>
      </p:sp>
    </p:spTree>
    <p:extLst>
      <p:ext uri="{BB962C8B-B14F-4D97-AF65-F5344CB8AC3E}">
        <p14:creationId xmlns:p14="http://schemas.microsoft.com/office/powerpoint/2010/main" val="4013811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23F3-24D8-7D61-52A8-395297725301}"/>
              </a:ext>
            </a:extLst>
          </p:cNvPr>
          <p:cNvSpPr>
            <a:spLocks noGrp="1"/>
          </p:cNvSpPr>
          <p:nvPr>
            <p:ph type="title"/>
          </p:nvPr>
        </p:nvSpPr>
        <p:spPr/>
        <p:txBody>
          <a:bodyPr/>
          <a:lstStyle/>
          <a:p>
            <a:r>
              <a:rPr lang="en-US" dirty="0"/>
              <a:t> Enhancing AI Education with </a:t>
            </a:r>
            <a:r>
              <a:rPr lang="en-US" dirty="0" err="1"/>
              <a:t>Gradescope</a:t>
            </a:r>
            <a:endParaRPr lang="en-PK" dirty="0"/>
          </a:p>
        </p:txBody>
      </p:sp>
      <p:sp>
        <p:nvSpPr>
          <p:cNvPr id="3" name="Content Placeholder 2">
            <a:extLst>
              <a:ext uri="{FF2B5EF4-FFF2-40B4-BE49-F238E27FC236}">
                <a16:creationId xmlns:a16="http://schemas.microsoft.com/office/drawing/2014/main" id="{442FEEA2-CE66-EB8A-CD1D-D0E1B7DC4D29}"/>
              </a:ext>
            </a:extLst>
          </p:cNvPr>
          <p:cNvSpPr>
            <a:spLocks noGrp="1"/>
          </p:cNvSpPr>
          <p:nvPr>
            <p:ph sz="half" idx="1"/>
          </p:nvPr>
        </p:nvSpPr>
        <p:spPr>
          <a:xfrm>
            <a:off x="521208" y="2578608"/>
            <a:ext cx="11155680" cy="3767328"/>
          </a:xfrm>
        </p:spPr>
        <p:txBody>
          <a:bodyPr>
            <a:normAutofit/>
          </a:bodyPr>
          <a:lstStyle/>
          <a:p>
            <a:r>
              <a:rPr lang="en-US" b="1" dirty="0"/>
              <a:t>Activity:</a:t>
            </a:r>
          </a:p>
          <a:p>
            <a:pPr lvl="1"/>
            <a:r>
              <a:rPr lang="en-US" dirty="0"/>
              <a:t>Upload a sample PDF of student work.</a:t>
            </a:r>
          </a:p>
          <a:p>
            <a:pPr lvl="1"/>
            <a:r>
              <a:rPr lang="en-US" dirty="0"/>
              <a:t>Define answer regions and use AI grouping for similar responses.</a:t>
            </a:r>
          </a:p>
          <a:p>
            <a:pPr lvl="1"/>
            <a:r>
              <a:rPr lang="en-US" dirty="0"/>
              <a:t>Provide feedback and release grades.</a:t>
            </a:r>
          </a:p>
          <a:p>
            <a:pPr lvl="1"/>
            <a:r>
              <a:rPr lang="en-US" dirty="0"/>
              <a:t>Peer reflection</a:t>
            </a:r>
          </a:p>
        </p:txBody>
      </p:sp>
    </p:spTree>
    <p:extLst>
      <p:ext uri="{BB962C8B-B14F-4D97-AF65-F5344CB8AC3E}">
        <p14:creationId xmlns:p14="http://schemas.microsoft.com/office/powerpoint/2010/main" val="258869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508F7DC-CA28-4ACE-AF79-D7E98ED1B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B20218-A500-457C-B65C-F3D198B1F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4A01E0-7465-9F8E-13F2-E8307FB2DAC4}"/>
              </a:ext>
            </a:extLst>
          </p:cNvPr>
          <p:cNvSpPr>
            <a:spLocks noGrp="1"/>
          </p:cNvSpPr>
          <p:nvPr>
            <p:ph type="ctrTitle"/>
          </p:nvPr>
        </p:nvSpPr>
        <p:spPr>
          <a:xfrm>
            <a:off x="517872" y="1358313"/>
            <a:ext cx="8686796" cy="2334247"/>
          </a:xfrm>
        </p:spPr>
        <p:txBody>
          <a:bodyPr anchor="t">
            <a:normAutofit fontScale="90000"/>
          </a:bodyPr>
          <a:lstStyle/>
          <a:p>
            <a:r>
              <a:rPr lang="en-US" sz="2000" dirty="0">
                <a:solidFill>
                  <a:srgbClr val="FFFFFF"/>
                </a:solidFill>
              </a:rPr>
              <a:t>Session 1: Automating Grading &amp; Scheduling</a:t>
            </a:r>
            <a:br>
              <a:rPr lang="en-US" sz="2000" dirty="0">
                <a:solidFill>
                  <a:srgbClr val="FFFFFF"/>
                </a:solidFill>
              </a:rPr>
            </a:br>
            <a:r>
              <a:rPr lang="en-US" sz="2000" dirty="0">
                <a:solidFill>
                  <a:srgbClr val="FFFFFF"/>
                </a:solidFill>
              </a:rPr>
              <a:t>Lesson 3: </a:t>
            </a:r>
            <a:br>
              <a:rPr lang="en-US" dirty="0">
                <a:solidFill>
                  <a:srgbClr val="FFFFFF"/>
                </a:solidFill>
              </a:rPr>
            </a:br>
            <a:r>
              <a:rPr lang="en-US" dirty="0">
                <a:solidFill>
                  <a:srgbClr val="FFFFFF"/>
                </a:solidFill>
              </a:rPr>
              <a:t>Weekly Planning with Trello</a:t>
            </a:r>
            <a:endParaRPr lang="en-PK" dirty="0">
              <a:solidFill>
                <a:srgbClr val="FFFFFF"/>
              </a:solidFill>
            </a:endParaRPr>
          </a:p>
        </p:txBody>
      </p:sp>
      <p:sp>
        <p:nvSpPr>
          <p:cNvPr id="3" name="Subtitle 2">
            <a:extLst>
              <a:ext uri="{FF2B5EF4-FFF2-40B4-BE49-F238E27FC236}">
                <a16:creationId xmlns:a16="http://schemas.microsoft.com/office/drawing/2014/main" id="{F3F94E53-DEF8-5E8B-AEDD-3CC742F52287}"/>
              </a:ext>
            </a:extLst>
          </p:cNvPr>
          <p:cNvSpPr>
            <a:spLocks noGrp="1"/>
          </p:cNvSpPr>
          <p:nvPr>
            <p:ph type="subTitle" idx="1"/>
          </p:nvPr>
        </p:nvSpPr>
        <p:spPr>
          <a:xfrm>
            <a:off x="514822" y="4072380"/>
            <a:ext cx="8720710" cy="2583794"/>
          </a:xfrm>
        </p:spPr>
        <p:txBody>
          <a:bodyPr anchor="t">
            <a:normAutofit/>
          </a:bodyPr>
          <a:lstStyle/>
          <a:p>
            <a:r>
              <a:rPr lang="en-US" b="1" dirty="0">
                <a:solidFill>
                  <a:srgbClr val="FFFFFF"/>
                </a:solidFill>
              </a:rPr>
              <a:t>Objective:</a:t>
            </a:r>
            <a:r>
              <a:rPr lang="en-US" dirty="0">
                <a:solidFill>
                  <a:srgbClr val="FFFFFF"/>
                </a:solidFill>
              </a:rPr>
              <a:t> Use a visual board to manage lesson plans and timelines.</a:t>
            </a:r>
            <a:br>
              <a:rPr lang="en-US" dirty="0"/>
            </a:br>
            <a:r>
              <a:rPr lang="en-US" b="1" dirty="0"/>
              <a:t>Activities</a:t>
            </a:r>
            <a:endParaRPr lang="en-PK" dirty="0">
              <a:solidFill>
                <a:srgbClr val="FFFFFF"/>
              </a:solidFill>
            </a:endParaRPr>
          </a:p>
        </p:txBody>
      </p:sp>
      <p:sp>
        <p:nvSpPr>
          <p:cNvPr id="15" name="Rectangle 1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BDD61E9-8271-B955-CA48-2C54F01C9DA5}"/>
              </a:ext>
            </a:extLst>
          </p:cNvPr>
          <p:cNvSpPr txBox="1"/>
          <p:nvPr/>
        </p:nvSpPr>
        <p:spPr>
          <a:xfrm>
            <a:off x="514822" y="738237"/>
            <a:ext cx="4576162" cy="36933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Calibri Light" panose="020F0302020204030204" pitchFamily="34" charset="0"/>
              </a:rPr>
              <a:t>Module 2: Automating Administrative Tasks</a:t>
            </a:r>
            <a:endParaRPr lang="en-PK" dirty="0"/>
          </a:p>
        </p:txBody>
      </p:sp>
    </p:spTree>
    <p:extLst>
      <p:ext uri="{BB962C8B-B14F-4D97-AF65-F5344CB8AC3E}">
        <p14:creationId xmlns:p14="http://schemas.microsoft.com/office/powerpoint/2010/main" val="33590519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23F3-24D8-7D61-52A8-395297725301}"/>
              </a:ext>
            </a:extLst>
          </p:cNvPr>
          <p:cNvSpPr>
            <a:spLocks noGrp="1"/>
          </p:cNvSpPr>
          <p:nvPr>
            <p:ph type="title"/>
          </p:nvPr>
        </p:nvSpPr>
        <p:spPr/>
        <p:txBody>
          <a:bodyPr>
            <a:normAutofit fontScale="90000"/>
          </a:bodyPr>
          <a:lstStyle/>
          <a:p>
            <a:r>
              <a:rPr lang="en-US" dirty="0"/>
              <a:t>Trello Workflow in AI Course Management</a:t>
            </a:r>
            <a:br>
              <a:rPr lang="en-US" dirty="0"/>
            </a:br>
            <a:r>
              <a:rPr lang="en-US" sz="2000" b="0" i="1" dirty="0"/>
              <a:t>Trello is a visual project management and collaboration tool that uses cards, lists, and boards to organize tasks and workflows. It’s based on the Kanban method (a popular Agile framework) and is used by individuals, teams, and businesses for everything from simple to-do lists to complex project tracking.</a:t>
            </a:r>
            <a:endParaRPr lang="en-PK" b="0" i="1" dirty="0"/>
          </a:p>
        </p:txBody>
      </p:sp>
      <p:sp>
        <p:nvSpPr>
          <p:cNvPr id="3" name="Content Placeholder 2">
            <a:extLst>
              <a:ext uri="{FF2B5EF4-FFF2-40B4-BE49-F238E27FC236}">
                <a16:creationId xmlns:a16="http://schemas.microsoft.com/office/drawing/2014/main" id="{442FEEA2-CE66-EB8A-CD1D-D0E1B7DC4D29}"/>
              </a:ext>
            </a:extLst>
          </p:cNvPr>
          <p:cNvSpPr>
            <a:spLocks noGrp="1"/>
          </p:cNvSpPr>
          <p:nvPr>
            <p:ph sz="half" idx="1"/>
          </p:nvPr>
        </p:nvSpPr>
        <p:spPr>
          <a:xfrm>
            <a:off x="521208" y="2578608"/>
            <a:ext cx="11155680" cy="3767328"/>
          </a:xfrm>
        </p:spPr>
        <p:txBody>
          <a:bodyPr>
            <a:normAutofit fontScale="85000" lnSpcReduction="20000"/>
          </a:bodyPr>
          <a:lstStyle/>
          <a:p>
            <a:r>
              <a:rPr lang="en-US" b="1" dirty="0"/>
              <a:t>Objective:</a:t>
            </a:r>
            <a:br>
              <a:rPr lang="en-US" dirty="0"/>
            </a:br>
            <a:r>
              <a:rPr lang="en-US" dirty="0"/>
              <a:t>To organize course management, track student progress, and coordinate with TAs and team members efficiently in AI courses through a visual, collaborative task management system.</a:t>
            </a:r>
          </a:p>
          <a:p>
            <a:r>
              <a:rPr lang="en-US" b="1" dirty="0"/>
              <a:t>What is Trello? </a:t>
            </a:r>
            <a:r>
              <a:rPr lang="en-US" dirty="0"/>
              <a:t>Popular project management and collaboration tool often used in teaching and learning environments — including those involving AI.</a:t>
            </a:r>
          </a:p>
          <a:p>
            <a:pPr lvl="1"/>
            <a:r>
              <a:rPr lang="en-US" dirty="0"/>
              <a:t>Organizing Course Content &amp; Assignments: </a:t>
            </a:r>
          </a:p>
          <a:p>
            <a:pPr lvl="2"/>
            <a:r>
              <a:rPr lang="en-US" dirty="0"/>
              <a:t>Teachers can create boards for courses, with lists and cards representing modules, lessons, assignments, or projects. This helps keep everything structured and trackable.</a:t>
            </a:r>
          </a:p>
          <a:p>
            <a:pPr lvl="1"/>
            <a:r>
              <a:rPr lang="en-US" dirty="0"/>
              <a:t>Collaborative Learning: </a:t>
            </a:r>
          </a:p>
          <a:p>
            <a:pPr lvl="2"/>
            <a:r>
              <a:rPr lang="en-US" dirty="0"/>
              <a:t>Students and instructors can collaborate on projects or group assignments using Trello boards. AI-related projects especially benefit from this because multiple team members can track tasks, share resources, and update progress.</a:t>
            </a:r>
          </a:p>
          <a:p>
            <a:pPr lvl="1"/>
            <a:r>
              <a:rPr lang="en-US" dirty="0"/>
              <a:t>AI-Enhanced Features: </a:t>
            </a:r>
          </a:p>
          <a:p>
            <a:pPr lvl="2"/>
            <a:r>
              <a:rPr lang="en-US" dirty="0"/>
              <a:t>While Trello itself isn’t an AI tool, it can integrate with AI-powered apps and automation (like Butler for Trello) to automate repetitive tasks, set reminders, or manage workflows smartly.</a:t>
            </a:r>
          </a:p>
          <a:p>
            <a:pPr lvl="1"/>
            <a:r>
              <a:rPr lang="en-US" dirty="0"/>
              <a:t>Tracking Student Progress: </a:t>
            </a:r>
          </a:p>
          <a:p>
            <a:pPr lvl="2"/>
            <a:r>
              <a:rPr lang="en-US" dirty="0"/>
              <a:t>Teachers can use Trello boards to monitor individual or group progress in AI courses, research projects, or lab work.</a:t>
            </a:r>
          </a:p>
          <a:p>
            <a:pPr lvl="1"/>
            <a:endParaRPr lang="en-US" dirty="0"/>
          </a:p>
          <a:p>
            <a:pPr marL="457200" lvl="1" indent="0">
              <a:buNone/>
            </a:pPr>
            <a:endParaRPr lang="en-US" dirty="0"/>
          </a:p>
        </p:txBody>
      </p:sp>
    </p:spTree>
    <p:extLst>
      <p:ext uri="{BB962C8B-B14F-4D97-AF65-F5344CB8AC3E}">
        <p14:creationId xmlns:p14="http://schemas.microsoft.com/office/powerpoint/2010/main" val="62147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23F3-24D8-7D61-52A8-395297725301}"/>
              </a:ext>
            </a:extLst>
          </p:cNvPr>
          <p:cNvSpPr>
            <a:spLocks noGrp="1"/>
          </p:cNvSpPr>
          <p:nvPr>
            <p:ph type="title"/>
          </p:nvPr>
        </p:nvSpPr>
        <p:spPr/>
        <p:txBody>
          <a:bodyPr/>
          <a:lstStyle/>
          <a:p>
            <a:r>
              <a:rPr lang="en-US" dirty="0"/>
              <a:t>Trello Workflow in AI Course Management</a:t>
            </a:r>
            <a:endParaRPr lang="en-PK" dirty="0"/>
          </a:p>
        </p:txBody>
      </p:sp>
      <p:sp>
        <p:nvSpPr>
          <p:cNvPr id="3" name="Content Placeholder 2">
            <a:extLst>
              <a:ext uri="{FF2B5EF4-FFF2-40B4-BE49-F238E27FC236}">
                <a16:creationId xmlns:a16="http://schemas.microsoft.com/office/drawing/2014/main" id="{442FEEA2-CE66-EB8A-CD1D-D0E1B7DC4D29}"/>
              </a:ext>
            </a:extLst>
          </p:cNvPr>
          <p:cNvSpPr>
            <a:spLocks noGrp="1"/>
          </p:cNvSpPr>
          <p:nvPr>
            <p:ph sz="half" idx="1"/>
          </p:nvPr>
        </p:nvSpPr>
        <p:spPr>
          <a:xfrm>
            <a:off x="521208" y="2578608"/>
            <a:ext cx="11155680" cy="3767328"/>
          </a:xfrm>
        </p:spPr>
        <p:txBody>
          <a:bodyPr>
            <a:normAutofit/>
          </a:bodyPr>
          <a:lstStyle/>
          <a:p>
            <a:r>
              <a:rPr lang="en-US" b="1" dirty="0"/>
              <a:t>Activity:</a:t>
            </a:r>
          </a:p>
          <a:p>
            <a:pPr lvl="1"/>
            <a:r>
              <a:rPr lang="en-US" dirty="0"/>
              <a:t>Set up a Trello board for a 2-week teaching unit.</a:t>
            </a:r>
          </a:p>
          <a:p>
            <a:pPr lvl="1"/>
            <a:r>
              <a:rPr lang="en-US" dirty="0"/>
              <a:t>Add lists (e.g., To Do, In Progress, Done) and cards for each task.</a:t>
            </a:r>
          </a:p>
          <a:p>
            <a:pPr lvl="1"/>
            <a:r>
              <a:rPr lang="en-US" dirty="0"/>
              <a:t>Add deadlines, checklists, and collaborators.</a:t>
            </a:r>
          </a:p>
          <a:p>
            <a:pPr lvl="1"/>
            <a:r>
              <a:rPr lang="en-US" dirty="0"/>
              <a:t>Share boards with the group and offer feedback.</a:t>
            </a:r>
          </a:p>
        </p:txBody>
      </p:sp>
      <p:pic>
        <p:nvPicPr>
          <p:cNvPr id="1026" name="Picture 2">
            <a:extLst>
              <a:ext uri="{FF2B5EF4-FFF2-40B4-BE49-F238E27FC236}">
                <a16:creationId xmlns:a16="http://schemas.microsoft.com/office/drawing/2014/main" id="{5010DCBF-D828-174F-2C22-D10AAC72D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891" y="3429000"/>
            <a:ext cx="4616778" cy="3077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03091"/>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933</Words>
  <Application>Microsoft Office PowerPoint</Application>
  <PresentationFormat>Widescreen</PresentationFormat>
  <Paragraphs>88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Bierstadt</vt:lpstr>
      <vt:lpstr>Calibri</vt:lpstr>
      <vt:lpstr>GestaltVTI</vt:lpstr>
      <vt:lpstr>Session 1: Automating Grading &amp; Scheduling Lesson 1:  Auto-Grading with Google Forms &amp; Flubaroo</vt:lpstr>
      <vt:lpstr>Automating Assessment in AI Teaching</vt:lpstr>
      <vt:lpstr>Automating Assessment in AI Teaching</vt:lpstr>
      <vt:lpstr>Session 1: Automating Grading &amp; Scheduling Lesson 2:  Efficient Feedback with Gradescope</vt:lpstr>
      <vt:lpstr> Enhancing AI Education with Gradescope Gradescope is an AI-powered online grading and assessment platform designed to streamline grading for educators while providing detailed feedback to students.  </vt:lpstr>
      <vt:lpstr> Enhancing AI Education with Gradescope</vt:lpstr>
      <vt:lpstr>Session 1: Automating Grading &amp; Scheduling Lesson 3:  Weekly Planning with Trello</vt:lpstr>
      <vt:lpstr>Trello Workflow in AI Course Management Trello is a visual project management and collaboration tool that uses cards, lists, and boards to organize tasks and workflows. It’s based on the Kanban method (a popular Agile framework) and is used by individuals, teams, and businesses for everything from simple to-do lists to complex project tracking.</vt:lpstr>
      <vt:lpstr>Trello Workflow in AI Course Management</vt:lpstr>
      <vt:lpstr>Session 1: Automating Grading &amp; Scheduling Lesson 4:  Smart Planning with Notion AI</vt:lpstr>
      <vt:lpstr>Enhancing Teaching with Notion AI Notion AI is a built-in AI assistant in Notion that helps educators write, organize, and manage content faster, enabling better teaching and learning experiences.</vt:lpstr>
      <vt:lpstr>Enhancing Teaching with Notion 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2025-05-14T20:01:38Z</dcterms:created>
  <dcterms:modified xsi:type="dcterms:W3CDTF">2025-05-23T21:01:38Z</dcterms:modified>
</cp:coreProperties>
</file>