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6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87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30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75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8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68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16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9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0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88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171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3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2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02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6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B5E2-510E-46FB-988F-80DDB5E586CF}" type="datetimeFigureOut">
              <a:rPr lang="en-ID" smtClean="0"/>
              <a:t>04/06/2023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9A3ACE-5F75-488E-B653-E12A279FABC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12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CEB8-1387-9A7A-342B-12A961A46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Credit Risk </a:t>
            </a:r>
            <a:r>
              <a:rPr lang="en-US" sz="5400" dirty="0" err="1"/>
              <a:t>Rakamin</a:t>
            </a:r>
            <a:r>
              <a:rPr lang="en-US" sz="5400" dirty="0"/>
              <a:t> – ID/X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A39F0-C61A-31D9-0807-D70893F21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err="1">
                <a:solidFill>
                  <a:srgbClr val="5792BA"/>
                </a:solidFill>
              </a:rPr>
              <a:t>Magfira</a:t>
            </a:r>
            <a:r>
              <a:rPr lang="en-US" sz="1800" dirty="0">
                <a:solidFill>
                  <a:srgbClr val="5792BA"/>
                </a:solidFill>
              </a:rPr>
              <a:t> </a:t>
            </a:r>
            <a:r>
              <a:rPr lang="en-US" sz="1800" dirty="0" err="1">
                <a:solidFill>
                  <a:srgbClr val="5792BA"/>
                </a:solidFill>
              </a:rPr>
              <a:t>Dilaila</a:t>
            </a:r>
            <a:r>
              <a:rPr lang="en-US" sz="1800" dirty="0">
                <a:solidFill>
                  <a:srgbClr val="5792BA"/>
                </a:solidFill>
              </a:rPr>
              <a:t> </a:t>
            </a:r>
            <a:r>
              <a:rPr lang="en-US" sz="1800" dirty="0" err="1">
                <a:solidFill>
                  <a:srgbClr val="5792BA"/>
                </a:solidFill>
              </a:rPr>
              <a:t>Fadia</a:t>
            </a:r>
            <a:endParaRPr lang="en-US" sz="1800" dirty="0">
              <a:solidFill>
                <a:srgbClr val="5792BA"/>
              </a:solidFill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63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E10D-3244-E66F-BC13-DC9E1A90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64F64D-A22C-7CEE-45B4-E3CCB7FF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0"/>
            <a:ext cx="10150902" cy="6754690"/>
          </a:xfrm>
        </p:spPr>
      </p:pic>
    </p:spTree>
    <p:extLst>
      <p:ext uri="{BB962C8B-B14F-4D97-AF65-F5344CB8AC3E}">
        <p14:creationId xmlns:p14="http://schemas.microsoft.com/office/powerpoint/2010/main" val="354663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C696-DDEA-8232-DA3F-880A5332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20AC-E5E3-FEF1-AFF1-EA601E0C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variable predictor </a:t>
            </a:r>
            <a:r>
              <a:rPr lang="en-US" dirty="0" err="1"/>
              <a:t>dengan</a:t>
            </a:r>
            <a:r>
              <a:rPr lang="en-US" dirty="0"/>
              <a:t> label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label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label </a:t>
            </a:r>
            <a:r>
              <a:rPr lang="en-US" dirty="0" err="1"/>
              <a:t>baru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DEE27-3E82-5893-4B76-3BD7E1AC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02" y="3215975"/>
            <a:ext cx="7664844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4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CA8A-E237-02C9-A4FF-B598F43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Numerical Variable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8181-ADEC-160F-E56C-D10E6891A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9" y="1214383"/>
            <a:ext cx="10837332" cy="5403572"/>
          </a:xfrm>
        </p:spPr>
      </p:pic>
    </p:spTree>
    <p:extLst>
      <p:ext uri="{BB962C8B-B14F-4D97-AF65-F5344CB8AC3E}">
        <p14:creationId xmlns:p14="http://schemas.microsoft.com/office/powerpoint/2010/main" val="122232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11EA-D7EF-1350-84C9-B5F67F5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34BF-8E9B-E3B4-550B-1718868D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Distribusi</a:t>
            </a:r>
            <a:r>
              <a:rPr lang="en-US" dirty="0"/>
              <a:t> plot </a:t>
            </a:r>
            <a:r>
              <a:rPr lang="en-US" dirty="0" err="1"/>
              <a:t>terhadap</a:t>
            </a:r>
            <a:r>
              <a:rPr lang="en-US" dirty="0"/>
              <a:t> variable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</a:t>
            </a:r>
            <a:r>
              <a:rPr lang="en-US" dirty="0" err="1"/>
              <a:t>lunas</a:t>
            </a:r>
            <a:r>
              <a:rPr lang="en-US" dirty="0"/>
              <a:t> (success) dan </a:t>
            </a:r>
            <a:r>
              <a:rPr lang="en-US" dirty="0" err="1"/>
              <a:t>gagal</a:t>
            </a:r>
            <a:r>
              <a:rPr lang="en-US" dirty="0"/>
              <a:t> (failed)</a:t>
            </a:r>
          </a:p>
          <a:p>
            <a:pPr lvl="1"/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label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dan bias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32947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6631-FFF7-0FCC-8E99-F6F20017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64" y="0"/>
            <a:ext cx="9667313" cy="1320800"/>
          </a:xfrm>
        </p:spPr>
        <p:txBody>
          <a:bodyPr/>
          <a:lstStyle/>
          <a:p>
            <a:r>
              <a:rPr lang="en-US" dirty="0"/>
              <a:t>Univariate Analysis – Categorical Variable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7DD91-EC22-0E9A-AB96-8B9A4931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7" y="660399"/>
            <a:ext cx="7200255" cy="53428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1F3D9-98ED-8961-B576-1D7E09D28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83" t="-2461" r="109214" b="1614"/>
          <a:stretch/>
        </p:blipFill>
        <p:spPr>
          <a:xfrm>
            <a:off x="390699" y="-58189"/>
            <a:ext cx="5835534" cy="691618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9B58BCA-C226-AE31-959A-E9FCAB2E5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950" r="48896" b="-595"/>
          <a:stretch/>
        </p:blipFill>
        <p:spPr>
          <a:xfrm>
            <a:off x="7449047" y="531574"/>
            <a:ext cx="4520736" cy="56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6E4B-E4BA-39D7-0BF3-5D148AB5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311A0B-D15E-8216-4B4C-49C8FF16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Distribusi</a:t>
            </a:r>
            <a:r>
              <a:rPr lang="en-US" dirty="0"/>
              <a:t> plot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variable </a:t>
            </a:r>
            <a:r>
              <a:rPr lang="en-US" dirty="0" err="1"/>
              <a:t>kategorik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label yang </a:t>
            </a:r>
            <a:r>
              <a:rPr lang="en-US" dirty="0" err="1"/>
              <a:t>memiliki</a:t>
            </a:r>
            <a:r>
              <a:rPr lang="en-US" dirty="0"/>
              <a:t> variable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r>
              <a:rPr lang="en-US" dirty="0"/>
              <a:t> (imbalance)</a:t>
            </a:r>
          </a:p>
          <a:p>
            <a:pPr lvl="1"/>
            <a:r>
              <a:rPr lang="en-US" dirty="0"/>
              <a:t>4 plot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 </a:t>
            </a:r>
            <a:r>
              <a:rPr lang="en-US" dirty="0" err="1"/>
              <a:t>numerik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199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B09F-1006-E98D-918A-72C88F48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Multivariate Analysis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5CDB2-794A-8EB8-1FA4-AD9718639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450" y="1397264"/>
            <a:ext cx="3572277" cy="388077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Anova</a:t>
            </a:r>
            <a:r>
              <a:rPr lang="en-US" dirty="0"/>
              <a:t> Test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predictor variable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&lt; 0,05, </a:t>
            </a:r>
            <a:r>
              <a:rPr lang="en-US" dirty="0" err="1"/>
              <a:t>jadi</a:t>
            </a:r>
            <a:r>
              <a:rPr lang="en-US" dirty="0"/>
              <a:t> H0 </a:t>
            </a:r>
            <a:r>
              <a:rPr lang="en-US" dirty="0" err="1"/>
              <a:t>ditolak</a:t>
            </a:r>
            <a:endParaRPr lang="en-US" dirty="0"/>
          </a:p>
          <a:p>
            <a:pPr lvl="1"/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terdapat</a:t>
            </a:r>
            <a:r>
              <a:rPr lang="en-US" dirty="0"/>
              <a:t> rata – rata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label yang </a:t>
            </a:r>
            <a:r>
              <a:rPr lang="en-US" dirty="0" err="1"/>
              <a:t>diuji</a:t>
            </a:r>
            <a:endParaRPr lang="en-US" dirty="0"/>
          </a:p>
          <a:p>
            <a:pPr lvl="1"/>
            <a:r>
              <a:rPr lang="en-US" dirty="0"/>
              <a:t>Kesimpulan :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predictor variable </a:t>
            </a:r>
            <a:r>
              <a:rPr lang="en-US" dirty="0" err="1"/>
              <a:t>numerik</a:t>
            </a:r>
            <a:r>
              <a:rPr lang="en-US" dirty="0"/>
              <a:t> pada credit status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F1B66-180C-3DA3-3C99-290BCE3A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6584" y="1397263"/>
            <a:ext cx="3258900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 Squared Test</a:t>
            </a:r>
          </a:p>
          <a:p>
            <a:pPr lvl="1"/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predictor variable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&lt; 0,05, </a:t>
            </a:r>
            <a:r>
              <a:rPr lang="en-US" dirty="0" err="1"/>
              <a:t>jadi</a:t>
            </a:r>
            <a:r>
              <a:rPr lang="en-US" dirty="0"/>
              <a:t> H0 </a:t>
            </a:r>
            <a:r>
              <a:rPr lang="en-US" dirty="0" err="1"/>
              <a:t>ditolak</a:t>
            </a:r>
            <a:endParaRPr lang="en-US" dirty="0"/>
          </a:p>
          <a:p>
            <a:pPr lvl="1"/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terdapat</a:t>
            </a:r>
            <a:r>
              <a:rPr lang="en-US" dirty="0"/>
              <a:t> rata – rata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label yang </a:t>
            </a:r>
            <a:r>
              <a:rPr lang="en-US" dirty="0" err="1"/>
              <a:t>diuji</a:t>
            </a:r>
            <a:endParaRPr lang="en-US" dirty="0"/>
          </a:p>
          <a:p>
            <a:pPr lvl="1"/>
            <a:r>
              <a:rPr lang="en-US" dirty="0"/>
              <a:t>Kesimpulan :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predictor variable </a:t>
            </a:r>
            <a:r>
              <a:rPr lang="en-US" dirty="0" err="1"/>
              <a:t>kategorik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pada credit status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A7564-68A4-9C8A-100F-AF5D0C2BEB74}"/>
              </a:ext>
            </a:extLst>
          </p:cNvPr>
          <p:cNvSpPr txBox="1"/>
          <p:nvPr/>
        </p:nvSpPr>
        <p:spPr>
          <a:xfrm>
            <a:off x="6961751" y="1398400"/>
            <a:ext cx="4235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Pearson Correlation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predictor variable </a:t>
            </a:r>
            <a:r>
              <a:rPr lang="en-US" dirty="0" err="1"/>
              <a:t>numerik</a:t>
            </a:r>
            <a:r>
              <a:rPr lang="en-US" dirty="0"/>
              <a:t> dan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&lt; 0,7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41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12F5B6-107D-75F1-EA1D-9C3B12C6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38F01-61FF-5264-9061-9AE50543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Encoding dan One Hot Decoding</a:t>
            </a:r>
          </a:p>
          <a:p>
            <a:r>
              <a:rPr lang="en-US" dirty="0"/>
              <a:t>Data Partitioning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Label yang Imbalance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870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4D3A-2ECB-AC0C-AC43-EE360B0E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ML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6EDE8-E073-39CE-B1C7-6AF6C464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7" y="1270000"/>
            <a:ext cx="4502381" cy="3029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C486A-0ACC-9330-09D8-E6AFE9024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71" y="979362"/>
            <a:ext cx="3378374" cy="1130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7BC38-27F2-B265-E5A9-0A2A31C90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42" y="3359389"/>
            <a:ext cx="2819545" cy="425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A3F367-D033-1A20-C825-E5F2F9AA09D2}"/>
              </a:ext>
            </a:extLst>
          </p:cNvPr>
          <p:cNvSpPr txBox="1"/>
          <p:nvPr/>
        </p:nvSpPr>
        <p:spPr>
          <a:xfrm>
            <a:off x="5740842" y="2085547"/>
            <a:ext cx="306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mencari</a:t>
            </a:r>
            <a:r>
              <a:rPr lang="en-US" dirty="0"/>
              <a:t> variable yang </a:t>
            </a:r>
            <a:r>
              <a:rPr lang="en-US" dirty="0" err="1"/>
              <a:t>penting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underfit </a:t>
            </a:r>
            <a:r>
              <a:rPr lang="en-US" dirty="0" err="1"/>
              <a:t>atau</a:t>
            </a:r>
            <a:r>
              <a:rPr lang="en-US" dirty="0"/>
              <a:t> overfit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0EF8-4ECC-111C-BE8C-27D52A6790F9}"/>
              </a:ext>
            </a:extLst>
          </p:cNvPr>
          <p:cNvSpPr txBox="1"/>
          <p:nvPr/>
        </p:nvSpPr>
        <p:spPr>
          <a:xfrm>
            <a:off x="5740842" y="3784861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overfit </a:t>
            </a:r>
            <a:r>
              <a:rPr lang="en-US" dirty="0" err="1"/>
              <a:t>atau</a:t>
            </a:r>
            <a:r>
              <a:rPr lang="en-US" dirty="0"/>
              <a:t> underfit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7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631-0522-BC66-BDB5-6F57C6DD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35" y="156238"/>
            <a:ext cx="8596668" cy="1320800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44270-CC90-4AC8-4B3F-EE88D3302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3" y="816638"/>
            <a:ext cx="3835597" cy="25020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26F75-E6F0-DBCA-1F9B-7BCC28FC8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1" y="3539334"/>
            <a:ext cx="2383393" cy="1391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8F356-EEEA-998D-EDDC-2D05430C3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26" y="156238"/>
            <a:ext cx="6045537" cy="5846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FE715-5A79-3656-1D12-C8A07130C6CC}"/>
              </a:ext>
            </a:extLst>
          </p:cNvPr>
          <p:cNvSpPr txBox="1"/>
          <p:nvPr/>
        </p:nvSpPr>
        <p:spPr>
          <a:xfrm>
            <a:off x="2186609" y="5231958"/>
            <a:ext cx="2496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– AUC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0,9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bagus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38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F976-270E-81CA-CFDE-441CC7F1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4D12-7D66-AF3D-29B7-6D11ABBD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1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Credit risk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resiko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harus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ditanggung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seorang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individu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lembaga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ketika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memberikan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pinjaman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-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biasanya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bentuk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uang -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individu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pihak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20B0502040204020203" pitchFamily="2" charset="0"/>
              </a:rPr>
              <a:t> lain.</a:t>
            </a:r>
          </a:p>
          <a:p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memperkecil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resiko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kredit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biasanya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proses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credit scoring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pihak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peminjam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r>
              <a:rPr lang="en-ID" b="0" i="1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Credit score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resiko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kepada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seorang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individu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organisasi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mengajukan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pinjaman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rekam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jejak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pinjaman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pembayaran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pemberian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credit score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biasanya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ID" b="0" i="1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credit scoring</a:t>
            </a:r>
            <a:r>
              <a:rPr lang="en-ID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</a:t>
            </a:r>
            <a:endParaRPr lang="en-ID" dirty="0">
              <a:solidFill>
                <a:schemeClr val="tx1"/>
              </a:solidFill>
              <a:effectLst/>
              <a:latin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1B9F-3D37-22A9-BB5A-780776A6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2B00E-C63B-B162-2E1A-B7EAFFC8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i="1" dirty="0"/>
              <a:t>credit score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target pasar yang </a:t>
            </a:r>
            <a:r>
              <a:rPr lang="en-US" dirty="0" err="1"/>
              <a:t>dituju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1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3C50-4838-F665-ED31-F28D5A7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D109-2A09-9DBA-07E5-82A375AF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sebanyak</a:t>
            </a:r>
            <a:r>
              <a:rPr lang="en-US" dirty="0"/>
              <a:t> 466825, 75 </a:t>
            </a:r>
            <a:r>
              <a:rPr lang="en-US" dirty="0" err="1"/>
              <a:t>kolom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imbalance data</a:t>
            </a:r>
          </a:p>
          <a:p>
            <a:r>
              <a:rPr lang="en-ID" dirty="0" err="1"/>
              <a:t>Sebanyak</a:t>
            </a:r>
            <a:r>
              <a:rPr lang="en-ID" dirty="0"/>
              <a:t> 46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float46, 7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int64, dan 22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object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9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B716-8863-326A-C270-503E7218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F81AD-0D91-9573-909F-79C45A8A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56A3316-D06B-5D84-3FE5-842C5DE8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1" y="2370516"/>
            <a:ext cx="3604021" cy="335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E28BE-D843-2198-4A69-BB117131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11" y="2370515"/>
            <a:ext cx="4167091" cy="3378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790A8-7AC1-D991-F7B4-E4582976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184" y="2370514"/>
            <a:ext cx="4158525" cy="33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FAAD-3593-6E62-76AB-5752CC30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FBC2-0EF8-0571-5021-493E1887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data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50%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imputasi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median 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pada data </a:t>
            </a:r>
          </a:p>
          <a:p>
            <a:r>
              <a:rPr lang="en-US" dirty="0" err="1"/>
              <a:t>Melakukan</a:t>
            </a:r>
            <a:r>
              <a:rPr lang="en-US" dirty="0"/>
              <a:t> difference data date – time (</a:t>
            </a:r>
            <a:r>
              <a:rPr lang="en-US" dirty="0" err="1"/>
              <a:t>dengan</a:t>
            </a:r>
            <a:r>
              <a:rPr lang="en-US" dirty="0"/>
              <a:t> difference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3 </a:t>
            </a:r>
            <a:r>
              <a:rPr lang="en-US" dirty="0" err="1"/>
              <a:t>Juni</a:t>
            </a:r>
            <a:r>
              <a:rPr lang="en-US" dirty="0"/>
              <a:t> 2023)</a:t>
            </a:r>
          </a:p>
          <a:p>
            <a:r>
              <a:rPr lang="en-US" dirty="0" err="1"/>
              <a:t>Menghapus</a:t>
            </a:r>
            <a:r>
              <a:rPr lang="en-US" dirty="0"/>
              <a:t> outlier</a:t>
            </a:r>
          </a:p>
          <a:p>
            <a:r>
              <a:rPr lang="en-US" dirty="0" err="1"/>
              <a:t>Pengecekan</a:t>
            </a:r>
            <a:r>
              <a:rPr lang="en-US" dirty="0"/>
              <a:t> label di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(Hasil : </a:t>
            </a:r>
            <a:r>
              <a:rPr lang="en-US" dirty="0" err="1"/>
              <a:t>terdapat</a:t>
            </a:r>
            <a:r>
              <a:rPr lang="en-US" dirty="0"/>
              <a:t> single label dan </a:t>
            </a:r>
            <a:r>
              <a:rPr lang="en-US" dirty="0" err="1"/>
              <a:t>pengkategorian</a:t>
            </a:r>
            <a:r>
              <a:rPr lang="en-US" dirty="0"/>
              <a:t> label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variable)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4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C068-9E03-FA1F-0447-F23738C2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560-13A4-1709-F767-608EEE02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4E5B9C4-3AD4-D2B6-3208-C6895793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864" y="1650764"/>
            <a:ext cx="3340272" cy="4597636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52F5F6C-E6E0-B438-9BFF-12FE717AFADA}"/>
              </a:ext>
            </a:extLst>
          </p:cNvPr>
          <p:cNvSpPr txBox="1">
            <a:spLocks/>
          </p:cNvSpPr>
          <p:nvPr/>
        </p:nvSpPr>
        <p:spPr>
          <a:xfrm>
            <a:off x="4242555" y="609600"/>
            <a:ext cx="3706889" cy="30162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Fitur dengan persentase banyaknya data yang hilang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006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16D0-A2C1-07C1-C9FD-DF118EA0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13" y="0"/>
            <a:ext cx="8596668" cy="755374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037FA35-C30F-4993-AB0A-0F327AB28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5" y="581073"/>
            <a:ext cx="10948945" cy="6295213"/>
          </a:xfrm>
        </p:spPr>
      </p:pic>
    </p:spTree>
    <p:extLst>
      <p:ext uri="{BB962C8B-B14F-4D97-AF65-F5344CB8AC3E}">
        <p14:creationId xmlns:p14="http://schemas.microsoft.com/office/powerpoint/2010/main" val="188410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B86A-F54F-2451-621D-8657F8EF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2B0E-E170-586F-AED6-8624792F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Distribusi</a:t>
            </a:r>
            <a:r>
              <a:rPr lang="en-US" dirty="0"/>
              <a:t> plot </a:t>
            </a:r>
            <a:r>
              <a:rPr lang="en-US" dirty="0" err="1"/>
              <a:t>terhadap</a:t>
            </a:r>
            <a:r>
              <a:rPr lang="en-US" dirty="0"/>
              <a:t> variable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 </a:t>
            </a:r>
            <a:r>
              <a:rPr lang="en-US" dirty="0" err="1"/>
              <a:t>menghasilkan</a:t>
            </a:r>
            <a:r>
              <a:rPr lang="en-US" dirty="0"/>
              <a:t> skew dan multimodal</a:t>
            </a:r>
          </a:p>
          <a:p>
            <a:pPr lvl="1"/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dan bias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(yang </a:t>
            </a:r>
            <a:r>
              <a:rPr lang="en-US" dirty="0" err="1"/>
              <a:t>dimana</a:t>
            </a:r>
            <a:r>
              <a:rPr lang="en-US" dirty="0"/>
              <a:t> Q1 = Q2 = Q3 = 0)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4049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529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Poppins</vt:lpstr>
      <vt:lpstr>Trebuchet MS</vt:lpstr>
      <vt:lpstr>Wingdings</vt:lpstr>
      <vt:lpstr>Wingdings 3</vt:lpstr>
      <vt:lpstr>Facet</vt:lpstr>
      <vt:lpstr>Credit Risk Rakamin – ID/X</vt:lpstr>
      <vt:lpstr>Business Understanding</vt:lpstr>
      <vt:lpstr>Problem Solution</vt:lpstr>
      <vt:lpstr>Data Understanding</vt:lpstr>
      <vt:lpstr>PowerPoint Presentation</vt:lpstr>
      <vt:lpstr>Data Preparation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Univariate Analysis – Numerical Variable</vt:lpstr>
      <vt:lpstr>PowerPoint Presentation</vt:lpstr>
      <vt:lpstr>Univariate Analysis – Categorical Variable</vt:lpstr>
      <vt:lpstr>PowerPoint Presentation</vt:lpstr>
      <vt:lpstr>Bivariate Analysis – Multivariate Analysis</vt:lpstr>
      <vt:lpstr>Data Preprocessing</vt:lpstr>
      <vt:lpstr>Training Model ML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Rakamin – ID/X</dc:title>
  <dc:creator>Reira K</dc:creator>
  <cp:lastModifiedBy>Reira K</cp:lastModifiedBy>
  <cp:revision>1</cp:revision>
  <dcterms:created xsi:type="dcterms:W3CDTF">2023-06-04T13:26:17Z</dcterms:created>
  <dcterms:modified xsi:type="dcterms:W3CDTF">2023-06-04T14:53:18Z</dcterms:modified>
</cp:coreProperties>
</file>