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5" r:id="rId18"/>
    <p:sldId id="266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333E83-8F7A-EE2D-865E-714D21573C8D}" v="8" dt="2024-08-15T01:11:53.058"/>
    <p1510:client id="{410FBD35-62BA-63A3-715D-B56517538355}" v="508" dt="2024-08-15T01:59:13.172"/>
    <p1510:client id="{43B9D5A9-248A-80A5-A6F7-FB04ED6AB6F4}" v="272" dt="2024-08-15T16:38:57.973"/>
    <p1510:client id="{541EF142-8E28-7612-BAEB-2553E8AE7594}" v="11" dt="2024-08-15T05:27:49.087"/>
    <p1510:client id="{8046645B-78A5-8D30-4D60-F265B2469B9C}" v="20" dt="2024-08-15T16:38:34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2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4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41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1901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92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08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10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89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8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7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3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5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0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73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912" y="911942"/>
            <a:ext cx="9829798" cy="935903"/>
          </a:xfrm>
        </p:spPr>
        <p:txBody>
          <a:bodyPr anchor="b">
            <a:normAutofit/>
          </a:bodyPr>
          <a:lstStyle/>
          <a:p>
            <a:r>
              <a:rPr lang="en-US" sz="5200"/>
              <a:t>Online shopping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912" y="2894913"/>
            <a:ext cx="9067798" cy="2259755"/>
          </a:xfrm>
        </p:spPr>
        <p:txBody>
          <a:bodyPr anchor="t">
            <a:normAutofit lnSpcReduction="10000"/>
          </a:bodyPr>
          <a:lstStyle/>
          <a:p>
            <a:r>
              <a:rPr lang="en-US" sz="2200"/>
              <a:t>Group 5 :</a:t>
            </a:r>
          </a:p>
          <a:p>
            <a:r>
              <a:rPr lang="en-US" sz="2200"/>
              <a:t>Mayssa </a:t>
            </a:r>
            <a:r>
              <a:rPr lang="en-US" sz="2200" err="1"/>
              <a:t>elloumi</a:t>
            </a:r>
            <a:endParaRPr lang="en-US" sz="2200"/>
          </a:p>
          <a:p>
            <a:r>
              <a:rPr lang="en-US" sz="2200"/>
              <a:t>Maged </a:t>
            </a:r>
            <a:r>
              <a:rPr lang="en-US" sz="2200" err="1"/>
              <a:t>Elbasyouny</a:t>
            </a:r>
            <a:endParaRPr lang="en-US" sz="2200"/>
          </a:p>
          <a:p>
            <a:r>
              <a:rPr lang="en-US" sz="2200"/>
              <a:t>Magdy </a:t>
            </a:r>
            <a:r>
              <a:rPr lang="en-US" sz="2200">
                <a:ea typeface="+mj-lt"/>
                <a:cs typeface="+mj-lt"/>
              </a:rPr>
              <a:t>Youakim</a:t>
            </a:r>
          </a:p>
          <a:p>
            <a:r>
              <a:rPr lang="en-US" sz="2200"/>
              <a:t>Salah </a:t>
            </a:r>
            <a:r>
              <a:rPr lang="en-US" sz="2200" err="1"/>
              <a:t>mohamed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7336B-73DF-5B9B-7E58-87BA2687D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08" y="133170"/>
            <a:ext cx="9404723" cy="800167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Acceptance criteria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33C0B-0675-2D64-500B-65D11377A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89" y="1099240"/>
            <a:ext cx="9715864" cy="514915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ea typeface="+mj-lt"/>
                <a:cs typeface="+mj-lt"/>
              </a:rPr>
              <a:t>User Registration:</a:t>
            </a:r>
          </a:p>
          <a:p>
            <a:pPr marL="0" indent="0">
              <a:buClr>
                <a:srgbClr val="8AD0D6"/>
              </a:buClr>
              <a:buNone/>
            </a:pPr>
            <a:endParaRPr lang="en-US" sz="1800"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 sz="1800">
                <a:ea typeface="+mj-lt"/>
                <a:cs typeface="+mj-lt"/>
              </a:rPr>
              <a:t>1. Navigation to Registration Page: </a:t>
            </a:r>
          </a:p>
          <a:p>
            <a:pPr marL="0" indent="0">
              <a:buNone/>
            </a:pPr>
            <a:r>
              <a:rPr lang="en-US" sz="1800">
                <a:ea typeface="+mj-lt"/>
                <a:cs typeface="+mj-lt"/>
              </a:rPr>
              <a:t>• When the customer navigates to the registration page URL, the system should display the registration form. </a:t>
            </a:r>
          </a:p>
          <a:p>
            <a:pPr marL="0" indent="0">
              <a:buNone/>
            </a:pPr>
            <a:endParaRPr lang="en-US" sz="1800"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 sz="1800">
                <a:ea typeface="+mj-lt"/>
                <a:cs typeface="+mj-lt"/>
              </a:rPr>
              <a:t>2. Display of Registration Form: </a:t>
            </a:r>
          </a:p>
          <a:p>
            <a:pPr marL="0" indent="0">
              <a:buNone/>
            </a:pPr>
            <a:r>
              <a:rPr lang="en-US" sz="1800">
                <a:ea typeface="+mj-lt"/>
                <a:cs typeface="+mj-lt"/>
              </a:rPr>
              <a:t>• The registration form must be displayed with fields for email and password. </a:t>
            </a:r>
          </a:p>
          <a:p>
            <a:pPr marL="0" indent="0">
              <a:buNone/>
            </a:pPr>
            <a:endParaRPr lang="en-US" sz="1800"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 sz="1800">
                <a:ea typeface="+mj-lt"/>
                <a:cs typeface="+mj-lt"/>
              </a:rPr>
              <a:t>3. Filling Required Information: </a:t>
            </a:r>
          </a:p>
          <a:p>
            <a:pPr marL="0" indent="0">
              <a:buNone/>
            </a:pPr>
            <a:r>
              <a:rPr lang="en-US" sz="1800">
                <a:ea typeface="+mj-lt"/>
                <a:cs typeface="+mj-lt"/>
              </a:rPr>
              <a:t>• The customer must fill in the email and password fields with valid formats. </a:t>
            </a:r>
          </a:p>
          <a:p>
            <a:pPr marL="0" indent="0">
              <a:buNone/>
            </a:pPr>
            <a:r>
              <a:rPr lang="en-US" sz="1800">
                <a:ea typeface="+mj-lt"/>
                <a:cs typeface="+mj-lt"/>
              </a:rPr>
              <a:t>• The password must meet specified complexity requirements (e.g., minimum length, inclusion of special characters).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66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266CB-C45E-D364-FD78-35303AD31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704" y="343388"/>
            <a:ext cx="9609149" cy="59050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ea typeface="+mj-lt"/>
                <a:cs typeface="+mj-lt"/>
              </a:rPr>
              <a:t>4. Form Submission: </a:t>
            </a:r>
          </a:p>
          <a:p>
            <a:pPr marL="0" indent="0">
              <a:buNone/>
            </a:pPr>
            <a:r>
              <a:rPr lang="en-US" sz="1800">
                <a:ea typeface="+mj-lt"/>
                <a:cs typeface="+mj-lt"/>
              </a:rPr>
              <a:t>• When the customer submits the registration form, the system must capture the entered data. </a:t>
            </a:r>
          </a:p>
          <a:p>
            <a:pPr marL="0" indent="0">
              <a:buNone/>
            </a:pPr>
            <a:endParaRPr lang="en-US" sz="1800"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 sz="1800">
                <a:ea typeface="+mj-lt"/>
                <a:cs typeface="+mj-lt"/>
              </a:rPr>
              <a:t>5. Validation of Input Data: </a:t>
            </a:r>
            <a:endParaRPr lang="en-US" sz="1800"/>
          </a:p>
          <a:p>
            <a:pPr marL="0" indent="0">
              <a:buNone/>
            </a:pPr>
            <a:r>
              <a:rPr lang="en-US" sz="1800">
                <a:ea typeface="+mj-lt"/>
                <a:cs typeface="+mj-lt"/>
              </a:rPr>
              <a:t>• The system must validate that the email is in the correct format and not already in use. </a:t>
            </a:r>
          </a:p>
          <a:p>
            <a:pPr marL="0" indent="0">
              <a:buNone/>
            </a:pPr>
            <a:r>
              <a:rPr lang="en-US" sz="1800">
                <a:ea typeface="+mj-lt"/>
                <a:cs typeface="+mj-lt"/>
              </a:rPr>
              <a:t>• The password must meet the complexity requirements. </a:t>
            </a:r>
          </a:p>
          <a:p>
            <a:pPr marL="0" indent="0">
              <a:buNone/>
            </a:pPr>
            <a:r>
              <a:rPr lang="en-US" sz="1800">
                <a:ea typeface="+mj-lt"/>
                <a:cs typeface="+mj-lt"/>
              </a:rPr>
              <a:t>• If any validation fails, the system must display appropriate error messages. </a:t>
            </a:r>
          </a:p>
          <a:p>
            <a:pPr marL="0" indent="0">
              <a:buNone/>
            </a:pPr>
            <a:endParaRPr lang="en-US" sz="1800"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 sz="1800">
                <a:ea typeface="+mj-lt"/>
                <a:cs typeface="+mj-lt"/>
              </a:rPr>
              <a:t>6. Successful Registration Confirmation: </a:t>
            </a:r>
          </a:p>
          <a:p>
            <a:pPr marL="0" indent="0">
              <a:buNone/>
            </a:pPr>
            <a:r>
              <a:rPr lang="en-US" sz="1800">
                <a:ea typeface="+mj-lt"/>
                <a:cs typeface="+mj-lt"/>
              </a:rPr>
              <a:t>• Once the account is activated, the system must display a confirmation message indicating that the registration is successful.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60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82C07-6264-87AE-39D3-A26CA75B1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55" y="246242"/>
            <a:ext cx="9769992" cy="64077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ea typeface="+mj-lt"/>
                <a:cs typeface="+mj-lt"/>
              </a:rPr>
              <a:t>Login:</a:t>
            </a:r>
          </a:p>
          <a:p>
            <a:pPr marL="0" indent="0">
              <a:buClr>
                <a:srgbClr val="8AD0D6"/>
              </a:buClr>
              <a:buNone/>
            </a:pPr>
            <a:endParaRPr lang="en-US" sz="1800"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 sz="1800">
                <a:ea typeface="+mj-lt"/>
                <a:cs typeface="+mj-lt"/>
              </a:rPr>
              <a:t>1. Navigation to Login Page: </a:t>
            </a:r>
          </a:p>
          <a:p>
            <a:pPr marL="0" indent="0">
              <a:buNone/>
            </a:pPr>
            <a:r>
              <a:rPr lang="en-US" sz="1800">
                <a:ea typeface="+mj-lt"/>
                <a:cs typeface="+mj-lt"/>
              </a:rPr>
              <a:t>• When the customer navigates to the login page URL, the system should display the login form. </a:t>
            </a:r>
          </a:p>
          <a:p>
            <a:pPr marL="0" indent="0">
              <a:buNone/>
            </a:pPr>
            <a:endParaRPr lang="en-US" sz="1800"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 sz="1800">
                <a:ea typeface="+mj-lt"/>
                <a:cs typeface="+mj-lt"/>
              </a:rPr>
              <a:t>2. Display of Login Form: </a:t>
            </a:r>
          </a:p>
          <a:p>
            <a:pPr marL="0" indent="0">
              <a:buNone/>
            </a:pPr>
            <a:r>
              <a:rPr lang="en-US" sz="1800">
                <a:ea typeface="+mj-lt"/>
                <a:cs typeface="+mj-lt"/>
              </a:rPr>
              <a:t>• The login form must be displayed with fields for email and password. </a:t>
            </a:r>
          </a:p>
          <a:p>
            <a:pPr marL="0" indent="0">
              <a:buNone/>
            </a:pPr>
            <a:endParaRPr lang="en-US" sz="1800"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 sz="1800">
                <a:ea typeface="+mj-lt"/>
                <a:cs typeface="+mj-lt"/>
              </a:rPr>
              <a:t>3. Entering Email and Password: </a:t>
            </a:r>
          </a:p>
          <a:p>
            <a:pPr marL="0" indent="0">
              <a:buNone/>
            </a:pPr>
            <a:r>
              <a:rPr lang="en-US" sz="1800">
                <a:ea typeface="+mj-lt"/>
                <a:cs typeface="+mj-lt"/>
              </a:rPr>
              <a:t>• The customer must enter a valid email and password combination. </a:t>
            </a:r>
          </a:p>
          <a:p>
            <a:pPr marL="0" indent="0">
              <a:buNone/>
            </a:pPr>
            <a:endParaRPr lang="en-US" sz="1800"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 sz="1800">
                <a:ea typeface="+mj-lt"/>
                <a:cs typeface="+mj-lt"/>
              </a:rPr>
              <a:t>4. Form Submission: </a:t>
            </a:r>
          </a:p>
          <a:p>
            <a:pPr marL="0" indent="0">
              <a:buNone/>
            </a:pPr>
            <a:r>
              <a:rPr lang="en-US" sz="1800">
                <a:ea typeface="+mj-lt"/>
                <a:cs typeface="+mj-lt"/>
              </a:rPr>
              <a:t>• When the customer submits the login form, the system must capture the credentials entered. </a:t>
            </a:r>
          </a:p>
          <a:p>
            <a:pPr marL="0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73950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63D40-101A-0875-56B0-9DEC5C29F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78" y="286788"/>
            <a:ext cx="9587475" cy="59616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900">
                <a:ea typeface="+mj-lt"/>
                <a:cs typeface="+mj-lt"/>
              </a:rPr>
              <a:t>5. Validation of Credentials: </a:t>
            </a:r>
          </a:p>
          <a:p>
            <a:pPr marL="0" indent="0">
              <a:buNone/>
            </a:pPr>
            <a:r>
              <a:rPr lang="en-US" sz="1900">
                <a:ea typeface="+mj-lt"/>
                <a:cs typeface="+mj-lt"/>
              </a:rPr>
              <a:t>• The system must verify that the email and password match a registered user. </a:t>
            </a:r>
          </a:p>
          <a:p>
            <a:pPr marL="0" indent="0">
              <a:buNone/>
            </a:pPr>
            <a:r>
              <a:rPr lang="en-US" sz="1900">
                <a:ea typeface="+mj-lt"/>
                <a:cs typeface="+mj-lt"/>
              </a:rPr>
              <a:t>• If the credentials are invalid, the system must display an appropriate error message.</a:t>
            </a:r>
          </a:p>
          <a:p>
            <a:pPr marL="0" indent="0">
              <a:buNone/>
            </a:pPr>
            <a:endParaRPr lang="en-US" sz="1900"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 sz="1900">
                <a:ea typeface="+mj-lt"/>
                <a:cs typeface="+mj-lt"/>
              </a:rPr>
              <a:t>6. Successful Login: </a:t>
            </a:r>
          </a:p>
          <a:p>
            <a:pPr marL="0" indent="0">
              <a:buNone/>
            </a:pPr>
            <a:r>
              <a:rPr lang="en-US" sz="1900">
                <a:ea typeface="+mj-lt"/>
                <a:cs typeface="+mj-lt"/>
              </a:rPr>
              <a:t>• Upon successful validation, the customer must be logged in. </a:t>
            </a:r>
          </a:p>
          <a:p>
            <a:pPr marL="0" indent="0">
              <a:buNone/>
            </a:pPr>
            <a:endParaRPr lang="en-US" sz="1900"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 sz="1900">
                <a:ea typeface="+mj-lt"/>
                <a:cs typeface="+mj-lt"/>
              </a:rPr>
              <a:t>7. Navigation to Home Page: </a:t>
            </a:r>
          </a:p>
          <a:p>
            <a:pPr marL="0" indent="0">
              <a:buNone/>
            </a:pPr>
            <a:r>
              <a:rPr lang="en-US" sz="1900">
                <a:ea typeface="+mj-lt"/>
                <a:cs typeface="+mj-lt"/>
              </a:rPr>
              <a:t>• The system must navigate the logged-in customer to the home page.</a:t>
            </a:r>
            <a:endParaRPr lang="en-US" sz="1900"/>
          </a:p>
          <a:p>
            <a:pPr marL="0" indent="0">
              <a:buNone/>
            </a:pPr>
            <a:endParaRPr lang="en-US" sz="190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39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4C8D1-7535-8639-9DDE-F2386F0D8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92" y="386489"/>
            <a:ext cx="9615961" cy="586191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900">
                <a:ea typeface="+mj-lt"/>
                <a:cs typeface="+mj-lt"/>
              </a:rPr>
              <a:t>Place Order:</a:t>
            </a:r>
          </a:p>
          <a:p>
            <a:pPr marL="0" indent="0">
              <a:buClr>
                <a:srgbClr val="8AD0D6"/>
              </a:buClr>
              <a:buNone/>
            </a:pPr>
            <a:r>
              <a:rPr lang="en-US" sz="1900">
                <a:ea typeface="+mj-lt"/>
                <a:cs typeface="+mj-lt"/>
              </a:rPr>
              <a:t>1. Adding Items to Shopping Cart: </a:t>
            </a:r>
          </a:p>
          <a:p>
            <a:pPr marL="0" indent="0">
              <a:buNone/>
            </a:pPr>
            <a:r>
              <a:rPr lang="en-US" sz="1900">
                <a:ea typeface="+mj-lt"/>
                <a:cs typeface="+mj-lt"/>
              </a:rPr>
              <a:t>• The user must be able to browse products and add items to the shopping cart. • The system must update the cart to reflect the added items. </a:t>
            </a:r>
          </a:p>
          <a:p>
            <a:pPr marL="0" indent="0">
              <a:buNone/>
            </a:pPr>
            <a:endParaRPr lang="en-US" sz="1900"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 sz="1900">
                <a:ea typeface="+mj-lt"/>
                <a:cs typeface="+mj-lt"/>
              </a:rPr>
              <a:t>2. Navigation to Shopping Cart: </a:t>
            </a:r>
          </a:p>
          <a:p>
            <a:pPr marL="0" indent="0">
              <a:buNone/>
            </a:pPr>
            <a:r>
              <a:rPr lang="en-US" sz="1900">
                <a:ea typeface="+mj-lt"/>
                <a:cs typeface="+mj-lt"/>
              </a:rPr>
              <a:t>• When the user clicks on the cart icon or link, the system must navigate to the shopping cart page. </a:t>
            </a:r>
          </a:p>
          <a:p>
            <a:pPr marL="0" indent="0">
              <a:buNone/>
            </a:pPr>
            <a:endParaRPr lang="en-US" sz="1900"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 sz="1900">
                <a:ea typeface="+mj-lt"/>
                <a:cs typeface="+mj-lt"/>
              </a:rPr>
              <a:t>3. Display of Cart Items: </a:t>
            </a:r>
          </a:p>
          <a:p>
            <a:pPr marL="0" indent="0">
              <a:buNone/>
            </a:pPr>
            <a:r>
              <a:rPr lang="en-US" sz="1900">
                <a:ea typeface="+mj-lt"/>
                <a:cs typeface="+mj-lt"/>
              </a:rPr>
              <a:t>• The system must display all items in the cart along with the total price. </a:t>
            </a:r>
          </a:p>
          <a:p>
            <a:pPr marL="0" indent="0">
              <a:buNone/>
            </a:pPr>
            <a:endParaRPr lang="en-US" sz="1900"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 sz="1900">
                <a:ea typeface="+mj-lt"/>
                <a:cs typeface="+mj-lt"/>
              </a:rPr>
              <a:t>4. Proceed to Checkout: </a:t>
            </a:r>
          </a:p>
          <a:p>
            <a:pPr marL="0" indent="0">
              <a:buNone/>
            </a:pPr>
            <a:r>
              <a:rPr lang="en-US" sz="1900">
                <a:ea typeface="+mj-lt"/>
                <a:cs typeface="+mj-lt"/>
              </a:rPr>
              <a:t>• When the user clicks the 'Proceed to Checkout' button, the system must navigate to the checkout page. </a:t>
            </a:r>
          </a:p>
          <a:p>
            <a:pPr marL="0" indent="0">
              <a:buNone/>
            </a:pPr>
            <a:endParaRPr lang="en-US" sz="1900">
              <a:ea typeface="+mj-lt"/>
              <a:cs typeface="+mj-lt"/>
            </a:endParaRPr>
          </a:p>
          <a:p>
            <a:pPr marL="0" indent="0">
              <a:buNone/>
            </a:pPr>
            <a:endParaRPr lang="en-US">
              <a:ea typeface="+mj-lt"/>
              <a:cs typeface="+mj-lt"/>
            </a:endParaRPr>
          </a:p>
          <a:p>
            <a:pPr marL="0" indent="0">
              <a:buNone/>
            </a:pPr>
            <a:endParaRPr lang="en-US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5727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E2C5-7ABF-19BE-64D0-58D1DEE8E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21" y="486190"/>
            <a:ext cx="9573232" cy="57622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900">
                <a:ea typeface="+mj-lt"/>
                <a:cs typeface="+mj-lt"/>
              </a:rPr>
              <a:t>5. Display of Checkout Page: </a:t>
            </a:r>
          </a:p>
          <a:p>
            <a:pPr marL="0" indent="0">
              <a:buNone/>
            </a:pPr>
            <a:r>
              <a:rPr lang="en-US" sz="1900">
                <a:ea typeface="+mj-lt"/>
                <a:cs typeface="+mj-lt"/>
              </a:rPr>
              <a:t>• The checkout page must display fields for shipping details and payment information. </a:t>
            </a:r>
          </a:p>
          <a:p>
            <a:pPr marL="0" indent="0">
              <a:buNone/>
            </a:pPr>
            <a:endParaRPr lang="en-US" sz="1900"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 sz="1900">
                <a:ea typeface="+mj-lt"/>
                <a:cs typeface="+mj-lt"/>
              </a:rPr>
              <a:t>6. Filling Shipping Details and Payment Method: </a:t>
            </a:r>
            <a:endParaRPr lang="en-US" sz="1900"/>
          </a:p>
          <a:p>
            <a:pPr marL="0" indent="0">
              <a:buNone/>
            </a:pPr>
            <a:r>
              <a:rPr lang="en-US" sz="1900">
                <a:ea typeface="+mj-lt"/>
                <a:cs typeface="+mj-lt"/>
              </a:rPr>
              <a:t>• The user must be able to fill in the shipping details and select a payment method. </a:t>
            </a:r>
            <a:endParaRPr lang="en-US" sz="1900"/>
          </a:p>
          <a:p>
            <a:pPr marL="0" indent="0">
              <a:buNone/>
            </a:pPr>
            <a:endParaRPr lang="en-US" sz="1900"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 sz="1900">
                <a:ea typeface="+mj-lt"/>
                <a:cs typeface="+mj-lt"/>
              </a:rPr>
              <a:t>7. Order Submission: </a:t>
            </a:r>
            <a:endParaRPr lang="en-US" sz="1900"/>
          </a:p>
          <a:p>
            <a:pPr marL="0" indent="0">
              <a:buNone/>
            </a:pPr>
            <a:r>
              <a:rPr lang="en-US" sz="1900">
                <a:ea typeface="+mj-lt"/>
                <a:cs typeface="+mj-lt"/>
              </a:rPr>
              <a:t>• When the user submits the order, the system must capture all order details. </a:t>
            </a:r>
          </a:p>
          <a:p>
            <a:pPr marL="0" indent="0">
              <a:buNone/>
            </a:pPr>
            <a:endParaRPr lang="en-US" sz="1900"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 sz="1900">
                <a:ea typeface="+mj-lt"/>
                <a:cs typeface="+mj-lt"/>
              </a:rPr>
              <a:t>8. Validation of Order Details and Payment: </a:t>
            </a:r>
          </a:p>
          <a:p>
            <a:pPr marL="0" indent="0">
              <a:buNone/>
            </a:pPr>
            <a:r>
              <a:rPr lang="en-US" sz="1900">
                <a:ea typeface="+mj-lt"/>
                <a:cs typeface="+mj-lt"/>
              </a:rPr>
              <a:t>• The system must validate the shipping details and payment information. </a:t>
            </a:r>
          </a:p>
          <a:p>
            <a:pPr marL="0" indent="0">
              <a:buNone/>
            </a:pPr>
            <a:r>
              <a:rPr lang="en-US" sz="1900">
                <a:ea typeface="+mj-lt"/>
                <a:cs typeface="+mj-lt"/>
              </a:rPr>
              <a:t>• If any validation fails, the system must display appropriate error messages. </a:t>
            </a:r>
          </a:p>
          <a:p>
            <a:pPr marL="0" indent="0">
              <a:buNone/>
            </a:pPr>
            <a:endParaRPr lang="en-US" sz="1500"/>
          </a:p>
          <a:p>
            <a:pPr marL="0" indent="0">
              <a:buNone/>
            </a:pPr>
            <a:endParaRPr lang="en-US" sz="1500">
              <a:ea typeface="+mj-lt"/>
              <a:cs typeface="+mj-lt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70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05A9E-FC49-E9D0-82D6-41C03F642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252" y="270501"/>
            <a:ext cx="9317601" cy="59778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900">
                <a:ea typeface="+mj-lt"/>
                <a:cs typeface="+mj-lt"/>
              </a:rPr>
              <a:t>9. Order Confirmation and Email: </a:t>
            </a:r>
          </a:p>
          <a:p>
            <a:pPr marL="0" indent="0">
              <a:buNone/>
            </a:pPr>
            <a:r>
              <a:rPr lang="en-US" sz="1900">
                <a:ea typeface="+mj-lt"/>
                <a:cs typeface="+mj-lt"/>
              </a:rPr>
              <a:t>• Upon successful validation, the system must generate an order confirmation. </a:t>
            </a:r>
          </a:p>
          <a:p>
            <a:pPr marL="0" indent="0">
              <a:buNone/>
            </a:pPr>
            <a:r>
              <a:rPr lang="en-US" sz="1900">
                <a:ea typeface="+mj-lt"/>
                <a:cs typeface="+mj-lt"/>
              </a:rPr>
              <a:t>• The system must send an email with the order details to the user. </a:t>
            </a:r>
          </a:p>
          <a:p>
            <a:pPr marL="0" indent="0">
              <a:buNone/>
            </a:pPr>
            <a:endParaRPr lang="en-US" sz="1900"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 sz="1900">
                <a:ea typeface="+mj-lt"/>
                <a:cs typeface="+mj-lt"/>
              </a:rPr>
              <a:t>10. Order Recording: </a:t>
            </a:r>
          </a:p>
          <a:p>
            <a:pPr marL="0" indent="0">
              <a:buNone/>
            </a:pPr>
            <a:r>
              <a:rPr lang="en-US" sz="1900">
                <a:ea typeface="+mj-lt"/>
                <a:cs typeface="+mj-lt"/>
              </a:rPr>
              <a:t>• The system must record the order in the database. </a:t>
            </a:r>
          </a:p>
          <a:p>
            <a:pPr marL="0" indent="0">
              <a:buNone/>
            </a:pPr>
            <a:r>
              <a:rPr lang="en-US" sz="1900">
                <a:ea typeface="+mj-lt"/>
                <a:cs typeface="+mj-lt"/>
              </a:rPr>
              <a:t>• The user must receive the order confirmation email.</a:t>
            </a: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391967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ACD1-C773-C87B-8E46-B70CA1C2A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14" y="175627"/>
            <a:ext cx="9404723" cy="1400530"/>
          </a:xfrm>
        </p:spPr>
        <p:txBody>
          <a:bodyPr/>
          <a:lstStyle/>
          <a:p>
            <a:r>
              <a:rPr lang="en-US"/>
              <a:t>Solution architecture</a:t>
            </a:r>
          </a:p>
        </p:txBody>
      </p:sp>
      <p:pic>
        <p:nvPicPr>
          <p:cNvPr id="3" name="Picture 2" descr="A diagram of a application server&#10;&#10;Description automatically generated">
            <a:extLst>
              <a:ext uri="{FF2B5EF4-FFF2-40B4-BE49-F238E27FC236}">
                <a16:creationId xmlns:a16="http://schemas.microsoft.com/office/drawing/2014/main" id="{85EBFD6D-4C38-A21C-7CA4-66D4235FF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17" y="1228009"/>
            <a:ext cx="10243930" cy="374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72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C936-1D72-12BF-3780-D8618F67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687"/>
          </a:xfrm>
        </p:spPr>
        <p:txBody>
          <a:bodyPr/>
          <a:lstStyle/>
          <a:p>
            <a:r>
              <a:rPr lang="en-US"/>
              <a:t>Class diagram:</a:t>
            </a:r>
          </a:p>
        </p:txBody>
      </p:sp>
      <p:pic>
        <p:nvPicPr>
          <p:cNvPr id="6" name="Content Placeholder 5" descr="A diagram of a company&#10;&#10;Description automatically generated">
            <a:extLst>
              <a:ext uri="{FF2B5EF4-FFF2-40B4-BE49-F238E27FC236}">
                <a16:creationId xmlns:a16="http://schemas.microsoft.com/office/drawing/2014/main" id="{57751749-C1DC-5CFC-40EE-0B815220E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3187" y="1284771"/>
            <a:ext cx="5723212" cy="5209434"/>
          </a:xfrm>
        </p:spPr>
      </p:pic>
    </p:spTree>
    <p:extLst>
      <p:ext uri="{BB962C8B-B14F-4D97-AF65-F5344CB8AC3E}">
        <p14:creationId xmlns:p14="http://schemas.microsoft.com/office/powerpoint/2010/main" val="4252537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3503-81B7-6A68-3E2F-346C5F10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08" y="145460"/>
            <a:ext cx="9404723" cy="675401"/>
          </a:xfrm>
        </p:spPr>
        <p:txBody>
          <a:bodyPr/>
          <a:lstStyle/>
          <a:p>
            <a:r>
              <a:rPr lang="en-US"/>
              <a:t>ER diagram</a:t>
            </a:r>
          </a:p>
        </p:txBody>
      </p:sp>
      <p:pic>
        <p:nvPicPr>
          <p:cNvPr id="3" name="Picture 2" descr="A screenshot of a diagram&#10;&#10;Description automatically generated">
            <a:extLst>
              <a:ext uri="{FF2B5EF4-FFF2-40B4-BE49-F238E27FC236}">
                <a16:creationId xmlns:a16="http://schemas.microsoft.com/office/drawing/2014/main" id="{E72CBC62-2372-B474-45B9-A9BDC2D2A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109" y="931333"/>
            <a:ext cx="8396570" cy="561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7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627C-37BD-4C33-3575-42F3EA04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461CF-CFB3-08EC-FB87-2B8A37948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893" y="1585886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j-lt"/>
                <a:cs typeface="+mj-lt"/>
              </a:rPr>
              <a:t>The goal of our project is to create a comprehensive online shopping platform that offers Customers a quick and straightforward way to shop. </a:t>
            </a:r>
          </a:p>
          <a:p>
            <a:pPr>
              <a:buClr>
                <a:srgbClr val="8AD0D6"/>
              </a:buClr>
            </a:pPr>
            <a:endParaRPr lang="en-US" sz="240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sz="2400">
                <a:ea typeface="+mj-lt"/>
                <a:cs typeface="+mj-lt"/>
              </a:rPr>
              <a:t>Users can explore, find, and buy products in a variety of website categories. The software would also facilitate order status tracking and user account management.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3562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739F-352C-AA5F-29D4-4CA0738F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76" y="111260"/>
            <a:ext cx="9404723" cy="724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Project Scope:</a:t>
            </a:r>
            <a:br>
              <a:rPr lang="en-US">
                <a:ea typeface="+mj-lt"/>
                <a:cs typeface="+mj-l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74E22-4829-1994-40C8-8C91FB139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634" y="460520"/>
            <a:ext cx="10323057" cy="549291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190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sz="1900">
                <a:ea typeface="+mj-lt"/>
                <a:cs typeface="+mj-lt"/>
              </a:rPr>
              <a:t>1. User Registration and Authentication: </a:t>
            </a:r>
            <a:endParaRPr lang="en-US"/>
          </a:p>
          <a:p>
            <a:pPr>
              <a:buNone/>
            </a:pPr>
            <a:r>
              <a:rPr lang="en-US" sz="1900">
                <a:ea typeface="+mj-lt"/>
                <a:cs typeface="+mj-lt"/>
              </a:rPr>
              <a:t>• Users can create accounts using email and password. </a:t>
            </a:r>
            <a:endParaRPr lang="en-US" sz="1900">
              <a:solidFill>
                <a:srgbClr val="000000"/>
              </a:solidFill>
              <a:ea typeface="+mj-lt"/>
              <a:cs typeface="+mj-lt"/>
            </a:endParaRPr>
          </a:p>
          <a:p>
            <a:pPr>
              <a:buNone/>
            </a:pPr>
            <a:r>
              <a:rPr lang="en-US" sz="1900">
                <a:ea typeface="+mj-lt"/>
                <a:cs typeface="+mj-lt"/>
              </a:rPr>
              <a:t>• Users can login and logout securely. </a:t>
            </a:r>
            <a:endParaRPr lang="en-US" sz="1900">
              <a:solidFill>
                <a:srgbClr val="000000"/>
              </a:solidFill>
              <a:ea typeface="+mj-lt"/>
              <a:cs typeface="+mj-lt"/>
            </a:endParaRPr>
          </a:p>
          <a:p>
            <a:pPr>
              <a:buNone/>
            </a:pPr>
            <a:endParaRPr lang="en-US" sz="190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sz="1900">
                <a:ea typeface="+mj-lt"/>
                <a:cs typeface="+mj-lt"/>
              </a:rPr>
              <a:t>2. Product Catalog Management: </a:t>
            </a:r>
          </a:p>
          <a:p>
            <a:pPr marL="0" indent="0">
              <a:buNone/>
            </a:pPr>
            <a:r>
              <a:rPr lang="en-US" sz="1900">
                <a:ea typeface="+mj-lt"/>
                <a:cs typeface="+mj-lt"/>
              </a:rPr>
              <a:t>• Display products in various categories (e.g., Electronics, Fashion, Home Appliances). </a:t>
            </a:r>
          </a:p>
          <a:p>
            <a:pPr marL="0" indent="0">
              <a:buNone/>
            </a:pPr>
            <a:r>
              <a:rPr lang="en-US" sz="1900">
                <a:ea typeface="+mj-lt"/>
                <a:cs typeface="+mj-lt"/>
              </a:rPr>
              <a:t>• Search and filter products by name, category, price </a:t>
            </a:r>
          </a:p>
          <a:p>
            <a:pPr marL="0" indent="0">
              <a:buNone/>
            </a:pPr>
            <a:r>
              <a:rPr lang="en-US" sz="1900">
                <a:ea typeface="+mj-lt"/>
                <a:cs typeface="+mj-lt"/>
              </a:rPr>
              <a:t>• Detailed product Name, descriptions, images, and price. </a:t>
            </a:r>
          </a:p>
          <a:p>
            <a:pPr marL="0" indent="0">
              <a:buNone/>
            </a:pPr>
            <a:endParaRPr lang="en-US" sz="190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sz="1900">
                <a:ea typeface="+mj-lt"/>
                <a:cs typeface="+mj-lt"/>
              </a:rPr>
              <a:t>3. Shopping Cart and Checkout: </a:t>
            </a:r>
          </a:p>
          <a:p>
            <a:pPr marL="0" indent="0">
              <a:buNone/>
            </a:pPr>
            <a:r>
              <a:rPr lang="en-US" sz="1900">
                <a:ea typeface="+mj-lt"/>
                <a:cs typeface="+mj-lt"/>
              </a:rPr>
              <a:t>• Add or remove products from the shopping cart. </a:t>
            </a:r>
          </a:p>
          <a:p>
            <a:pPr marL="0" indent="0">
              <a:buNone/>
            </a:pPr>
            <a:r>
              <a:rPr lang="en-US" sz="1900">
                <a:ea typeface="+mj-lt"/>
                <a:cs typeface="+mj-lt"/>
              </a:rPr>
              <a:t>• Update product quantities in the cart. </a:t>
            </a:r>
          </a:p>
          <a:p>
            <a:pPr marL="0" indent="0">
              <a:buNone/>
            </a:pPr>
            <a:r>
              <a:rPr lang="en-US" sz="1900">
                <a:ea typeface="+mj-lt"/>
                <a:cs typeface="+mj-lt"/>
              </a:rPr>
              <a:t>• Secure checkout process </a:t>
            </a: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50225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44622-CAD6-AF8B-F329-82629B46F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603" y="442886"/>
            <a:ext cx="9315250" cy="59652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>
                <a:ea typeface="+mj-lt"/>
                <a:cs typeface="+mj-lt"/>
              </a:rPr>
              <a:t>4. Order Management: </a:t>
            </a:r>
          </a:p>
          <a:p>
            <a:pPr marL="0" indent="0">
              <a:buClr>
                <a:srgbClr val="8AD0D6"/>
              </a:buClr>
              <a:buNone/>
            </a:pPr>
            <a:r>
              <a:rPr lang="en-US" sz="1900">
                <a:ea typeface="+mj-lt"/>
                <a:cs typeface="+mj-lt"/>
              </a:rPr>
              <a:t>• Track order status (e.g., Processing, Shipped, Delivered). </a:t>
            </a:r>
          </a:p>
          <a:p>
            <a:pPr marL="0" indent="0">
              <a:buClr>
                <a:srgbClr val="8AD0D6"/>
              </a:buClr>
              <a:buNone/>
            </a:pPr>
            <a:r>
              <a:rPr lang="en-US" sz="1900">
                <a:ea typeface="+mj-lt"/>
                <a:cs typeface="+mj-lt"/>
              </a:rPr>
              <a:t>• View order history and details. </a:t>
            </a:r>
          </a:p>
          <a:p>
            <a:pPr marL="0" indent="0">
              <a:buClr>
                <a:srgbClr val="8AD0D6"/>
              </a:buClr>
              <a:buNone/>
            </a:pPr>
            <a:r>
              <a:rPr lang="en-US" sz="1900">
                <a:ea typeface="+mj-lt"/>
                <a:cs typeface="+mj-lt"/>
              </a:rPr>
              <a:t>• Cancel orders. </a:t>
            </a:r>
          </a:p>
          <a:p>
            <a:pPr marL="0" indent="0">
              <a:buNone/>
            </a:pPr>
            <a:endParaRPr lang="en-US" sz="190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sz="1900">
                <a:ea typeface="+mj-lt"/>
                <a:cs typeface="+mj-lt"/>
              </a:rPr>
              <a:t>5. User Account Management: </a:t>
            </a:r>
          </a:p>
          <a:p>
            <a:pPr marL="0" indent="0">
              <a:buClr>
                <a:srgbClr val="8AD0D6"/>
              </a:buClr>
              <a:buNone/>
            </a:pPr>
            <a:r>
              <a:rPr lang="en-US" sz="1900">
                <a:ea typeface="+mj-lt"/>
                <a:cs typeface="+mj-lt"/>
              </a:rPr>
              <a:t>• View and update user profile information. </a:t>
            </a:r>
          </a:p>
          <a:p>
            <a:pPr marL="0" indent="0">
              <a:buClr>
                <a:srgbClr val="8AD0D6"/>
              </a:buClr>
              <a:buNone/>
            </a:pPr>
            <a:r>
              <a:rPr lang="en-US" sz="1900">
                <a:ea typeface="+mj-lt"/>
                <a:cs typeface="+mj-lt"/>
              </a:rPr>
              <a:t>• Manage shipping addresses.  </a:t>
            </a:r>
          </a:p>
          <a:p>
            <a:pPr marL="0" indent="0">
              <a:buNone/>
            </a:pPr>
            <a:endParaRPr lang="en-US" sz="190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sz="1900">
                <a:ea typeface="+mj-lt"/>
                <a:cs typeface="+mj-lt"/>
              </a:rPr>
              <a:t>6. Admin Panel: </a:t>
            </a:r>
          </a:p>
          <a:p>
            <a:pPr marL="0" indent="0">
              <a:buClr>
                <a:srgbClr val="8AD0D6"/>
              </a:buClr>
              <a:buNone/>
            </a:pPr>
            <a:r>
              <a:rPr lang="en-US" sz="1900">
                <a:ea typeface="+mj-lt"/>
                <a:cs typeface="+mj-lt"/>
              </a:rPr>
              <a:t>• Manage user accounts and roles. </a:t>
            </a:r>
          </a:p>
          <a:p>
            <a:pPr marL="0" indent="0">
              <a:buClr>
                <a:srgbClr val="8AD0D6"/>
              </a:buClr>
              <a:buNone/>
            </a:pPr>
            <a:r>
              <a:rPr lang="en-US" sz="1900">
                <a:ea typeface="+mj-lt"/>
                <a:cs typeface="+mj-lt"/>
              </a:rPr>
              <a:t>• Manage product listings (add, edit, delete). </a:t>
            </a:r>
          </a:p>
          <a:p>
            <a:pPr marL="0" indent="0">
              <a:buClr>
                <a:srgbClr val="8AD0D6"/>
              </a:buClr>
              <a:buNone/>
            </a:pPr>
            <a:r>
              <a:rPr lang="en-US" sz="1900">
                <a:ea typeface="+mj-lt"/>
                <a:cs typeface="+mj-lt"/>
              </a:rPr>
              <a:t>• Manage order status</a:t>
            </a:r>
          </a:p>
          <a:p>
            <a:pPr>
              <a:buClr>
                <a:srgbClr val="8AD0D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8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03E5-14C4-5A4F-4BC1-C82DB3110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3318"/>
          </a:xfrm>
        </p:spPr>
        <p:txBody>
          <a:bodyPr/>
          <a:lstStyle/>
          <a:p>
            <a:r>
              <a:rPr lang="en-US"/>
              <a:t>Context diagram:</a:t>
            </a:r>
          </a:p>
        </p:txBody>
      </p:sp>
      <p:pic>
        <p:nvPicPr>
          <p:cNvPr id="4" name="Content Placeholder 3" descr="A diagram of a shop&#10;&#10;Description automatically generated">
            <a:extLst>
              <a:ext uri="{FF2B5EF4-FFF2-40B4-BE49-F238E27FC236}">
                <a16:creationId xmlns:a16="http://schemas.microsoft.com/office/drawing/2014/main" id="{3F5EF520-3E04-C8DD-429C-9AD854D0F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10" y="1795054"/>
            <a:ext cx="12002237" cy="3264179"/>
          </a:xfrm>
        </p:spPr>
      </p:pic>
    </p:spTree>
    <p:extLst>
      <p:ext uri="{BB962C8B-B14F-4D97-AF65-F5344CB8AC3E}">
        <p14:creationId xmlns:p14="http://schemas.microsoft.com/office/powerpoint/2010/main" val="133126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5AD8-94DC-21EF-6207-6EE8D893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diagram:</a:t>
            </a:r>
          </a:p>
        </p:txBody>
      </p:sp>
      <p:pic>
        <p:nvPicPr>
          <p:cNvPr id="4" name="Picture 3" descr="A diagram of a product&#10;&#10;Description automatically generated">
            <a:extLst>
              <a:ext uri="{FF2B5EF4-FFF2-40B4-BE49-F238E27FC236}">
                <a16:creationId xmlns:a16="http://schemas.microsoft.com/office/drawing/2014/main" id="{CF28093F-1343-FE75-CFC7-F760E0D3F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98" y="1339272"/>
            <a:ext cx="6847870" cy="501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5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DB0A-D386-F0F3-B75E-6513A3CC8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9500"/>
          </a:xfrm>
        </p:spPr>
        <p:txBody>
          <a:bodyPr/>
          <a:lstStyle/>
          <a:p>
            <a:r>
              <a:rPr lang="en-US"/>
              <a:t>Main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3AC43-F1F6-CEB5-6D5F-FAB2931B4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88" y="1553609"/>
            <a:ext cx="9531510" cy="49651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User Registration </a:t>
            </a:r>
          </a:p>
          <a:p>
            <a:pPr marL="0" indent="0">
              <a:buClr>
                <a:srgbClr val="8AD0D6"/>
              </a:buClr>
              <a:buNone/>
            </a:pPr>
            <a:endParaRPr lang="en-US">
              <a:ea typeface="+mj-lt"/>
              <a:cs typeface="+mj-lt"/>
            </a:endParaRPr>
          </a:p>
          <a:p>
            <a:pPr marL="0" indent="0">
              <a:buClr>
                <a:srgbClr val="8AD0D6"/>
              </a:buClr>
              <a:buNone/>
            </a:pPr>
            <a:r>
              <a:rPr lang="en-US">
                <a:ea typeface="+mj-lt"/>
                <a:cs typeface="+mj-lt"/>
              </a:rPr>
              <a:t>1. The customer navigates to the registration page. 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2. The system displays the registration form. 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3. The customer fills in the required information (email, password). 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4. The customer submits the registration form. 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5. The system validates the input data (best scenario). 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6. The system verifies the email address and activates the user's account. 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7. The system displays a confirmation message that the registration is successful.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4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6057C-4A0E-1E35-15AA-BC72850DF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147" y="184362"/>
            <a:ext cx="9191706" cy="639534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Login </a:t>
            </a:r>
            <a:endParaRPr lang="en-US"/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1. The customer navigates to the login page. 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2. The system displays the login form. 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3. The customer enters their email and password. 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4. The customer submits the login form. 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5. The system validates the credentials. 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6. The customer is successfully logged in. 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7. the system navigates the user to the home page.</a:t>
            </a:r>
            <a:endParaRPr lang="en-US"/>
          </a:p>
          <a:p>
            <a:pPr marL="0" indent="0">
              <a:buNone/>
            </a:pPr>
            <a:endParaRPr lang="en-US">
              <a:ea typeface="+mj-lt"/>
              <a:cs typeface="+mj-lt"/>
            </a:endParaRPr>
          </a:p>
          <a:p>
            <a:pPr mar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US"/>
          </a:p>
          <a:p>
            <a:pPr marL="0" indent="0">
              <a:buNone/>
            </a:pPr>
            <a:endParaRPr lang="en-US">
              <a:ea typeface="+mj-lt"/>
              <a:cs typeface="+mj-lt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7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5C19-7F00-BD3C-D91F-D9388F015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31" y="316884"/>
            <a:ext cx="9610538" cy="59315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Clr>
                <a:srgbClr val="8AD0D6"/>
              </a:buClr>
              <a:buFont typeface="Wingdings 3"/>
              <a:buChar char=""/>
            </a:pPr>
            <a:endParaRPr lang="en-US">
              <a:latin typeface="Arial"/>
              <a:ea typeface="+mj-lt"/>
              <a:cs typeface="Arial"/>
            </a:endParaRPr>
          </a:p>
          <a:p>
            <a:pPr>
              <a:buClr>
                <a:srgbClr val="8AD0D6"/>
              </a:buClr>
              <a:buFont typeface="Wingdings 3"/>
              <a:buChar char=""/>
            </a:pPr>
            <a:r>
              <a:rPr lang="en-US">
                <a:latin typeface="Arial"/>
                <a:ea typeface="+mj-lt"/>
                <a:cs typeface="Arial"/>
              </a:rPr>
              <a:t>Place Order</a:t>
            </a:r>
            <a:endParaRPr lang="en-US"/>
          </a:p>
          <a:p>
            <a:pPr marL="0" indent="0">
              <a:buNone/>
            </a:pPr>
            <a:r>
              <a:rPr lang="en-US">
                <a:latin typeface="Arial"/>
                <a:ea typeface="+mj-lt"/>
                <a:cs typeface="Arial"/>
              </a:rPr>
              <a:t>1. The customer browses the products and adds desired items to the shopping cart. </a:t>
            </a:r>
          </a:p>
          <a:p>
            <a:pPr marL="0" indent="0">
              <a:buNone/>
            </a:pPr>
            <a:r>
              <a:rPr lang="en-US">
                <a:latin typeface="Arial"/>
                <a:ea typeface="+mj-lt"/>
                <a:cs typeface="Arial"/>
              </a:rPr>
              <a:t>2. The customer navigates to the shopping cart to review the items. </a:t>
            </a:r>
          </a:p>
          <a:p>
            <a:pPr marL="0" indent="0">
              <a:buNone/>
            </a:pPr>
            <a:r>
              <a:rPr lang="en-US">
                <a:latin typeface="Arial"/>
                <a:ea typeface="+mj-lt"/>
                <a:cs typeface="Arial"/>
              </a:rPr>
              <a:t>3. The system displays the items in the cart along with the total price. </a:t>
            </a:r>
          </a:p>
          <a:p>
            <a:pPr marL="0" indent="0">
              <a:buNone/>
            </a:pPr>
            <a:r>
              <a:rPr lang="en-US">
                <a:latin typeface="Arial"/>
                <a:ea typeface="+mj-lt"/>
                <a:cs typeface="Arial"/>
              </a:rPr>
              <a:t>4. The customer clicks on the 'Proceed to Checkout' button.</a:t>
            </a:r>
            <a:endParaRPr lang="en-US"/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5. The system displays the checkout page with fields for shipping details and payment information. </a:t>
            </a:r>
            <a:endParaRPr lang="en-US"/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6. The customer fills in the shipping details and selects the payment method. 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7. The customer submits the order. 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8. The system validates the order details and payment information. 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9. The system generates an order confirmation and sends an email with the order details to the customer. </a:t>
            </a:r>
          </a:p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10. The customer receives the order confirmation, and the order is recorded in the system.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64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Ion</vt:lpstr>
      <vt:lpstr>Online shopping application</vt:lpstr>
      <vt:lpstr>Project overview </vt:lpstr>
      <vt:lpstr>Project Scope: </vt:lpstr>
      <vt:lpstr>PowerPoint Presentation</vt:lpstr>
      <vt:lpstr>Context diagram:</vt:lpstr>
      <vt:lpstr>Use case diagram:</vt:lpstr>
      <vt:lpstr>Main scenarios</vt:lpstr>
      <vt:lpstr>PowerPoint Presentation</vt:lpstr>
      <vt:lpstr>PowerPoint Presentation</vt:lpstr>
      <vt:lpstr>Acceptance criteria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 architecture</vt:lpstr>
      <vt:lpstr>Class diagram:</vt:lpstr>
      <vt:lpstr>ER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2024-08-15T01:10:48Z</dcterms:created>
  <dcterms:modified xsi:type="dcterms:W3CDTF">2024-08-18T01:04:48Z</dcterms:modified>
</cp:coreProperties>
</file>