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11173927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11173927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11173927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11173927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11173927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11173927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11173927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11173927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11173927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11173927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11173927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11173927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11173927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11173927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11173927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11173927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11173927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11173927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11173927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11173927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1173927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1173927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11173927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11173927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1173927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1173927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11173927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11173927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11173927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11173927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1173927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11173927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11173927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1117392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11173927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11173927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11173927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11173927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Rock paper scissors game in Python</a:t>
            </a:r>
            <a:endParaRPr sz="29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Mohamed Firas Faisal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loop</a:t>
            </a:r>
            <a:endParaRPr/>
          </a:p>
        </p:txBody>
      </p:sp>
      <p:sp>
        <p:nvSpPr>
          <p:cNvPr id="199" name="Google Shape;199;p22"/>
          <p:cNvSpPr txBox="1"/>
          <p:nvPr>
            <p:ph idx="1" type="body"/>
          </p:nvPr>
        </p:nvSpPr>
        <p:spPr>
          <a:xfrm>
            <a:off x="1297500" y="1567550"/>
            <a:ext cx="3602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while loop is used so that the player can play the game however many </a:t>
            </a:r>
            <a:r>
              <a:rPr lang="en"/>
              <a:t>times </a:t>
            </a:r>
            <a:r>
              <a:rPr lang="en"/>
              <a:t>they want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while loop end with a break statement</a:t>
            </a:r>
            <a:endParaRPr/>
          </a:p>
        </p:txBody>
      </p:sp>
      <p:pic>
        <p:nvPicPr>
          <p:cNvPr id="200" name="Google Shape;200;p22"/>
          <p:cNvPicPr preferRelativeResize="0"/>
          <p:nvPr/>
        </p:nvPicPr>
        <p:blipFill>
          <a:blip r:embed="rId3">
            <a:alphaModFix/>
          </a:blip>
          <a:stretch>
            <a:fillRect/>
          </a:stretch>
        </p:blipFill>
        <p:spPr>
          <a:xfrm>
            <a:off x="6261100" y="1666600"/>
            <a:ext cx="1590675" cy="400050"/>
          </a:xfrm>
          <a:prstGeom prst="rect">
            <a:avLst/>
          </a:prstGeom>
          <a:noFill/>
          <a:ln>
            <a:noFill/>
          </a:ln>
        </p:spPr>
      </p:pic>
      <p:pic>
        <p:nvPicPr>
          <p:cNvPr id="201" name="Google Shape;201;p22"/>
          <p:cNvPicPr preferRelativeResize="0"/>
          <p:nvPr/>
        </p:nvPicPr>
        <p:blipFill>
          <a:blip r:embed="rId4">
            <a:alphaModFix/>
          </a:blip>
          <a:stretch>
            <a:fillRect/>
          </a:stretch>
        </p:blipFill>
        <p:spPr>
          <a:xfrm>
            <a:off x="5244200" y="3206500"/>
            <a:ext cx="30099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statements</a:t>
            </a:r>
            <a:endParaRPr/>
          </a:p>
        </p:txBody>
      </p:sp>
      <p:sp>
        <p:nvSpPr>
          <p:cNvPr id="207" name="Google Shape;207;p23"/>
          <p:cNvSpPr txBox="1"/>
          <p:nvPr>
            <p:ph idx="1" type="body"/>
          </p:nvPr>
        </p:nvSpPr>
        <p:spPr>
          <a:xfrm>
            <a:off x="1297500" y="1567550"/>
            <a:ext cx="3588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are used to input the users choice into the code</a:t>
            </a:r>
            <a:endParaRPr/>
          </a:p>
          <a:p>
            <a:pPr indent="0" lvl="0" marL="0" rtl="0" algn="l">
              <a:spcBef>
                <a:spcPts val="1200"/>
              </a:spcBef>
              <a:spcAft>
                <a:spcPts val="0"/>
              </a:spcAft>
              <a:buNone/>
            </a:pPr>
            <a:r>
              <a:rPr lang="en" sz="1400"/>
              <a:t>The user will be prompted to enter their choice of rock paper of scissors.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And also will be prompted to input yes or no to check if they want to continue to play the game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is what will be seen:</a:t>
            </a:r>
            <a:endParaRPr sz="1400"/>
          </a:p>
        </p:txBody>
      </p:sp>
      <p:pic>
        <p:nvPicPr>
          <p:cNvPr id="208" name="Google Shape;208;p23"/>
          <p:cNvPicPr preferRelativeResize="0"/>
          <p:nvPr/>
        </p:nvPicPr>
        <p:blipFill>
          <a:blip r:embed="rId3">
            <a:alphaModFix/>
          </a:blip>
          <a:stretch>
            <a:fillRect/>
          </a:stretch>
        </p:blipFill>
        <p:spPr>
          <a:xfrm>
            <a:off x="5112188" y="1720500"/>
            <a:ext cx="3238500" cy="323850"/>
          </a:xfrm>
          <a:prstGeom prst="rect">
            <a:avLst/>
          </a:prstGeom>
          <a:noFill/>
          <a:ln>
            <a:noFill/>
          </a:ln>
        </p:spPr>
      </p:pic>
      <p:pic>
        <p:nvPicPr>
          <p:cNvPr id="209" name="Google Shape;209;p23"/>
          <p:cNvPicPr preferRelativeResize="0"/>
          <p:nvPr/>
        </p:nvPicPr>
        <p:blipFill>
          <a:blip r:embed="rId4">
            <a:alphaModFix/>
          </a:blip>
          <a:stretch>
            <a:fillRect/>
          </a:stretch>
        </p:blipFill>
        <p:spPr>
          <a:xfrm>
            <a:off x="5097888" y="3579800"/>
            <a:ext cx="3267075" cy="323850"/>
          </a:xfrm>
          <a:prstGeom prst="rect">
            <a:avLst/>
          </a:prstGeom>
          <a:noFill/>
          <a:ln>
            <a:noFill/>
          </a:ln>
        </p:spPr>
      </p:pic>
      <p:pic>
        <p:nvPicPr>
          <p:cNvPr id="210" name="Google Shape;210;p23"/>
          <p:cNvPicPr preferRelativeResize="0"/>
          <p:nvPr/>
        </p:nvPicPr>
        <p:blipFill>
          <a:blip r:embed="rId5">
            <a:alphaModFix/>
          </a:blip>
          <a:stretch>
            <a:fillRect/>
          </a:stretch>
        </p:blipFill>
        <p:spPr>
          <a:xfrm>
            <a:off x="5037900" y="2196750"/>
            <a:ext cx="3953700" cy="394453"/>
          </a:xfrm>
          <a:prstGeom prst="rect">
            <a:avLst/>
          </a:prstGeom>
          <a:noFill/>
          <a:ln>
            <a:noFill/>
          </a:ln>
        </p:spPr>
      </p:pic>
      <p:pic>
        <p:nvPicPr>
          <p:cNvPr id="211" name="Google Shape;211;p23"/>
          <p:cNvPicPr preferRelativeResize="0"/>
          <p:nvPr/>
        </p:nvPicPr>
        <p:blipFill>
          <a:blip r:embed="rId6">
            <a:alphaModFix/>
          </a:blip>
          <a:stretch>
            <a:fillRect/>
          </a:stretch>
        </p:blipFill>
        <p:spPr>
          <a:xfrm>
            <a:off x="5112200" y="4145375"/>
            <a:ext cx="2533650" cy="33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function</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used in combination with the list </a:t>
            </a:r>
            <a:r>
              <a:rPr lang="en"/>
              <a:t>names</a:t>
            </a:r>
            <a:r>
              <a:rPr lang="en"/>
              <a:t> “choices” initialised earlier. This will assign the computer variable a random choice from the list everytime it runs </a:t>
            </a:r>
            <a:r>
              <a:rPr lang="en"/>
              <a:t>through</a:t>
            </a:r>
            <a:r>
              <a:rPr lang="en"/>
              <a:t> </a:t>
            </a:r>
            <a:r>
              <a:rPr lang="en"/>
              <a:t>the</a:t>
            </a:r>
            <a:r>
              <a:rPr lang="en"/>
              <a:t> loop</a:t>
            </a:r>
            <a:endParaRPr/>
          </a:p>
        </p:txBody>
      </p:sp>
      <p:pic>
        <p:nvPicPr>
          <p:cNvPr id="218" name="Google Shape;218;p24"/>
          <p:cNvPicPr preferRelativeResize="0"/>
          <p:nvPr/>
        </p:nvPicPr>
        <p:blipFill>
          <a:blip r:embed="rId3">
            <a:alphaModFix/>
          </a:blip>
          <a:stretch>
            <a:fillRect/>
          </a:stretch>
        </p:blipFill>
        <p:spPr>
          <a:xfrm>
            <a:off x="866700" y="2321175"/>
            <a:ext cx="7410575" cy="113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t>
            </a:r>
            <a:r>
              <a:rPr lang="en"/>
              <a:t>statements</a:t>
            </a:r>
            <a:r>
              <a:rPr lang="en"/>
              <a:t> </a:t>
            </a:r>
            <a:endParaRPr/>
          </a:p>
        </p:txBody>
      </p:sp>
      <p:sp>
        <p:nvSpPr>
          <p:cNvPr id="224" name="Google Shape;22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are used to check if the player had won or not</a:t>
            </a:r>
            <a:endParaRPr/>
          </a:p>
          <a:p>
            <a:pPr indent="0" lvl="0" marL="0" rtl="0" algn="l">
              <a:spcBef>
                <a:spcPts val="1200"/>
              </a:spcBef>
              <a:spcAft>
                <a:spcPts val="1200"/>
              </a:spcAft>
              <a:buNone/>
            </a:pPr>
            <a:r>
              <a:rPr lang="en"/>
              <a:t>They are conditional </a:t>
            </a:r>
            <a:r>
              <a:rPr lang="en"/>
              <a:t>statements</a:t>
            </a:r>
            <a:r>
              <a:rPr lang="en"/>
              <a:t> and they will only execute what is indented with them only if the condition of the code is true. Otherwise it will go onto the next if </a:t>
            </a:r>
            <a:r>
              <a:rPr lang="en"/>
              <a:t>statement</a:t>
            </a:r>
            <a:r>
              <a:rPr lang="en"/>
              <a:t> or the final else statement in the if/else if </a:t>
            </a:r>
            <a:r>
              <a:rPr lang="en"/>
              <a:t>statements</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Conditions for the player winning</a:t>
            </a:r>
            <a:endParaRPr/>
          </a:p>
        </p:txBody>
      </p:sp>
      <p:sp>
        <p:nvSpPr>
          <p:cNvPr id="230" name="Google Shape;23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the conditions for the player winning. If this is </a:t>
            </a:r>
            <a:r>
              <a:rPr lang="en"/>
              <a:t>true</a:t>
            </a:r>
            <a:r>
              <a:rPr lang="en"/>
              <a:t> then it will output “player wins” and increase the win counter for </a:t>
            </a:r>
            <a:r>
              <a:rPr lang="en"/>
              <a:t>the</a:t>
            </a:r>
            <a:r>
              <a:rPr lang="en"/>
              <a:t> player and the number of times played</a:t>
            </a:r>
            <a:endParaRPr/>
          </a:p>
        </p:txBody>
      </p:sp>
      <p:pic>
        <p:nvPicPr>
          <p:cNvPr id="231" name="Google Shape;231;p26"/>
          <p:cNvPicPr preferRelativeResize="0"/>
          <p:nvPr/>
        </p:nvPicPr>
        <p:blipFill>
          <a:blip r:embed="rId3">
            <a:alphaModFix/>
          </a:blip>
          <a:stretch>
            <a:fillRect/>
          </a:stretch>
        </p:blipFill>
        <p:spPr>
          <a:xfrm>
            <a:off x="0" y="1567541"/>
            <a:ext cx="9144000" cy="11552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 for draw</a:t>
            </a:r>
            <a:endParaRPr/>
          </a:p>
        </p:txBody>
      </p:sp>
      <p:sp>
        <p:nvSpPr>
          <p:cNvPr id="237" name="Google Shape;23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both the computer and player’s inputs are the same then it is counted as a draw</a:t>
            </a:r>
            <a:endParaRPr/>
          </a:p>
          <a:p>
            <a:pPr indent="0" lvl="0" marL="0" rtl="0" algn="l">
              <a:spcBef>
                <a:spcPts val="1200"/>
              </a:spcBef>
              <a:spcAft>
                <a:spcPts val="0"/>
              </a:spcAft>
              <a:buNone/>
            </a:pPr>
            <a:r>
              <a:rPr lang="en"/>
              <a:t>It will output “its a draw”</a:t>
            </a:r>
            <a:endParaRPr/>
          </a:p>
          <a:p>
            <a:pPr indent="0" lvl="0" marL="0" rtl="0" algn="l">
              <a:spcBef>
                <a:spcPts val="1200"/>
              </a:spcBef>
              <a:spcAft>
                <a:spcPts val="1200"/>
              </a:spcAft>
              <a:buNone/>
            </a:pPr>
            <a:r>
              <a:rPr lang="en"/>
              <a:t>Increases the number of times played, increases the draw counter</a:t>
            </a:r>
            <a:endParaRPr/>
          </a:p>
        </p:txBody>
      </p:sp>
      <p:pic>
        <p:nvPicPr>
          <p:cNvPr id="238" name="Google Shape;238;p27"/>
          <p:cNvPicPr preferRelativeResize="0"/>
          <p:nvPr/>
        </p:nvPicPr>
        <p:blipFill>
          <a:blip r:embed="rId3">
            <a:alphaModFix/>
          </a:blip>
          <a:stretch>
            <a:fillRect/>
          </a:stretch>
        </p:blipFill>
        <p:spPr>
          <a:xfrm>
            <a:off x="1297500" y="1567550"/>
            <a:ext cx="5941800" cy="120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Conditions for player loss</a:t>
            </a:r>
            <a:endParaRPr/>
          </a:p>
        </p:txBody>
      </p:sp>
      <p:sp>
        <p:nvSpPr>
          <p:cNvPr id="244" name="Google Shape;244;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is the conditions for the player losing. It will output “you lost player”</a:t>
            </a:r>
            <a:endParaRPr/>
          </a:p>
          <a:p>
            <a:pPr indent="0" lvl="0" marL="0" rtl="0" algn="l">
              <a:spcBef>
                <a:spcPts val="1200"/>
              </a:spcBef>
              <a:spcAft>
                <a:spcPts val="1200"/>
              </a:spcAft>
              <a:buNone/>
            </a:pPr>
            <a:r>
              <a:rPr lang="en"/>
              <a:t>The computer win count is increased and the number of times played is also increased</a:t>
            </a:r>
            <a:endParaRPr/>
          </a:p>
        </p:txBody>
      </p:sp>
      <p:pic>
        <p:nvPicPr>
          <p:cNvPr id="245" name="Google Shape;245;p28"/>
          <p:cNvPicPr preferRelativeResize="0"/>
          <p:nvPr/>
        </p:nvPicPr>
        <p:blipFill>
          <a:blip r:embed="rId3">
            <a:alphaModFix/>
          </a:blip>
          <a:stretch>
            <a:fillRect/>
          </a:stretch>
        </p:blipFill>
        <p:spPr>
          <a:xfrm>
            <a:off x="0" y="1567546"/>
            <a:ext cx="9144001" cy="8553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Incorrect inputs</a:t>
            </a:r>
            <a:endParaRPr/>
          </a:p>
        </p:txBody>
      </p:sp>
      <p:sp>
        <p:nvSpPr>
          <p:cNvPr id="251" name="Google Shape;25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else statement is there at the last because it does not fall into any other category of the if else </a:t>
            </a:r>
            <a:r>
              <a:rPr lang="en"/>
              <a:t>statements</a:t>
            </a:r>
            <a:r>
              <a:rPr lang="en"/>
              <a:t> and is regarded as an incorrect input</a:t>
            </a:r>
            <a:endParaRPr/>
          </a:p>
        </p:txBody>
      </p:sp>
      <p:pic>
        <p:nvPicPr>
          <p:cNvPr id="252" name="Google Shape;252;p29"/>
          <p:cNvPicPr preferRelativeResize="0"/>
          <p:nvPr/>
        </p:nvPicPr>
        <p:blipFill>
          <a:blip r:embed="rId3">
            <a:alphaModFix/>
          </a:blip>
          <a:stretch>
            <a:fillRect/>
          </a:stretch>
        </p:blipFill>
        <p:spPr>
          <a:xfrm>
            <a:off x="1449898" y="1567550"/>
            <a:ext cx="4419700" cy="62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Weapon counter</a:t>
            </a:r>
            <a:endParaRPr/>
          </a:p>
        </p:txBody>
      </p:sp>
      <p:sp>
        <p:nvSpPr>
          <p:cNvPr id="258" name="Google Shape;25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Uses if statements to check and update the variables accordingly</a:t>
            </a:r>
            <a:endParaRPr/>
          </a:p>
        </p:txBody>
      </p:sp>
      <p:pic>
        <p:nvPicPr>
          <p:cNvPr id="259" name="Google Shape;259;p30"/>
          <p:cNvPicPr preferRelativeResize="0"/>
          <p:nvPr/>
        </p:nvPicPr>
        <p:blipFill>
          <a:blip r:embed="rId3">
            <a:alphaModFix/>
          </a:blip>
          <a:stretch>
            <a:fillRect/>
          </a:stretch>
        </p:blipFill>
        <p:spPr>
          <a:xfrm>
            <a:off x="1748900" y="1230600"/>
            <a:ext cx="6136100" cy="159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Finishing if statements</a:t>
            </a:r>
            <a:endParaRPr/>
          </a:p>
        </p:txBody>
      </p:sp>
      <p:sp>
        <p:nvSpPr>
          <p:cNvPr id="265" name="Google Shape;265;p31"/>
          <p:cNvSpPr txBox="1"/>
          <p:nvPr>
            <p:ph idx="1" type="body"/>
          </p:nvPr>
        </p:nvSpPr>
        <p:spPr>
          <a:xfrm>
            <a:off x="1297500" y="1567550"/>
            <a:ext cx="3558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to check if the player wants to play the game again. It will prompt the user if they want to play again. If the input is no it displays all of the information and breaks the code</a:t>
            </a:r>
            <a:endParaRPr/>
          </a:p>
          <a:p>
            <a:pPr indent="0" lvl="0" marL="0" rtl="0" algn="l">
              <a:spcBef>
                <a:spcPts val="1200"/>
              </a:spcBef>
              <a:spcAft>
                <a:spcPts val="1200"/>
              </a:spcAft>
              <a:buNone/>
            </a:pPr>
            <a:r>
              <a:rPr lang="en"/>
              <a:t>If the input is yes it will print “okay” and go back to the beginning of the while loop.</a:t>
            </a:r>
            <a:endParaRPr/>
          </a:p>
        </p:txBody>
      </p:sp>
      <p:pic>
        <p:nvPicPr>
          <p:cNvPr id="266" name="Google Shape;266;p31"/>
          <p:cNvPicPr preferRelativeResize="0"/>
          <p:nvPr/>
        </p:nvPicPr>
        <p:blipFill>
          <a:blip r:embed="rId3">
            <a:alphaModFix/>
          </a:blip>
          <a:stretch>
            <a:fillRect/>
          </a:stretch>
        </p:blipFill>
        <p:spPr>
          <a:xfrm>
            <a:off x="4886313" y="723900"/>
            <a:ext cx="4257675" cy="441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Python</a:t>
            </a:r>
            <a:endParaRPr/>
          </a:p>
          <a:p>
            <a:pPr indent="-311150" lvl="0" marL="457200" rtl="0" algn="l">
              <a:spcBef>
                <a:spcPts val="0"/>
              </a:spcBef>
              <a:spcAft>
                <a:spcPts val="0"/>
              </a:spcAft>
              <a:buSzPts val="1300"/>
              <a:buChar char="●"/>
            </a:pPr>
            <a:r>
              <a:rPr lang="en"/>
              <a:t>Initialising</a:t>
            </a:r>
            <a:r>
              <a:rPr lang="en"/>
              <a:t> </a:t>
            </a:r>
            <a:endParaRPr/>
          </a:p>
          <a:p>
            <a:pPr indent="-311150" lvl="0" marL="457200" rtl="0" algn="l">
              <a:spcBef>
                <a:spcPts val="0"/>
              </a:spcBef>
              <a:spcAft>
                <a:spcPts val="0"/>
              </a:spcAft>
              <a:buSzPts val="1300"/>
              <a:buChar char="●"/>
            </a:pPr>
            <a:r>
              <a:rPr lang="en"/>
              <a:t>First print statements</a:t>
            </a:r>
            <a:endParaRPr/>
          </a:p>
          <a:p>
            <a:pPr indent="-311150" lvl="0" marL="457200" rtl="0" algn="l">
              <a:spcBef>
                <a:spcPts val="0"/>
              </a:spcBef>
              <a:spcAft>
                <a:spcPts val="0"/>
              </a:spcAft>
              <a:buSzPts val="1300"/>
              <a:buChar char="●"/>
            </a:pPr>
            <a:r>
              <a:rPr lang="en"/>
              <a:t>Time function</a:t>
            </a:r>
            <a:endParaRPr/>
          </a:p>
          <a:p>
            <a:pPr indent="-311150" lvl="0" marL="457200" rtl="0" algn="l">
              <a:spcBef>
                <a:spcPts val="0"/>
              </a:spcBef>
              <a:spcAft>
                <a:spcPts val="0"/>
              </a:spcAft>
              <a:buSzPts val="1300"/>
              <a:buChar char="●"/>
            </a:pPr>
            <a:r>
              <a:rPr lang="en"/>
              <a:t>While loop</a:t>
            </a:r>
            <a:endParaRPr/>
          </a:p>
          <a:p>
            <a:pPr indent="-311150" lvl="0" marL="457200" rtl="0" algn="l">
              <a:spcBef>
                <a:spcPts val="0"/>
              </a:spcBef>
              <a:spcAft>
                <a:spcPts val="0"/>
              </a:spcAft>
              <a:buSzPts val="1300"/>
              <a:buChar char="●"/>
            </a:pPr>
            <a:r>
              <a:rPr lang="en"/>
              <a:t>Input statement</a:t>
            </a:r>
            <a:endParaRPr/>
          </a:p>
          <a:p>
            <a:pPr indent="-311150" lvl="0" marL="457200" rtl="0" algn="l">
              <a:spcBef>
                <a:spcPts val="0"/>
              </a:spcBef>
              <a:spcAft>
                <a:spcPts val="0"/>
              </a:spcAft>
              <a:buSzPts val="1300"/>
              <a:buChar char="●"/>
            </a:pPr>
            <a:r>
              <a:rPr lang="en"/>
              <a:t>Random function</a:t>
            </a:r>
            <a:endParaRPr/>
          </a:p>
          <a:p>
            <a:pPr indent="-311150" lvl="0" marL="457200" rtl="0" algn="l">
              <a:spcBef>
                <a:spcPts val="0"/>
              </a:spcBef>
              <a:spcAft>
                <a:spcPts val="0"/>
              </a:spcAft>
              <a:buSzPts val="1300"/>
              <a:buChar char="●"/>
            </a:pPr>
            <a:r>
              <a:rPr lang="en"/>
              <a:t>If statements (all conditions explained)</a:t>
            </a:r>
            <a:endParaRPr/>
          </a:p>
          <a:p>
            <a:pPr indent="-311150" lvl="0" marL="457200" rtl="0" algn="l">
              <a:spcBef>
                <a:spcPts val="0"/>
              </a:spcBef>
              <a:spcAft>
                <a:spcPts val="0"/>
              </a:spcAft>
              <a:buSzPts val="1300"/>
              <a:buChar char="●"/>
            </a:pPr>
            <a:r>
              <a:rPr lang="en"/>
              <a:t>Finishing if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147" name="Google Shape;147;p15"/>
          <p:cNvSpPr txBox="1"/>
          <p:nvPr>
            <p:ph idx="1" type="body"/>
          </p:nvPr>
        </p:nvSpPr>
        <p:spPr>
          <a:xfrm>
            <a:off x="1052550" y="193600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100">
                <a:latin typeface="Times New Roman"/>
                <a:ea typeface="Times New Roman"/>
                <a:cs typeface="Times New Roman"/>
                <a:sym typeface="Times New Roman"/>
              </a:rPr>
              <a:t>This is a simple game of rock paper scissors written in python. It is a game that anyone can play. The rules are relatively simple, you chose one of the three options (rock, paper or scissors). Then the computer will also choose one of those three options.</a:t>
            </a:r>
            <a:endParaRPr sz="1100">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t/>
            </a:r>
            <a:endParaRPr sz="1100">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rPr lang="en" sz="1162" u="sng">
                <a:latin typeface="Times New Roman"/>
                <a:ea typeface="Times New Roman"/>
                <a:cs typeface="Times New Roman"/>
                <a:sym typeface="Times New Roman"/>
              </a:rPr>
              <a:t>The way you win:</a:t>
            </a:r>
            <a:endParaRPr sz="1162" u="sng">
              <a:latin typeface="Times New Roman"/>
              <a:ea typeface="Times New Roman"/>
              <a:cs typeface="Times New Roman"/>
              <a:sym typeface="Times New Roman"/>
            </a:endParaRPr>
          </a:p>
          <a:p>
            <a:pPr indent="-298450" lvl="0" marL="457200" rtl="0" algn="l">
              <a:lnSpc>
                <a:spcPct val="9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Rock beats scissors (as in rock crushes the scissors)</a:t>
            </a:r>
            <a:endParaRPr sz="1100">
              <a:latin typeface="Times New Roman"/>
              <a:ea typeface="Times New Roman"/>
              <a:cs typeface="Times New Roman"/>
              <a:sym typeface="Times New Roman"/>
            </a:endParaRPr>
          </a:p>
          <a:p>
            <a:pPr indent="-298450" lvl="0" marL="457200" rtl="0" algn="l">
              <a:lnSpc>
                <a:spcPct val="9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Paper beats rock (paper will cover the rock and render it useless)</a:t>
            </a:r>
            <a:endParaRPr sz="1100">
              <a:latin typeface="Times New Roman"/>
              <a:ea typeface="Times New Roman"/>
              <a:cs typeface="Times New Roman"/>
              <a:sym typeface="Times New Roman"/>
            </a:endParaRPr>
          </a:p>
          <a:p>
            <a:pPr indent="-298450" lvl="0" marL="457200" rtl="0" algn="l">
              <a:lnSpc>
                <a:spcPct val="9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Scissors beat paper (scissors cut paper)</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100">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en" sz="1100">
                <a:latin typeface="Times New Roman"/>
                <a:ea typeface="Times New Roman"/>
                <a:cs typeface="Times New Roman"/>
                <a:sym typeface="Times New Roman"/>
              </a:rPr>
              <a:t>The code is written as such that it will count draws, incorrect inputs, how many times you have selected each weapon and output the number of wins and losses you have at the end</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en" sz="1100">
                <a:latin typeface="Times New Roman"/>
                <a:ea typeface="Times New Roman"/>
                <a:cs typeface="Times New Roman"/>
                <a:sym typeface="Times New Roman"/>
              </a:rPr>
              <a:t>You will be prompted to put in if you want to continue the game or not </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rPr lang="en" sz="1100">
                <a:latin typeface="Times New Roman"/>
                <a:ea typeface="Times New Roman"/>
                <a:cs typeface="Times New Roman"/>
                <a:sym typeface="Times New Roman"/>
              </a:rPr>
              <a:t>The code will also display how many times you have played the game (This is displayed after the prompt asking if the user wants to continue or not)</a:t>
            </a:r>
            <a:endParaRPr sz="1100">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912"/>
          </a:p>
          <a:p>
            <a:pPr indent="0" lvl="0" marL="0" rtl="0" algn="l">
              <a:lnSpc>
                <a:spcPct val="95000"/>
              </a:lnSpc>
              <a:spcBef>
                <a:spcPts val="1200"/>
              </a:spcBef>
              <a:spcAft>
                <a:spcPts val="1200"/>
              </a:spcAft>
              <a:buSzPts val="688"/>
              <a:buNone/>
            </a:pPr>
            <a:r>
              <a:t/>
            </a:r>
            <a:endParaRPr sz="812"/>
          </a:p>
        </p:txBody>
      </p:sp>
      <p:pic>
        <p:nvPicPr>
          <p:cNvPr id="148" name="Google Shape;148;p15"/>
          <p:cNvPicPr preferRelativeResize="0"/>
          <p:nvPr/>
        </p:nvPicPr>
        <p:blipFill>
          <a:blip r:embed="rId3">
            <a:alphaModFix/>
          </a:blip>
          <a:stretch>
            <a:fillRect/>
          </a:stretch>
        </p:blipFill>
        <p:spPr>
          <a:xfrm>
            <a:off x="1600200" y="977725"/>
            <a:ext cx="5943600" cy="87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 high-level, all-purpose programming language is Python. </a:t>
            </a:r>
            <a:endParaRPr sz="1400"/>
          </a:p>
          <a:p>
            <a:pPr indent="0" lvl="0" marL="0" rtl="0" algn="l">
              <a:spcBef>
                <a:spcPts val="1200"/>
              </a:spcBef>
              <a:spcAft>
                <a:spcPts val="0"/>
              </a:spcAft>
              <a:buNone/>
            </a:pPr>
            <a:r>
              <a:rPr lang="en" sz="1400"/>
              <a:t>Code readability is prioritized in its design philosophy, which makes heavy use of indentation. Python uses garbage collection and has dynamic typing.</a:t>
            </a:r>
            <a:endParaRPr sz="1400"/>
          </a:p>
          <a:p>
            <a:pPr indent="0" lvl="0" marL="0" rtl="0" algn="l">
              <a:spcBef>
                <a:spcPts val="1200"/>
              </a:spcBef>
              <a:spcAft>
                <a:spcPts val="1200"/>
              </a:spcAft>
              <a:buNone/>
            </a:pPr>
            <a:r>
              <a:rPr lang="en" sz="1400"/>
              <a:t> It supports a variety of programming paradigms, such as functional, object-oriented, and structured programming.</a:t>
            </a:r>
            <a:endParaRPr sz="1400"/>
          </a:p>
        </p:txBody>
      </p:sp>
      <p:pic>
        <p:nvPicPr>
          <p:cNvPr id="155" name="Google Shape;155;p16"/>
          <p:cNvPicPr preferRelativeResize="0"/>
          <p:nvPr/>
        </p:nvPicPr>
        <p:blipFill>
          <a:blip r:embed="rId3">
            <a:alphaModFix/>
          </a:blip>
          <a:stretch>
            <a:fillRect/>
          </a:stretch>
        </p:blipFill>
        <p:spPr>
          <a:xfrm>
            <a:off x="6854374" y="99475"/>
            <a:ext cx="1619875" cy="166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Initialising </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First we will be importing all the relevant libraries and initiating all the variables and lists that will be used in the program.</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1595438" y="2249313"/>
            <a:ext cx="5953125" cy="229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Counters</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are the variables that are used for counting (increasing by 1 </a:t>
            </a:r>
            <a:r>
              <a:rPr lang="en"/>
              <a:t>every time</a:t>
            </a:r>
            <a:r>
              <a:rPr lang="en"/>
              <a:t> the loop is run)</a:t>
            </a:r>
            <a:endParaRPr/>
          </a:p>
          <a:p>
            <a:pPr indent="0" lvl="0" marL="0" rtl="0" algn="l">
              <a:spcBef>
                <a:spcPts val="1200"/>
              </a:spcBef>
              <a:spcAft>
                <a:spcPts val="0"/>
              </a:spcAft>
              <a:buNone/>
            </a:pPr>
            <a:r>
              <a:rPr lang="en"/>
              <a:t>How many times the player has played</a:t>
            </a:r>
            <a:endParaRPr/>
          </a:p>
          <a:p>
            <a:pPr indent="0" lvl="0" marL="0" rtl="0" algn="l">
              <a:spcBef>
                <a:spcPts val="1200"/>
              </a:spcBef>
              <a:spcAft>
                <a:spcPts val="0"/>
              </a:spcAft>
              <a:buNone/>
            </a:pPr>
            <a:r>
              <a:rPr lang="en"/>
              <a:t>The number of wins </a:t>
            </a:r>
            <a:endParaRPr/>
          </a:p>
          <a:p>
            <a:pPr indent="0" lvl="0" marL="0" rtl="0" algn="l">
              <a:spcBef>
                <a:spcPts val="1200"/>
              </a:spcBef>
              <a:spcAft>
                <a:spcPts val="0"/>
              </a:spcAft>
              <a:buNone/>
            </a:pPr>
            <a:r>
              <a:rPr lang="en"/>
              <a:t>Number of losses</a:t>
            </a:r>
            <a:endParaRPr/>
          </a:p>
          <a:p>
            <a:pPr indent="0" lvl="0" marL="0" rtl="0" algn="l">
              <a:spcBef>
                <a:spcPts val="1200"/>
              </a:spcBef>
              <a:spcAft>
                <a:spcPts val="0"/>
              </a:spcAft>
              <a:buNone/>
            </a:pPr>
            <a:r>
              <a:rPr lang="en"/>
              <a:t>Number of draws</a:t>
            </a:r>
            <a:endParaRPr/>
          </a:p>
          <a:p>
            <a:pPr indent="0" lvl="0" marL="0" rtl="0" algn="l">
              <a:spcBef>
                <a:spcPts val="1200"/>
              </a:spcBef>
              <a:spcAft>
                <a:spcPts val="1200"/>
              </a:spcAft>
              <a:buNone/>
            </a:pPr>
            <a:r>
              <a:rPr lang="en"/>
              <a:t>And the count of how many times the player used each weapon.</a:t>
            </a:r>
            <a:endParaRPr/>
          </a:p>
        </p:txBody>
      </p:sp>
      <p:pic>
        <p:nvPicPr>
          <p:cNvPr id="169" name="Google Shape;169;p18"/>
          <p:cNvPicPr preferRelativeResize="0"/>
          <p:nvPr/>
        </p:nvPicPr>
        <p:blipFill>
          <a:blip r:embed="rId3">
            <a:alphaModFix/>
          </a:blip>
          <a:stretch>
            <a:fillRect/>
          </a:stretch>
        </p:blipFill>
        <p:spPr>
          <a:xfrm>
            <a:off x="6924425" y="2526800"/>
            <a:ext cx="992700" cy="99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print statements</a:t>
            </a:r>
            <a:endParaRPr/>
          </a:p>
        </p:txBody>
      </p:sp>
      <p:sp>
        <p:nvSpPr>
          <p:cNvPr id="175" name="Google Shape;175;p19"/>
          <p:cNvSpPr txBox="1"/>
          <p:nvPr>
            <p:ph idx="1" type="body"/>
          </p:nvPr>
        </p:nvSpPr>
        <p:spPr>
          <a:xfrm>
            <a:off x="789050" y="2175750"/>
            <a:ext cx="3403200" cy="2043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This is the first outputs of the code</a:t>
            </a:r>
            <a:endParaRPr sz="1400"/>
          </a:p>
          <a:p>
            <a:pPr indent="-317500" lvl="0" marL="457200" rtl="0" algn="l">
              <a:spcBef>
                <a:spcPts val="0"/>
              </a:spcBef>
              <a:spcAft>
                <a:spcPts val="0"/>
              </a:spcAft>
              <a:buSzPts val="1400"/>
              <a:buChar char="●"/>
            </a:pPr>
            <a:r>
              <a:rPr lang="en" sz="1400"/>
              <a:t>These are just simple print statements</a:t>
            </a:r>
            <a:endParaRPr sz="1400"/>
          </a:p>
          <a:p>
            <a:pPr indent="-317500" lvl="0" marL="457200" rtl="0" algn="l">
              <a:spcBef>
                <a:spcPts val="0"/>
              </a:spcBef>
              <a:spcAft>
                <a:spcPts val="0"/>
              </a:spcAft>
              <a:buSzPts val="1400"/>
              <a:buChar char="●"/>
            </a:pPr>
            <a:r>
              <a:rPr lang="en" sz="1400"/>
              <a:t>Multi line print </a:t>
            </a:r>
            <a:r>
              <a:rPr lang="en" sz="1400"/>
              <a:t>statements</a:t>
            </a:r>
            <a:r>
              <a:rPr lang="en" sz="1400"/>
              <a:t> are used</a:t>
            </a:r>
            <a:endParaRPr sz="1400"/>
          </a:p>
          <a:p>
            <a:pPr indent="-317500" lvl="0" marL="457200" rtl="0" algn="l">
              <a:spcBef>
                <a:spcPts val="0"/>
              </a:spcBef>
              <a:spcAft>
                <a:spcPts val="0"/>
              </a:spcAft>
              <a:buSzPts val="1400"/>
              <a:buChar char="●"/>
            </a:pPr>
            <a:r>
              <a:rPr lang="en" sz="1400"/>
              <a:t>The big display is made from an online ascii art generator</a:t>
            </a:r>
            <a:endParaRPr sz="1400"/>
          </a:p>
        </p:txBody>
      </p:sp>
      <p:sp>
        <p:nvSpPr>
          <p:cNvPr id="176" name="Google Shape;176;p19"/>
          <p:cNvSpPr txBox="1"/>
          <p:nvPr>
            <p:ph idx="2" type="body"/>
          </p:nvPr>
        </p:nvSpPr>
        <p:spPr>
          <a:xfrm>
            <a:off x="5500621" y="13078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5037362" y="2984425"/>
            <a:ext cx="4027050" cy="1444300"/>
          </a:xfrm>
          <a:prstGeom prst="rect">
            <a:avLst/>
          </a:prstGeom>
          <a:noFill/>
          <a:ln>
            <a:noFill/>
          </a:ln>
        </p:spPr>
      </p:pic>
      <p:pic>
        <p:nvPicPr>
          <p:cNvPr id="178" name="Google Shape;178;p19"/>
          <p:cNvPicPr preferRelativeResize="0"/>
          <p:nvPr/>
        </p:nvPicPr>
        <p:blipFill>
          <a:blip r:embed="rId4">
            <a:alphaModFix/>
          </a:blip>
          <a:stretch>
            <a:fillRect/>
          </a:stretch>
        </p:blipFill>
        <p:spPr>
          <a:xfrm>
            <a:off x="4883926" y="1657650"/>
            <a:ext cx="4333925" cy="9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the first print statements will look like</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0"/>
          <p:cNvPicPr preferRelativeResize="0"/>
          <p:nvPr/>
        </p:nvPicPr>
        <p:blipFill>
          <a:blip r:embed="rId3">
            <a:alphaModFix/>
          </a:blip>
          <a:stretch>
            <a:fillRect/>
          </a:stretch>
        </p:blipFill>
        <p:spPr>
          <a:xfrm>
            <a:off x="581725" y="1791725"/>
            <a:ext cx="8146201" cy="194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function</a:t>
            </a:r>
            <a:endParaRPr/>
          </a:p>
        </p:txBody>
      </p:sp>
      <p:sp>
        <p:nvSpPr>
          <p:cNvPr id="191" name="Google Shape;191;p21"/>
          <p:cNvSpPr txBox="1"/>
          <p:nvPr>
            <p:ph idx="1" type="body"/>
          </p:nvPr>
        </p:nvSpPr>
        <p:spPr>
          <a:xfrm>
            <a:off x="1297500" y="1567550"/>
            <a:ext cx="3042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a:t>
            </a:r>
            <a:r>
              <a:rPr lang="en" sz="1400"/>
              <a:t>time</a:t>
            </a:r>
            <a:r>
              <a:rPr lang="en" sz="1400"/>
              <a:t> function is used to give the game a more natural feeling to it rather than the code doing everything in split seconds.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Some examples of the time function being used here:</a:t>
            </a:r>
            <a:endParaRPr sz="1400"/>
          </a:p>
        </p:txBody>
      </p:sp>
      <p:pic>
        <p:nvPicPr>
          <p:cNvPr id="192" name="Google Shape;192;p21"/>
          <p:cNvPicPr preferRelativeResize="0"/>
          <p:nvPr/>
        </p:nvPicPr>
        <p:blipFill>
          <a:blip r:embed="rId3">
            <a:alphaModFix/>
          </a:blip>
          <a:stretch>
            <a:fillRect/>
          </a:stretch>
        </p:blipFill>
        <p:spPr>
          <a:xfrm>
            <a:off x="6777175" y="2204500"/>
            <a:ext cx="1066800" cy="209550"/>
          </a:xfrm>
          <a:prstGeom prst="rect">
            <a:avLst/>
          </a:prstGeom>
          <a:noFill/>
          <a:ln>
            <a:noFill/>
          </a:ln>
        </p:spPr>
      </p:pic>
      <p:pic>
        <p:nvPicPr>
          <p:cNvPr id="193" name="Google Shape;193;p21"/>
          <p:cNvPicPr preferRelativeResize="0"/>
          <p:nvPr/>
        </p:nvPicPr>
        <p:blipFill>
          <a:blip r:embed="rId4">
            <a:alphaModFix/>
          </a:blip>
          <a:stretch>
            <a:fillRect/>
          </a:stretch>
        </p:blipFill>
        <p:spPr>
          <a:xfrm>
            <a:off x="5891350" y="3089650"/>
            <a:ext cx="2838450" cy="34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