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8687477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8687477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8687477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8687477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8687477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8687477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44ba219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44ba219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4ba219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4ba219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44ba219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44ba219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44ba219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44ba219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44ba219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44ba219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6.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ritannica.com/technology/artificial-intelligence" TargetMode="External"/><Relationship Id="rId4" Type="http://schemas.openxmlformats.org/officeDocument/2006/relationships/hyperlink" Target="https://appinventiv.com/blog/10-ways-artificial-intelligence-transforming-the-education-industry/#:~:text=AI%20systems%20monitor%20students'%20progress,as%20they%20advance%20their%20proficiency" TargetMode="External"/><Relationship Id="rId5" Type="http://schemas.openxmlformats.org/officeDocument/2006/relationships/hyperlink" Target="https://www.techtarget.com/whatis/definition/augmented-reality-AR" TargetMode="External"/><Relationship Id="rId6" Type="http://schemas.openxmlformats.org/officeDocument/2006/relationships/hyperlink" Target="https://www.viewsonic.com/library/education/6-benefits-and-5-examples-of-augmented-reality-in-education/#:~:text=Augmented%20Reality%20(AR)%20in%20education,on%20technical%20knowledge%20and%20proficiencies" TargetMode="External"/><Relationship Id="rId7" Type="http://schemas.openxmlformats.org/officeDocument/2006/relationships/hyperlink" Target="https://elearningindustry.com/mobile-learning-benefits-the-advantages-of-learning-on-the-go#:~:text=For%20example%2C%20it%20provides%20a,interactive%20and%20personalized%20learning%20experience" TargetMode="External"/><Relationship Id="rId8" Type="http://schemas.openxmlformats.org/officeDocument/2006/relationships/hyperlink" Target="https://edu.google.com/intl/en_uk/future-of-the-classroom/emerging-technolog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Emerging Technology in the education industry</a:t>
            </a:r>
            <a:endParaRPr/>
          </a:p>
        </p:txBody>
      </p:sp>
      <p:sp>
        <p:nvSpPr>
          <p:cNvPr id="55" name="Google Shape;55;p13"/>
          <p:cNvSpPr txBox="1"/>
          <p:nvPr>
            <p:ph idx="1" type="subTitle"/>
          </p:nvPr>
        </p:nvSpPr>
        <p:spPr>
          <a:xfrm>
            <a:off x="5644400" y="4239600"/>
            <a:ext cx="34347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Mohamed Firas Faisal</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Artificial intelligence</a:t>
            </a:r>
            <a:endParaRPr/>
          </a:p>
          <a:p>
            <a:pPr indent="-342900" lvl="0" marL="457200" rtl="0" algn="l">
              <a:spcBef>
                <a:spcPts val="0"/>
              </a:spcBef>
              <a:spcAft>
                <a:spcPts val="0"/>
              </a:spcAft>
              <a:buSzPts val="1800"/>
              <a:buChar char="●"/>
            </a:pPr>
            <a:r>
              <a:rPr lang="en"/>
              <a:t>Augmented reality</a:t>
            </a:r>
            <a:endParaRPr/>
          </a:p>
          <a:p>
            <a:pPr indent="-342900" lvl="0" marL="457200" rtl="0" algn="l">
              <a:spcBef>
                <a:spcPts val="0"/>
              </a:spcBef>
              <a:spcAft>
                <a:spcPts val="0"/>
              </a:spcAft>
              <a:buSzPts val="1800"/>
              <a:buChar char="●"/>
            </a:pPr>
            <a:r>
              <a:rPr lang="en"/>
              <a:t>Mobile learning</a:t>
            </a:r>
            <a:endParaRPr/>
          </a:p>
          <a:p>
            <a:pPr indent="-342900" lvl="0" marL="457200" rtl="0" algn="l">
              <a:spcBef>
                <a:spcPts val="0"/>
              </a:spcBef>
              <a:spcAft>
                <a:spcPts val="0"/>
              </a:spcAft>
              <a:buSzPts val="1800"/>
              <a:buChar char="●"/>
            </a:pPr>
            <a:r>
              <a:rPr lang="en"/>
              <a:t>3D printing</a:t>
            </a:r>
            <a:endParaRPr/>
          </a:p>
          <a:p>
            <a:pPr indent="-342900" lvl="0" marL="457200" rtl="0" algn="l">
              <a:spcBef>
                <a:spcPts val="0"/>
              </a:spcBef>
              <a:spcAft>
                <a:spcPts val="0"/>
              </a:spcAft>
              <a:buSzPts val="1800"/>
              <a:buChar char="●"/>
            </a:pPr>
            <a:r>
              <a:rPr lang="en"/>
              <a:t>Learning through Games</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Education on the Brink: A Glimpse into Emerging Technologies</a:t>
            </a:r>
            <a:endParaRPr/>
          </a:p>
          <a:p>
            <a:pPr indent="0" lvl="0" marL="0" rtl="0" algn="l">
              <a:spcBef>
                <a:spcPts val="1200"/>
              </a:spcBef>
              <a:spcAft>
                <a:spcPts val="0"/>
              </a:spcAft>
              <a:buNone/>
            </a:pPr>
            <a:r>
              <a:rPr lang="en"/>
              <a:t>Imagine classrooms where textbooks dissolve into interactive holograms, personalized learning maps guide each student's journey, and robots act as tireless tutors. This isn't science fiction, it's the near future of education fueled by emerging technologies. The traditional brick-and-mortar schoolhouse is undergoing a metamorphosis, and these innovations are poised to reshape the way we learn and teach.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From artificial intelligence tailoring educational experiences to virtual reality transporting students to the heart of historical events, the possibilities are boundless. </a:t>
            </a:r>
            <a:endParaRPr/>
          </a:p>
        </p:txBody>
      </p:sp>
      <p:pic>
        <p:nvPicPr>
          <p:cNvPr id="68" name="Google Shape;68;p15"/>
          <p:cNvPicPr preferRelativeResize="0"/>
          <p:nvPr/>
        </p:nvPicPr>
        <p:blipFill>
          <a:blip r:embed="rId3">
            <a:alphaModFix/>
          </a:blip>
          <a:stretch>
            <a:fillRect/>
          </a:stretch>
        </p:blipFill>
        <p:spPr>
          <a:xfrm>
            <a:off x="6496642" y="183600"/>
            <a:ext cx="2222799" cy="140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Artificial </a:t>
            </a:r>
            <a:r>
              <a:rPr lang="en"/>
              <a:t>intelligence</a:t>
            </a:r>
            <a:endParaRPr/>
          </a:p>
        </p:txBody>
      </p:sp>
      <p:sp>
        <p:nvSpPr>
          <p:cNvPr id="74" name="Google Shape;74;p16"/>
          <p:cNvSpPr txBox="1"/>
          <p:nvPr>
            <p:ph idx="1" type="body"/>
          </p:nvPr>
        </p:nvSpPr>
        <p:spPr>
          <a:xfrm>
            <a:off x="311700" y="947775"/>
            <a:ext cx="8520600" cy="4055700"/>
          </a:xfrm>
          <a:prstGeom prst="rect">
            <a:avLst/>
          </a:prstGeom>
        </p:spPr>
        <p:txBody>
          <a:bodyPr anchorCtr="0" anchor="t" bIns="91425" lIns="91425" spcFirstLastPara="1" rIns="91425" wrap="square" tIns="91425">
            <a:spAutoFit/>
          </a:bodyPr>
          <a:lstStyle/>
          <a:p>
            <a:pPr indent="0" lvl="0" marL="91440" rtl="0" algn="l">
              <a:spcBef>
                <a:spcPts val="0"/>
              </a:spcBef>
              <a:spcAft>
                <a:spcPts val="0"/>
              </a:spcAft>
              <a:buNone/>
            </a:pPr>
            <a:r>
              <a:rPr lang="en" sz="1300"/>
              <a:t>Artificial intelligence (AI), the ability of a digital computer or computer-controlled robot to perform tasks commonly associated with intelligent beings. </a:t>
            </a:r>
            <a:endParaRPr sz="1300"/>
          </a:p>
          <a:p>
            <a:pPr indent="0" lvl="0" marL="91440" rtl="0" algn="l">
              <a:spcBef>
                <a:spcPts val="1200"/>
              </a:spcBef>
              <a:spcAft>
                <a:spcPts val="0"/>
              </a:spcAft>
              <a:buNone/>
            </a:pPr>
            <a:r>
              <a:rPr lang="en" sz="1300"/>
              <a:t>monitor students’ progress, spot areas for development, and modify the course contents as necessary. </a:t>
            </a:r>
            <a:endParaRPr sz="1300"/>
          </a:p>
          <a:p>
            <a:pPr indent="0" lvl="0" marL="91440" rtl="0" algn="l">
              <a:spcBef>
                <a:spcPts val="1200"/>
              </a:spcBef>
              <a:spcAft>
                <a:spcPts val="0"/>
              </a:spcAft>
              <a:buNone/>
            </a:pPr>
            <a:r>
              <a:rPr lang="en" sz="1300"/>
              <a:t>A good example of an AI used in learning is the duolingo app. </a:t>
            </a:r>
            <a:endParaRPr sz="1300"/>
          </a:p>
          <a:p>
            <a:pPr indent="0" lvl="0" marL="91440" rtl="0" algn="l">
              <a:spcBef>
                <a:spcPts val="1200"/>
              </a:spcBef>
              <a:spcAft>
                <a:spcPts val="0"/>
              </a:spcAft>
              <a:buNone/>
            </a:pPr>
            <a:r>
              <a:rPr lang="en" sz="1300"/>
              <a:t>Other ways AI can be used:</a:t>
            </a:r>
            <a:endParaRPr sz="1300"/>
          </a:p>
          <a:p>
            <a:pPr indent="-82550" lvl="0" marL="342900" rtl="0" algn="l">
              <a:spcBef>
                <a:spcPts val="1200"/>
              </a:spcBef>
              <a:spcAft>
                <a:spcPts val="0"/>
              </a:spcAft>
              <a:buSzPts val="1300"/>
              <a:buChar char="●"/>
            </a:pPr>
            <a:r>
              <a:rPr lang="en" sz="1300"/>
              <a:t>Producing smart content</a:t>
            </a:r>
            <a:endParaRPr sz="1300"/>
          </a:p>
          <a:p>
            <a:pPr indent="-82550" lvl="0" marL="342900" rtl="0" algn="l">
              <a:spcBef>
                <a:spcPts val="0"/>
              </a:spcBef>
              <a:spcAft>
                <a:spcPts val="0"/>
              </a:spcAft>
              <a:buSzPts val="1300"/>
              <a:buChar char="●"/>
            </a:pPr>
            <a:r>
              <a:rPr lang="en" sz="1300"/>
              <a:t>Contributing to task automation</a:t>
            </a:r>
            <a:endParaRPr sz="1300"/>
          </a:p>
          <a:p>
            <a:pPr indent="-82550" lvl="0" marL="342900" rtl="0" algn="l">
              <a:spcBef>
                <a:spcPts val="0"/>
              </a:spcBef>
              <a:spcAft>
                <a:spcPts val="0"/>
              </a:spcAft>
              <a:buSzPts val="1300"/>
              <a:buChar char="●"/>
            </a:pPr>
            <a:r>
              <a:rPr lang="en" sz="1300"/>
              <a:t>Ensuring universal access to education</a:t>
            </a:r>
            <a:endParaRPr sz="1300"/>
          </a:p>
          <a:p>
            <a:pPr indent="-82550" lvl="0" marL="342900" rtl="0" algn="l">
              <a:spcBef>
                <a:spcPts val="0"/>
              </a:spcBef>
              <a:spcAft>
                <a:spcPts val="0"/>
              </a:spcAft>
              <a:buSzPts val="1300"/>
              <a:buChar char="●"/>
            </a:pPr>
            <a:r>
              <a:rPr lang="en" sz="1300"/>
              <a:t>Providing 24*7 assistance </a:t>
            </a:r>
            <a:endParaRPr sz="1300"/>
          </a:p>
          <a:p>
            <a:pPr indent="-82550" lvl="0" marL="342900" rtl="0" algn="l">
              <a:spcBef>
                <a:spcPts val="0"/>
              </a:spcBef>
              <a:spcAft>
                <a:spcPts val="0"/>
              </a:spcAft>
              <a:buSzPts val="1300"/>
              <a:buChar char="●"/>
            </a:pPr>
            <a:r>
              <a:rPr lang="en" sz="1300"/>
              <a:t>Customizing information for every individual</a:t>
            </a:r>
            <a:endParaRPr sz="1300"/>
          </a:p>
          <a:p>
            <a:pPr indent="0" lvl="0" marL="91440" rtl="0" algn="l">
              <a:lnSpc>
                <a:spcPct val="115000"/>
              </a:lnSpc>
              <a:spcBef>
                <a:spcPts val="2300"/>
              </a:spcBef>
              <a:spcAft>
                <a:spcPts val="0"/>
              </a:spcAft>
              <a:buNone/>
            </a:pPr>
            <a:r>
              <a:t/>
            </a:r>
            <a:endParaRPr sz="1100">
              <a:solidFill>
                <a:srgbClr val="BDC1C6"/>
              </a:solidFill>
            </a:endParaRPr>
          </a:p>
          <a:p>
            <a:pPr indent="0" lvl="0" marL="91440" rtl="0" algn="l">
              <a:spcBef>
                <a:spcPts val="2300"/>
              </a:spcBef>
              <a:spcAft>
                <a:spcPts val="1200"/>
              </a:spcAft>
              <a:buNone/>
            </a:pPr>
            <a:r>
              <a:rPr lang="en" sz="1100">
                <a:solidFill>
                  <a:srgbClr val="BDC1C6"/>
                </a:solidFill>
                <a:highlight>
                  <a:srgbClr val="202124"/>
                </a:highlight>
              </a:rPr>
              <a:t> </a:t>
            </a:r>
            <a:endParaRPr sz="1100"/>
          </a:p>
        </p:txBody>
      </p:sp>
      <p:pic>
        <p:nvPicPr>
          <p:cNvPr id="75" name="Google Shape;75;p16"/>
          <p:cNvPicPr preferRelativeResize="0"/>
          <p:nvPr/>
        </p:nvPicPr>
        <p:blipFill>
          <a:blip r:embed="rId3">
            <a:alphaModFix/>
          </a:blip>
          <a:stretch>
            <a:fillRect/>
          </a:stretch>
        </p:blipFill>
        <p:spPr>
          <a:xfrm>
            <a:off x="5439875" y="2840867"/>
            <a:ext cx="2732774" cy="182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Augmented Reality</a:t>
            </a:r>
            <a:endParaRPr/>
          </a:p>
        </p:txBody>
      </p:sp>
      <p:sp>
        <p:nvSpPr>
          <p:cNvPr id="81" name="Google Shape;81;p17"/>
          <p:cNvSpPr txBox="1"/>
          <p:nvPr>
            <p:ph idx="1" type="body"/>
          </p:nvPr>
        </p:nvSpPr>
        <p:spPr>
          <a:xfrm>
            <a:off x="311700" y="1561100"/>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Augmented reality (AR) is the integration of digital information with the user's environment in Real Time. Unlike virtual reality (VR), which creates a totally artificial environment, AR users experience a real-world environment with generated perceptual information overlaid on top of it.</a:t>
            </a:r>
            <a:endParaRPr sz="1200"/>
          </a:p>
          <a:p>
            <a:pPr indent="-304800" lvl="0" marL="457200" rtl="0" algn="l">
              <a:lnSpc>
                <a:spcPct val="200000"/>
              </a:lnSpc>
              <a:spcBef>
                <a:spcPts val="0"/>
              </a:spcBef>
              <a:spcAft>
                <a:spcPts val="0"/>
              </a:spcAft>
              <a:buSzPts val="1200"/>
              <a:buChar char="●"/>
            </a:pPr>
            <a:r>
              <a:rPr lang="en" sz="1200"/>
              <a:t>AR’s relative seamlessness of digital objects within the “real world” encourages interactivity and engagement. </a:t>
            </a:r>
            <a:endParaRPr sz="1200"/>
          </a:p>
          <a:p>
            <a:pPr indent="-304800" lvl="0" marL="457200" rtl="0" algn="l">
              <a:lnSpc>
                <a:spcPct val="200000"/>
              </a:lnSpc>
              <a:spcBef>
                <a:spcPts val="0"/>
              </a:spcBef>
              <a:spcAft>
                <a:spcPts val="0"/>
              </a:spcAft>
              <a:buSzPts val="1200"/>
              <a:buChar char="●"/>
            </a:pPr>
            <a:r>
              <a:rPr lang="en" sz="1200"/>
              <a:t>It maximizes students’ ability to spend their time learning curricular subjects while minimizing the time spent learning how to use the new tech.</a:t>
            </a:r>
            <a:endParaRPr sz="1200"/>
          </a:p>
          <a:p>
            <a:pPr indent="-304800" lvl="0" marL="457200" rtl="0" algn="l">
              <a:lnSpc>
                <a:spcPct val="200000"/>
              </a:lnSpc>
              <a:spcBef>
                <a:spcPts val="0"/>
              </a:spcBef>
              <a:spcAft>
                <a:spcPts val="0"/>
              </a:spcAft>
              <a:buSzPts val="1200"/>
              <a:buChar char="●"/>
            </a:pPr>
            <a:r>
              <a:rPr lang="en" sz="1200"/>
              <a:t>AR can also inspire empathy in an individual. It offers two-dimensional methods of presenting information versus the traditional one-dimension. This combination of interactivity and engagement with emotion, in turn, could enhance the ability of students to remember what they’ve learned– and lead to faster acquisition of information and skills.</a:t>
            </a:r>
            <a:endParaRPr sz="1200"/>
          </a:p>
        </p:txBody>
      </p:sp>
      <p:pic>
        <p:nvPicPr>
          <p:cNvPr id="82" name="Google Shape;82;p17"/>
          <p:cNvPicPr preferRelativeResize="0"/>
          <p:nvPr/>
        </p:nvPicPr>
        <p:blipFill>
          <a:blip r:embed="rId3">
            <a:alphaModFix/>
          </a:blip>
          <a:stretch>
            <a:fillRect/>
          </a:stretch>
        </p:blipFill>
        <p:spPr>
          <a:xfrm>
            <a:off x="6646799" y="71200"/>
            <a:ext cx="2279649" cy="1489901"/>
          </a:xfrm>
          <a:prstGeom prst="rect">
            <a:avLst/>
          </a:prstGeom>
          <a:noFill/>
          <a:ln>
            <a:noFill/>
          </a:ln>
        </p:spPr>
      </p:pic>
      <p:pic>
        <p:nvPicPr>
          <p:cNvPr id="83" name="Google Shape;83;p17"/>
          <p:cNvPicPr preferRelativeResize="0"/>
          <p:nvPr/>
        </p:nvPicPr>
        <p:blipFill>
          <a:blip r:embed="rId4">
            <a:alphaModFix/>
          </a:blip>
          <a:stretch>
            <a:fillRect/>
          </a:stretch>
        </p:blipFill>
        <p:spPr>
          <a:xfrm>
            <a:off x="6505025" y="71200"/>
            <a:ext cx="2563199" cy="148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Mobile learning</a:t>
            </a:r>
            <a:endParaRPr/>
          </a:p>
        </p:txBody>
      </p:sp>
      <p:sp>
        <p:nvSpPr>
          <p:cNvPr id="89" name="Google Shape;89;p18"/>
          <p:cNvSpPr txBox="1"/>
          <p:nvPr>
            <p:ph idx="1" type="body"/>
          </p:nvPr>
        </p:nvSpPr>
        <p:spPr>
          <a:xfrm>
            <a:off x="311700" y="1499525"/>
            <a:ext cx="8520600" cy="3416400"/>
          </a:xfrm>
          <a:prstGeom prst="rect">
            <a:avLst/>
          </a:prstGeom>
        </p:spPr>
        <p:txBody>
          <a:bodyPr anchorCtr="0" anchor="t" bIns="91425" lIns="91425" spcFirstLastPara="1" rIns="91425" wrap="square" tIns="91425">
            <a:normAutofit fontScale="92500"/>
          </a:bodyPr>
          <a:lstStyle/>
          <a:p>
            <a:pPr indent="-304958" lvl="0" marL="457200" rtl="0" algn="l">
              <a:lnSpc>
                <a:spcPct val="200000"/>
              </a:lnSpc>
              <a:spcBef>
                <a:spcPts val="0"/>
              </a:spcBef>
              <a:spcAft>
                <a:spcPts val="0"/>
              </a:spcAft>
              <a:buSzPct val="100000"/>
              <a:buChar char="●"/>
            </a:pPr>
            <a:r>
              <a:rPr lang="en" sz="1300"/>
              <a:t>Mobile learning, or mLearning, is a type of technology-enhanced education that takes place on a mobile device.</a:t>
            </a:r>
            <a:endParaRPr sz="1300"/>
          </a:p>
          <a:p>
            <a:pPr indent="-304958" lvl="0" marL="457200" rtl="0" algn="l">
              <a:lnSpc>
                <a:spcPct val="200000"/>
              </a:lnSpc>
              <a:spcBef>
                <a:spcPts val="0"/>
              </a:spcBef>
              <a:spcAft>
                <a:spcPts val="0"/>
              </a:spcAft>
              <a:buSzPct val="100000"/>
              <a:buChar char="●"/>
            </a:pPr>
            <a:r>
              <a:rPr lang="en" sz="1300"/>
              <a:t>it provides a more convenient and flexible way to learn, allowing learners to fit education into their busy schedules. </a:t>
            </a:r>
            <a:endParaRPr sz="1300"/>
          </a:p>
          <a:p>
            <a:pPr indent="-304958" lvl="0" marL="457200" rtl="0" algn="l">
              <a:lnSpc>
                <a:spcPct val="200000"/>
              </a:lnSpc>
              <a:spcBef>
                <a:spcPts val="0"/>
              </a:spcBef>
              <a:spcAft>
                <a:spcPts val="0"/>
              </a:spcAft>
              <a:buSzPct val="100000"/>
              <a:buChar char="●"/>
            </a:pPr>
            <a:r>
              <a:rPr lang="en" sz="1300"/>
              <a:t>Furthermore, it can increase accessibility to education for individuals who may not have access to traditional classroom settings.</a:t>
            </a:r>
            <a:endParaRPr sz="1300"/>
          </a:p>
          <a:p>
            <a:pPr indent="-304958" lvl="0" marL="457200" rtl="0" algn="l">
              <a:lnSpc>
                <a:spcPct val="200000"/>
              </a:lnSpc>
              <a:spcBef>
                <a:spcPts val="0"/>
              </a:spcBef>
              <a:spcAft>
                <a:spcPts val="0"/>
              </a:spcAft>
              <a:buSzPct val="100000"/>
              <a:buChar char="●"/>
            </a:pPr>
            <a:r>
              <a:rPr lang="en" sz="1300"/>
              <a:t>Mobile learning can also be more cost-effective than traditional classroom-based learning</a:t>
            </a:r>
            <a:endParaRPr sz="1300"/>
          </a:p>
          <a:p>
            <a:pPr indent="-304958" lvl="0" marL="457200" rtl="0" algn="l">
              <a:lnSpc>
                <a:spcPct val="200000"/>
              </a:lnSpc>
              <a:spcBef>
                <a:spcPts val="0"/>
              </a:spcBef>
              <a:spcAft>
                <a:spcPts val="0"/>
              </a:spcAft>
              <a:buSzPct val="100000"/>
              <a:buChar char="●"/>
            </a:pPr>
            <a:r>
              <a:rPr lang="en" sz="1300"/>
              <a:t>Mobile learning can also improve collaboration among learners, as it provides a platform for communication and collaboration in real time.</a:t>
            </a:r>
            <a:endParaRPr sz="1300"/>
          </a:p>
          <a:p>
            <a:pPr indent="-304958" lvl="0" marL="457200" rtl="0" algn="l">
              <a:lnSpc>
                <a:spcPct val="200000"/>
              </a:lnSpc>
              <a:spcBef>
                <a:spcPts val="0"/>
              </a:spcBef>
              <a:spcAft>
                <a:spcPts val="0"/>
              </a:spcAft>
              <a:buSzPct val="100000"/>
              <a:buChar char="●"/>
            </a:pPr>
            <a:r>
              <a:rPr lang="en" sz="1300"/>
              <a:t>With features like discussion boards, instant messaging, and group projects, mobile learning can foster a sense of community and collaboration among learners</a:t>
            </a:r>
            <a:endParaRPr sz="1300"/>
          </a:p>
        </p:txBody>
      </p:sp>
      <p:pic>
        <p:nvPicPr>
          <p:cNvPr id="90" name="Google Shape;90;p18"/>
          <p:cNvPicPr preferRelativeResize="0"/>
          <p:nvPr/>
        </p:nvPicPr>
        <p:blipFill>
          <a:blip r:embed="rId3">
            <a:alphaModFix/>
          </a:blip>
          <a:stretch>
            <a:fillRect/>
          </a:stretch>
        </p:blipFill>
        <p:spPr>
          <a:xfrm>
            <a:off x="6113450" y="78823"/>
            <a:ext cx="2416525" cy="1420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3D printing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While 3D printing is four to five years away from widespread adoption in schools, it is easy to pinpoint the practical applications that will take hold. Geology and anthropology students, for instance, can make and interact with models of fossils and other artifacts, and organic chemistry students can print out models of complex proteins and other molecules through rapid prototyping and production tools. Even more compelling are institutions that are using 3D technology to develop brand new tools.</a:t>
            </a:r>
            <a:endParaRPr sz="1400"/>
          </a:p>
        </p:txBody>
      </p:sp>
      <p:pic>
        <p:nvPicPr>
          <p:cNvPr id="97" name="Google Shape;97;p19"/>
          <p:cNvPicPr preferRelativeResize="0"/>
          <p:nvPr/>
        </p:nvPicPr>
        <p:blipFill>
          <a:blip r:embed="rId3">
            <a:alphaModFix/>
          </a:blip>
          <a:stretch>
            <a:fillRect/>
          </a:stretch>
        </p:blipFill>
        <p:spPr>
          <a:xfrm>
            <a:off x="510725" y="2897634"/>
            <a:ext cx="2029875" cy="1373340"/>
          </a:xfrm>
          <a:prstGeom prst="rect">
            <a:avLst/>
          </a:prstGeom>
          <a:noFill/>
          <a:ln>
            <a:noFill/>
          </a:ln>
        </p:spPr>
      </p:pic>
      <p:pic>
        <p:nvPicPr>
          <p:cNvPr id="98" name="Google Shape;98;p19"/>
          <p:cNvPicPr preferRelativeResize="0"/>
          <p:nvPr/>
        </p:nvPicPr>
        <p:blipFill>
          <a:blip r:embed="rId4">
            <a:alphaModFix/>
          </a:blip>
          <a:stretch>
            <a:fillRect/>
          </a:stretch>
        </p:blipFill>
        <p:spPr>
          <a:xfrm>
            <a:off x="3502924" y="2897627"/>
            <a:ext cx="1952927" cy="1301599"/>
          </a:xfrm>
          <a:prstGeom prst="rect">
            <a:avLst/>
          </a:prstGeom>
          <a:noFill/>
          <a:ln>
            <a:noFill/>
          </a:ln>
        </p:spPr>
      </p:pic>
      <p:pic>
        <p:nvPicPr>
          <p:cNvPr id="99" name="Google Shape;99;p19"/>
          <p:cNvPicPr preferRelativeResize="0"/>
          <p:nvPr/>
        </p:nvPicPr>
        <p:blipFill>
          <a:blip r:embed="rId5">
            <a:alphaModFix/>
          </a:blip>
          <a:stretch>
            <a:fillRect/>
          </a:stretch>
        </p:blipFill>
        <p:spPr>
          <a:xfrm>
            <a:off x="6595774" y="2914612"/>
            <a:ext cx="1583001" cy="133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Learning through games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Game play has traversed the realm of recreation and infiltrated commerce, productivity, and education, proving to be a useful training and motivation tool. Referred to as “Game-Based Learning” in previous NMC Horizon reports, this field of practice has expanded far beyond integrating digital and online games into the curriculum. The updated category title reflects the perspective that while games are effective tools for scaffolding concepts and simulating real world experiences, it should also include the larger canvas of gamer culture and game design. A </a:t>
            </a:r>
            <a:r>
              <a:rPr lang="en" sz="1400"/>
              <a:t>good</a:t>
            </a:r>
            <a:r>
              <a:rPr lang="en" sz="1400"/>
              <a:t> example of this is Minecraft education edition</a:t>
            </a:r>
            <a:endParaRPr sz="1400"/>
          </a:p>
        </p:txBody>
      </p:sp>
      <p:pic>
        <p:nvPicPr>
          <p:cNvPr id="106" name="Google Shape;106;p20"/>
          <p:cNvPicPr preferRelativeResize="0"/>
          <p:nvPr/>
        </p:nvPicPr>
        <p:blipFill>
          <a:blip r:embed="rId3">
            <a:alphaModFix/>
          </a:blip>
          <a:stretch>
            <a:fillRect/>
          </a:stretch>
        </p:blipFill>
        <p:spPr>
          <a:xfrm>
            <a:off x="371588" y="2968675"/>
            <a:ext cx="2847975" cy="1600200"/>
          </a:xfrm>
          <a:prstGeom prst="rect">
            <a:avLst/>
          </a:prstGeom>
          <a:noFill/>
          <a:ln>
            <a:noFill/>
          </a:ln>
        </p:spPr>
      </p:pic>
      <p:pic>
        <p:nvPicPr>
          <p:cNvPr id="107" name="Google Shape;107;p20"/>
          <p:cNvPicPr preferRelativeResize="0"/>
          <p:nvPr/>
        </p:nvPicPr>
        <p:blipFill>
          <a:blip r:embed="rId4">
            <a:alphaModFix/>
          </a:blip>
          <a:stretch>
            <a:fillRect/>
          </a:stretch>
        </p:blipFill>
        <p:spPr>
          <a:xfrm>
            <a:off x="3524500" y="2987725"/>
            <a:ext cx="2933700" cy="1562100"/>
          </a:xfrm>
          <a:prstGeom prst="rect">
            <a:avLst/>
          </a:prstGeom>
          <a:noFill/>
          <a:ln>
            <a:noFill/>
          </a:ln>
        </p:spPr>
      </p:pic>
      <p:pic>
        <p:nvPicPr>
          <p:cNvPr id="108" name="Google Shape;108;p20"/>
          <p:cNvPicPr preferRelativeResize="0"/>
          <p:nvPr/>
        </p:nvPicPr>
        <p:blipFill>
          <a:blip r:embed="rId5">
            <a:alphaModFix/>
          </a:blip>
          <a:stretch>
            <a:fillRect/>
          </a:stretch>
        </p:blipFill>
        <p:spPr>
          <a:xfrm>
            <a:off x="6611800" y="3088175"/>
            <a:ext cx="2274400" cy="127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4" name="Google Shape;114;p21"/>
          <p:cNvSpPr txBox="1"/>
          <p:nvPr>
            <p:ph idx="1" type="body"/>
          </p:nvPr>
        </p:nvSpPr>
        <p:spPr>
          <a:xfrm>
            <a:off x="311700" y="1152475"/>
            <a:ext cx="8520600" cy="3661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91" u="sng">
                <a:solidFill>
                  <a:schemeClr val="hlink"/>
                </a:solidFill>
                <a:hlinkClick r:id="rId3"/>
              </a:rPr>
              <a:t>https://www.britannica.com/technology/artificial-intelligence</a:t>
            </a:r>
            <a:endParaRPr sz="1191"/>
          </a:p>
          <a:p>
            <a:pPr indent="0" lvl="0" marL="0" rtl="0" algn="l">
              <a:spcBef>
                <a:spcPts val="1200"/>
              </a:spcBef>
              <a:spcAft>
                <a:spcPts val="0"/>
              </a:spcAft>
              <a:buNone/>
            </a:pPr>
            <a:r>
              <a:rPr lang="en" sz="1191" u="sng">
                <a:solidFill>
                  <a:schemeClr val="hlink"/>
                </a:solidFill>
                <a:hlinkClick r:id="rId4"/>
              </a:rPr>
              <a:t>https://appinventiv.com/blog/10-ways-artificial-intelligence-transforming-the-education-industry/#:~:text=AI%20systems%20monitor%20students'%20progress,as%20they%20advance%20their%20proficiency</a:t>
            </a:r>
            <a:r>
              <a:rPr lang="en" sz="1191"/>
              <a:t> </a:t>
            </a:r>
            <a:endParaRPr sz="1191"/>
          </a:p>
          <a:p>
            <a:pPr indent="0" lvl="0" marL="0" rtl="0" algn="l">
              <a:spcBef>
                <a:spcPts val="1200"/>
              </a:spcBef>
              <a:spcAft>
                <a:spcPts val="0"/>
              </a:spcAft>
              <a:buNone/>
            </a:pPr>
            <a:r>
              <a:rPr lang="en" sz="1191" u="sng">
                <a:solidFill>
                  <a:schemeClr val="hlink"/>
                </a:solidFill>
                <a:hlinkClick r:id="rId5"/>
              </a:rPr>
              <a:t>https://www.techtarget.com/whatis/definition/augmented-reality-AR</a:t>
            </a:r>
            <a:r>
              <a:rPr lang="en" sz="1191"/>
              <a:t> </a:t>
            </a:r>
            <a:endParaRPr sz="1191"/>
          </a:p>
          <a:p>
            <a:pPr indent="0" lvl="0" marL="0" rtl="0" algn="l">
              <a:spcBef>
                <a:spcPts val="1200"/>
              </a:spcBef>
              <a:spcAft>
                <a:spcPts val="0"/>
              </a:spcAft>
              <a:buNone/>
            </a:pPr>
            <a:r>
              <a:rPr lang="en" sz="1191" u="sng">
                <a:solidFill>
                  <a:schemeClr val="hlink"/>
                </a:solidFill>
                <a:hlinkClick r:id="rId6"/>
              </a:rPr>
              <a:t>https://www.viewsonic.com/library/education/6-benefits-and-5-examples-of-augmented-reality-in-education/#:~:text=Augmented%20Reality%20(AR)%20in%20education,on%20technical%20knowledge%20and%20proficiencies</a:t>
            </a:r>
            <a:r>
              <a:rPr lang="en" sz="1191"/>
              <a:t> </a:t>
            </a:r>
            <a:endParaRPr sz="1191"/>
          </a:p>
          <a:p>
            <a:pPr indent="0" lvl="0" marL="0" rtl="0" algn="l">
              <a:spcBef>
                <a:spcPts val="1200"/>
              </a:spcBef>
              <a:spcAft>
                <a:spcPts val="0"/>
              </a:spcAft>
              <a:buNone/>
            </a:pPr>
            <a:r>
              <a:rPr lang="en" sz="1191" u="sng">
                <a:solidFill>
                  <a:schemeClr val="hlink"/>
                </a:solidFill>
                <a:hlinkClick r:id="rId7"/>
              </a:rPr>
              <a:t>https://elearningindustry.com/mobile-learning-benefits-the-advantages-of-learning-on-the-go#:~:text=For%20example%2C%20it%20provides%20a,interactive%20and%20personalized%20learning%20experience</a:t>
            </a:r>
            <a:endParaRPr sz="1191"/>
          </a:p>
          <a:p>
            <a:pPr indent="0" lvl="0" marL="0" rtl="0" algn="l">
              <a:spcBef>
                <a:spcPts val="1200"/>
              </a:spcBef>
              <a:spcAft>
                <a:spcPts val="0"/>
              </a:spcAft>
              <a:buNone/>
            </a:pPr>
            <a:r>
              <a:rPr lang="en" sz="1191" u="sng">
                <a:solidFill>
                  <a:schemeClr val="hlink"/>
                </a:solidFill>
                <a:hlinkClick r:id="rId8"/>
              </a:rPr>
              <a:t>https://edu.google.com/intl/en_uk/future-of-the-classroom/emerging-technologies/</a:t>
            </a:r>
            <a:r>
              <a:rPr lang="en" sz="1191"/>
              <a:t> </a:t>
            </a:r>
            <a:r>
              <a:rPr lang="en" sz="1400"/>
              <a:t>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