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8" r:id="rId6"/>
    <p:sldId id="26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291"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A6204-0F04-4BAC-B38D-CD9288B49170}" type="datetimeFigureOut">
              <a:rPr lang="fr-FR" smtClean="0"/>
              <a:pPr/>
              <a:t>02/12/2020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7757C-397C-4648-B996-951350DD8A3A}" type="slidenum">
              <a:rPr lang="fr-FR" smtClean="0"/>
              <a:pPr/>
              <a:t>‹N°›</a:t>
            </a:fld>
            <a:endParaRPr lang="fr-FR"/>
          </a:p>
        </p:txBody>
      </p:sp>
    </p:spTree>
    <p:extLst>
      <p:ext uri="{BB962C8B-B14F-4D97-AF65-F5344CB8AC3E}">
        <p14:creationId xmlns:p14="http://schemas.microsoft.com/office/powerpoint/2010/main" xmlns="" val="35755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1"/>
            <a:r>
              <a:rPr lang="fr-FR" sz="2400" dirty="0">
                <a:latin typeface="Times New Roman" pitchFamily="18" charset="0"/>
                <a:cs typeface="Times New Roman" pitchFamily="18" charset="0"/>
              </a:rPr>
              <a:t>EXEMPLE  : REDEMARRAGE APRES SINISTRE</a:t>
            </a:r>
          </a:p>
          <a:p>
            <a:endParaRPr lang="fr-FR" dirty="0"/>
          </a:p>
        </p:txBody>
      </p:sp>
      <p:sp>
        <p:nvSpPr>
          <p:cNvPr id="4" name="Espace réservé du numéro de diapositive 3"/>
          <p:cNvSpPr>
            <a:spLocks noGrp="1"/>
          </p:cNvSpPr>
          <p:nvPr>
            <p:ph type="sldNum" sz="quarter" idx="10"/>
          </p:nvPr>
        </p:nvSpPr>
        <p:spPr/>
        <p:txBody>
          <a:bodyPr/>
          <a:lstStyle/>
          <a:p>
            <a:fld id="{8C47757C-397C-4648-B996-951350DD8A3A}" type="slidenum">
              <a:rPr lang="fr-FR" smtClean="0"/>
              <a:pPr/>
              <a:t>2</a:t>
            </a:fld>
            <a:endParaRPr lang="fr-FR"/>
          </a:p>
        </p:txBody>
      </p:sp>
    </p:spTree>
    <p:extLst>
      <p:ext uri="{BB962C8B-B14F-4D97-AF65-F5344CB8AC3E}">
        <p14:creationId xmlns:p14="http://schemas.microsoft.com/office/powerpoint/2010/main" xmlns="" val="390671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E16F779-1B9B-4F57-97B3-BED38D618DE4}"/>
              </a:ext>
            </a:extLst>
          </p:cNvPr>
          <p:cNvSpPr>
            <a:spLocks noGrp="1"/>
          </p:cNvSpPr>
          <p:nvPr>
            <p:ph type="ctrTitle"/>
          </p:nvPr>
        </p:nvSpPr>
        <p:spPr>
          <a:xfrm>
            <a:off x="3749040" y="1338943"/>
            <a:ext cx="7742509" cy="2262781"/>
          </a:xfrm>
        </p:spPr>
        <p:txBody>
          <a:bodyPr>
            <a:normAutofit/>
          </a:bodyPr>
          <a:lstStyle/>
          <a:p>
            <a:r>
              <a:rPr lang="fr-FR" sz="8000" i="1" dirty="0" smtClean="0">
                <a:latin typeface="Algerian" pitchFamily="82" charset="0"/>
              </a:rPr>
              <a:t>RDBMS</a:t>
            </a:r>
            <a:r>
              <a:rPr lang="fr-FR" dirty="0"/>
              <a:t> </a:t>
            </a:r>
          </a:p>
        </p:txBody>
      </p:sp>
      <p:sp>
        <p:nvSpPr>
          <p:cNvPr id="3" name="Sous-titre 2">
            <a:extLst>
              <a:ext uri="{FF2B5EF4-FFF2-40B4-BE49-F238E27FC236}">
                <a16:creationId xmlns:a16="http://schemas.microsoft.com/office/drawing/2014/main" xmlns="" id="{FA672464-CA16-4C15-AEFB-9B88494F2927}"/>
              </a:ext>
            </a:extLst>
          </p:cNvPr>
          <p:cNvSpPr>
            <a:spLocks noGrp="1"/>
          </p:cNvSpPr>
          <p:nvPr>
            <p:ph type="subTitle" idx="1"/>
          </p:nvPr>
        </p:nvSpPr>
        <p:spPr>
          <a:xfrm>
            <a:off x="7381461" y="5804452"/>
            <a:ext cx="4613482" cy="563036"/>
          </a:xfrm>
        </p:spPr>
        <p:txBody>
          <a:bodyPr/>
          <a:lstStyle/>
          <a:p>
            <a:r>
              <a:rPr lang="fr-FR" dirty="0">
                <a:latin typeface="Algerian" pitchFamily="82" charset="0"/>
              </a:rPr>
              <a:t>Elaboré par : </a:t>
            </a:r>
            <a:r>
              <a:rPr lang="fr-FR" dirty="0" smtClean="0">
                <a:latin typeface="Algerian" pitchFamily="82" charset="0"/>
              </a:rPr>
              <a:t>Ichrak Guesmi</a:t>
            </a:r>
            <a:endParaRPr lang="fr-FR" dirty="0">
              <a:latin typeface="Algerian" pitchFamily="82" charset="0"/>
            </a:endParaRPr>
          </a:p>
        </p:txBody>
      </p:sp>
    </p:spTree>
    <p:extLst>
      <p:ext uri="{BB962C8B-B14F-4D97-AF65-F5344CB8AC3E}">
        <p14:creationId xmlns:p14="http://schemas.microsoft.com/office/powerpoint/2010/main" xmlns="" val="402899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6F3D968-D12C-4859-8D5A-9162B041D91A}"/>
              </a:ext>
            </a:extLst>
          </p:cNvPr>
          <p:cNvSpPr>
            <a:spLocks noGrp="1"/>
          </p:cNvSpPr>
          <p:nvPr>
            <p:ph type="title"/>
          </p:nvPr>
        </p:nvSpPr>
        <p:spPr/>
        <p:txBody>
          <a:bodyPr/>
          <a:lstStyle/>
          <a:p>
            <a:r>
              <a:rPr lang="fr-FR" dirty="0"/>
              <a:t>Plan </a:t>
            </a:r>
          </a:p>
        </p:txBody>
      </p:sp>
      <p:sp>
        <p:nvSpPr>
          <p:cNvPr id="3" name="Espace réservé du contenu 2">
            <a:extLst>
              <a:ext uri="{FF2B5EF4-FFF2-40B4-BE49-F238E27FC236}">
                <a16:creationId xmlns:a16="http://schemas.microsoft.com/office/drawing/2014/main" xmlns="" id="{803BDB12-D66A-4A11-B6E7-076E09FC2714}"/>
              </a:ext>
            </a:extLst>
          </p:cNvPr>
          <p:cNvSpPr>
            <a:spLocks noGrp="1"/>
          </p:cNvSpPr>
          <p:nvPr>
            <p:ph idx="1"/>
          </p:nvPr>
        </p:nvSpPr>
        <p:spPr>
          <a:xfrm>
            <a:off x="1298713" y="2133600"/>
            <a:ext cx="10205899" cy="3777622"/>
          </a:xfrm>
        </p:spPr>
        <p:txBody>
          <a:bodyPr>
            <a:normAutofit lnSpcReduction="10000"/>
          </a:bodyPr>
          <a:lstStyle/>
          <a:p>
            <a:r>
              <a:rPr lang="fr-FR" sz="2400" dirty="0" smtClean="0">
                <a:solidFill>
                  <a:schemeClr val="tx1"/>
                </a:solidFill>
                <a:latin typeface="Times New Roman" pitchFamily="18" charset="0"/>
                <a:cs typeface="Times New Roman" pitchFamily="18" charset="0"/>
              </a:rPr>
              <a:t>What is a RDBMS ?</a:t>
            </a:r>
          </a:p>
          <a:p>
            <a:pPr>
              <a:buNone/>
            </a:pPr>
            <a:endParaRPr lang="fr-FR" sz="2400" dirty="0" smtClean="0">
              <a:latin typeface="Times New Roman" pitchFamily="18" charset="0"/>
              <a:cs typeface="Times New Roman" pitchFamily="18" charset="0"/>
            </a:endParaRPr>
          </a:p>
          <a:p>
            <a:r>
              <a:rPr lang="fr-FR" sz="2400" dirty="0" smtClean="0">
                <a:solidFill>
                  <a:schemeClr val="tx1"/>
                </a:solidFill>
                <a:latin typeface="Times New Roman" pitchFamily="18" charset="0"/>
                <a:cs typeface="Times New Roman" pitchFamily="18" charset="0"/>
              </a:rPr>
              <a:t>Examples of RDBMS</a:t>
            </a:r>
            <a:r>
              <a:rPr lang="fr-FR" sz="2400" dirty="0" smtClean="0">
                <a:solidFill>
                  <a:schemeClr val="tx1"/>
                </a:solidFill>
                <a:latin typeface="Times New Roman" pitchFamily="18" charset="0"/>
                <a:cs typeface="Times New Roman" pitchFamily="18" charset="0"/>
              </a:rPr>
              <a:t>’ and their </a:t>
            </a:r>
            <a:r>
              <a:rPr lang="fr-FR" sz="2400" dirty="0" smtClean="0">
                <a:solidFill>
                  <a:schemeClr val="tx1"/>
                </a:solidFill>
                <a:latin typeface="Times New Roman" pitchFamily="18" charset="0"/>
                <a:cs typeface="Times New Roman" pitchFamily="18" charset="0"/>
              </a:rPr>
              <a:t>functionalities</a:t>
            </a:r>
            <a:endParaRPr lang="fr-FR" sz="2400" dirty="0" smtClean="0">
              <a:solidFill>
                <a:schemeClr val="tx1"/>
              </a:solidFill>
              <a:latin typeface="Times New Roman" pitchFamily="18" charset="0"/>
              <a:cs typeface="Times New Roman" pitchFamily="18" charset="0"/>
            </a:endParaRPr>
          </a:p>
          <a:p>
            <a:pPr lvl="1"/>
            <a:r>
              <a:rPr lang="fr-FR" sz="2400" dirty="0" smtClean="0">
                <a:solidFill>
                  <a:schemeClr val="tx1"/>
                </a:solidFill>
                <a:latin typeface="Times New Roman" pitchFamily="18" charset="0"/>
                <a:cs typeface="Times New Roman" pitchFamily="18" charset="0"/>
              </a:rPr>
              <a:t>MySQL</a:t>
            </a:r>
          </a:p>
          <a:p>
            <a:pPr lvl="1"/>
            <a:r>
              <a:rPr lang="fr-FR" sz="2400" dirty="0" smtClean="0">
                <a:solidFill>
                  <a:schemeClr val="tx1"/>
                </a:solidFill>
                <a:latin typeface="Times New Roman" pitchFamily="18" charset="0"/>
                <a:cs typeface="Times New Roman" pitchFamily="18" charset="0"/>
              </a:rPr>
              <a:t>PostgreSQL</a:t>
            </a:r>
          </a:p>
          <a:p>
            <a:pPr lvl="1"/>
            <a:r>
              <a:rPr lang="fr-FR" sz="2400" dirty="0" smtClean="0">
                <a:solidFill>
                  <a:schemeClr val="tx1"/>
                </a:solidFill>
                <a:latin typeface="Times New Roman" pitchFamily="18" charset="0"/>
                <a:cs typeface="Times New Roman" pitchFamily="18" charset="0"/>
              </a:rPr>
              <a:t>SQL SERVER</a:t>
            </a:r>
          </a:p>
          <a:p>
            <a:pPr lvl="1">
              <a:buNone/>
            </a:pPr>
            <a:endParaRPr lang="fr-FR" sz="2200" dirty="0">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Comparison </a:t>
            </a:r>
            <a:r>
              <a:rPr lang="en-US" sz="2400" dirty="0" smtClean="0">
                <a:solidFill>
                  <a:schemeClr val="tx1"/>
                </a:solidFill>
                <a:latin typeface="Times New Roman" pitchFamily="18" charset="0"/>
                <a:cs typeface="Times New Roman" pitchFamily="18" charset="0"/>
              </a:rPr>
              <a:t>between the three RDBMS</a:t>
            </a:r>
            <a:endParaRPr lang="fr-FR"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6302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87EF519-A651-4379-86C1-446DD3208B23}"/>
              </a:ext>
            </a:extLst>
          </p:cNvPr>
          <p:cNvSpPr>
            <a:spLocks noGrp="1"/>
          </p:cNvSpPr>
          <p:nvPr>
            <p:ph type="title"/>
          </p:nvPr>
        </p:nvSpPr>
        <p:spPr/>
        <p:txBody>
          <a:bodyPr/>
          <a:lstStyle/>
          <a:p>
            <a:r>
              <a:rPr lang="fr-FR" dirty="0" smtClean="0">
                <a:solidFill>
                  <a:schemeClr val="tx1"/>
                </a:solidFill>
                <a:latin typeface="Times New Roman" pitchFamily="18" charset="0"/>
                <a:cs typeface="Times New Roman" pitchFamily="18" charset="0"/>
              </a:rPr>
              <a:t>What is a RDBMS </a:t>
            </a:r>
            <a:r>
              <a:rPr lang="fr-FR" dirty="0" smtClean="0">
                <a:solidFill>
                  <a:schemeClr val="tx1"/>
                </a:solidFill>
                <a:latin typeface="Times New Roman" pitchFamily="18" charset="0"/>
                <a:cs typeface="Times New Roman" pitchFamily="18" charset="0"/>
              </a:rPr>
              <a:t>?</a:t>
            </a: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p>
        </p:txBody>
      </p:sp>
      <p:sp>
        <p:nvSpPr>
          <p:cNvPr id="3" name="Espace réservé du contenu 2">
            <a:extLst>
              <a:ext uri="{FF2B5EF4-FFF2-40B4-BE49-F238E27FC236}">
                <a16:creationId xmlns:a16="http://schemas.microsoft.com/office/drawing/2014/main" xmlns="" id="{49B1C29E-7F5C-4F43-BEB9-196716BE9772}"/>
              </a:ext>
            </a:extLst>
          </p:cNvPr>
          <p:cNvSpPr>
            <a:spLocks noGrp="1"/>
          </p:cNvSpPr>
          <p:nvPr>
            <p:ph idx="1"/>
          </p:nvPr>
        </p:nvSpPr>
        <p:spPr/>
        <p:txBody>
          <a:bodyPr/>
          <a:lstStyle/>
          <a:p>
            <a:pPr>
              <a:lnSpc>
                <a:spcPct val="150000"/>
              </a:lnSpc>
            </a:pPr>
            <a:r>
              <a:rPr lang="fr-FR" dirty="0">
                <a:solidFill>
                  <a:schemeClr val="tx1"/>
                </a:solidFill>
                <a:latin typeface="Times New Roman" pitchFamily="18" charset="0"/>
                <a:cs typeface="Times New Roman" pitchFamily="18" charset="0"/>
              </a:rPr>
              <a:t> </a:t>
            </a:r>
            <a:r>
              <a:rPr lang="fr-FR" dirty="0" smtClean="0">
                <a:solidFill>
                  <a:schemeClr val="tx1"/>
                </a:solidFill>
                <a:latin typeface="Times New Roman" pitchFamily="18" charset="0"/>
                <a:cs typeface="Times New Roman" pitchFamily="18" charset="0"/>
              </a:rPr>
              <a:t> </a:t>
            </a:r>
            <a:r>
              <a:rPr lang="fr-FR" dirty="0" smtClean="0">
                <a:solidFill>
                  <a:schemeClr val="tx1"/>
                </a:solidFill>
                <a:latin typeface="Times New Roman" pitchFamily="18" charset="0"/>
                <a:cs typeface="Times New Roman" pitchFamily="18" charset="0"/>
              </a:rPr>
              <a:t>RDBMS :  Relational  DataBase Management System </a:t>
            </a:r>
          </a:p>
          <a:p>
            <a:pPr>
              <a:lnSpc>
                <a:spcPct val="150000"/>
              </a:lnSpc>
            </a:pPr>
            <a:r>
              <a:rPr lang="en-US" dirty="0" smtClean="0">
                <a:solidFill>
                  <a:schemeClr val="tx1"/>
                </a:solidFill>
                <a:latin typeface="Times New Roman" pitchFamily="18" charset="0"/>
                <a:cs typeface="Times New Roman" pitchFamily="18" charset="0"/>
              </a:rPr>
              <a:t>The RDBMS manages incoming data, organizes it, and provides ways for the data to be modified or extracted by users or other programs.</a:t>
            </a:r>
            <a:endParaRPr lang="fr-FR" dirty="0" smtClean="0">
              <a:solidFill>
                <a:schemeClr val="tx1"/>
              </a:solidFill>
              <a:latin typeface="Times New Roman" pitchFamily="18" charset="0"/>
              <a:cs typeface="Times New Roman" pitchFamily="18" charset="0"/>
            </a:endParaRPr>
          </a:p>
          <a:p>
            <a:pPr>
              <a:lnSpc>
                <a:spcPct val="150000"/>
              </a:lnSpc>
            </a:pPr>
            <a:r>
              <a:rPr lang="en-US" dirty="0" smtClean="0">
                <a:solidFill>
                  <a:schemeClr val="tx1"/>
                </a:solidFill>
                <a:latin typeface="Times New Roman" pitchFamily="18" charset="0"/>
                <a:cs typeface="Times New Roman" pitchFamily="18" charset="0"/>
              </a:rPr>
              <a:t>The RDBMS is the most popular database system among organizations across the world. It provides a dependable method of storing and retrieving large amounts of data while offering a combination of system performance and ease of implementation.</a:t>
            </a:r>
          </a:p>
          <a:p>
            <a:pPr>
              <a:buNone/>
            </a:pPr>
            <a:endParaRPr lang="fr-FR" dirty="0"/>
          </a:p>
        </p:txBody>
      </p:sp>
    </p:spTree>
    <p:extLst>
      <p:ext uri="{BB962C8B-B14F-4D97-AF65-F5344CB8AC3E}">
        <p14:creationId xmlns:p14="http://schemas.microsoft.com/office/powerpoint/2010/main" xmlns="" val="121874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09C9D77-1C3D-4B9C-9BB9-2F9A2672BE04}"/>
              </a:ext>
            </a:extLst>
          </p:cNvPr>
          <p:cNvSpPr>
            <a:spLocks noGrp="1"/>
          </p:cNvSpPr>
          <p:nvPr>
            <p:ph type="title"/>
          </p:nvPr>
        </p:nvSpPr>
        <p:spPr/>
        <p:txBody>
          <a:bodyPr>
            <a:normAutofit fontScale="90000"/>
          </a:bodyPr>
          <a:lstStyle/>
          <a:p>
            <a:r>
              <a:rPr lang="fr-FR" dirty="0" smtClean="0">
                <a:solidFill>
                  <a:schemeClr val="tx1"/>
                </a:solidFill>
                <a:latin typeface="Times New Roman" pitchFamily="18" charset="0"/>
                <a:cs typeface="Times New Roman" pitchFamily="18" charset="0"/>
              </a:rPr>
              <a:t>Examples of RDBMS’ and their functionalities</a:t>
            </a:r>
            <a:br>
              <a:rPr lang="fr-FR" dirty="0" smtClean="0">
                <a:solidFill>
                  <a:schemeClr val="tx1"/>
                </a:solidFill>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p>
        </p:txBody>
      </p:sp>
      <p:sp>
        <p:nvSpPr>
          <p:cNvPr id="4" name="Espace réservé du contenu 3"/>
          <p:cNvSpPr>
            <a:spLocks noGrp="1"/>
          </p:cNvSpPr>
          <p:nvPr>
            <p:ph idx="1"/>
          </p:nvPr>
        </p:nvSpPr>
        <p:spPr/>
        <p:txBody>
          <a:bodyPr>
            <a:normAutofit/>
          </a:bodyPr>
          <a:lstStyle/>
          <a:p>
            <a:pPr marL="342900" lvl="1" indent="-342900"/>
            <a:r>
              <a:rPr lang="fr-FR" sz="2400" dirty="0" smtClean="0">
                <a:solidFill>
                  <a:schemeClr val="tx1"/>
                </a:solidFill>
                <a:latin typeface="Times New Roman" pitchFamily="18" charset="0"/>
                <a:cs typeface="Times New Roman" pitchFamily="18" charset="0"/>
              </a:rPr>
              <a:t>MySQL:</a:t>
            </a:r>
          </a:p>
          <a:p>
            <a:pPr marL="342900" lvl="1" indent="-342900">
              <a:lnSpc>
                <a:spcPct val="150000"/>
              </a:lnSpc>
              <a:buFont typeface="Arial" pitchFamily="34" charset="0"/>
              <a:buChar char="•"/>
            </a:pPr>
            <a:r>
              <a:rPr lang="fr-FR" sz="1800" dirty="0" smtClean="0">
                <a:solidFill>
                  <a:schemeClr val="tx1"/>
                </a:solidFill>
                <a:latin typeface="Times New Roman" pitchFamily="18" charset="0"/>
                <a:cs typeface="Times New Roman" pitchFamily="18" charset="0"/>
              </a:rPr>
              <a:t> </a:t>
            </a:r>
            <a:r>
              <a:rPr lang="fr-FR" sz="1800" dirty="0" smtClean="0">
                <a:solidFill>
                  <a:schemeClr val="tx1"/>
                </a:solidFill>
                <a:latin typeface="Times New Roman" pitchFamily="18" charset="0"/>
                <a:cs typeface="Times New Roman" pitchFamily="18" charset="0"/>
              </a:rPr>
              <a:t>My SQL is one of  the most popular DataBase Management System .</a:t>
            </a:r>
          </a:p>
          <a:p>
            <a:pPr marL="342900" lvl="1" indent="-342900">
              <a:lnSpc>
                <a:spcPct val="150000"/>
              </a:lnSpc>
              <a:buFont typeface="Arial" pitchFamily="34" charset="0"/>
              <a:buChar char="•"/>
            </a:pPr>
            <a:r>
              <a:rPr lang="fr-FR" sz="1800" dirty="0" smtClean="0">
                <a:solidFill>
                  <a:schemeClr val="tx1"/>
                </a:solidFill>
                <a:latin typeface="Times New Roman" pitchFamily="18" charset="0"/>
                <a:cs typeface="Times New Roman" pitchFamily="18" charset="0"/>
              </a:rPr>
              <a:t>My SQL store data in tables . Tables further store data in rows and colomns.</a:t>
            </a:r>
          </a:p>
          <a:p>
            <a:pPr marL="342900" lvl="1" indent="-342900">
              <a:lnSpc>
                <a:spcPct val="150000"/>
              </a:lnSpc>
              <a:buFont typeface="Arial" pitchFamily="34" charset="0"/>
              <a:buChar char="•"/>
            </a:pPr>
            <a:r>
              <a:rPr lang="fr-FR" sz="1800" dirty="0" smtClean="0">
                <a:solidFill>
                  <a:schemeClr val="tx1"/>
                </a:solidFill>
                <a:latin typeface="Times New Roman" pitchFamily="18" charset="0"/>
                <a:cs typeface="Times New Roman" pitchFamily="18" charset="0"/>
              </a:rPr>
              <a:t>My SQL is available DataBase System .</a:t>
            </a:r>
          </a:p>
          <a:p>
            <a:pPr marL="342900" lvl="1" indent="-342900">
              <a:lnSpc>
                <a:spcPct val="150000"/>
              </a:lnSpc>
              <a:buFont typeface="Arial" pitchFamily="34" charset="0"/>
              <a:buChar char="•"/>
            </a:pPr>
            <a:r>
              <a:rPr lang="fr-FR" sz="1800" dirty="0" smtClean="0">
                <a:solidFill>
                  <a:schemeClr val="tx1"/>
                </a:solidFill>
                <a:latin typeface="Times New Roman" pitchFamily="18" charset="0"/>
                <a:cs typeface="Times New Roman" pitchFamily="18" charset="0"/>
              </a:rPr>
              <a:t>My SQL can run on multiple plateforms such as Linux , Windows and Unix .</a:t>
            </a:r>
          </a:p>
          <a:p>
            <a:pPr marL="342900" lvl="1" indent="-342900">
              <a:lnSpc>
                <a:spcPct val="150000"/>
              </a:lnSpc>
              <a:buFont typeface="Arial" pitchFamily="34" charset="0"/>
              <a:buChar char="•"/>
            </a:pPr>
            <a:r>
              <a:rPr lang="fr-FR" sz="1800" dirty="0" smtClean="0">
                <a:solidFill>
                  <a:schemeClr val="tx1"/>
                </a:solidFill>
                <a:latin typeface="Times New Roman" pitchFamily="18" charset="0"/>
                <a:cs typeface="Times New Roman" pitchFamily="18" charset="0"/>
              </a:rPr>
              <a:t>My SQL is highly Scalable DataBase System .</a:t>
            </a:r>
            <a:endParaRPr lang="fr-FR" sz="1800" dirty="0" smtClean="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479780" y="5290457"/>
            <a:ext cx="1826541" cy="958759"/>
          </a:xfrm>
          <a:prstGeom prst="rect">
            <a:avLst/>
          </a:prstGeom>
          <a:noFill/>
          <a:ln w="9525">
            <a:noFill/>
            <a:miter lim="800000"/>
            <a:headEnd/>
            <a:tailEnd/>
          </a:ln>
          <a:effectLst/>
        </p:spPr>
      </p:pic>
    </p:spTree>
    <p:extLst>
      <p:ext uri="{BB962C8B-B14F-4D97-AF65-F5344CB8AC3E}">
        <p14:creationId xmlns:p14="http://schemas.microsoft.com/office/powerpoint/2010/main" xmlns="" val="357115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09C9D77-1C3D-4B9C-9BB9-2F9A2672BE04}"/>
              </a:ext>
            </a:extLst>
          </p:cNvPr>
          <p:cNvSpPr>
            <a:spLocks noGrp="1"/>
          </p:cNvSpPr>
          <p:nvPr>
            <p:ph type="title"/>
          </p:nvPr>
        </p:nvSpPr>
        <p:spPr/>
        <p:txBody>
          <a:bodyPr>
            <a:normAutofit fontScale="90000"/>
          </a:bodyPr>
          <a:lstStyle/>
          <a:p>
            <a:r>
              <a:rPr lang="fr-FR" dirty="0" smtClean="0">
                <a:solidFill>
                  <a:schemeClr val="tx1"/>
                </a:solidFill>
                <a:latin typeface="Times New Roman" pitchFamily="18" charset="0"/>
                <a:cs typeface="Times New Roman" pitchFamily="18" charset="0"/>
              </a:rPr>
              <a:t>Examples of RDBMS’ and their functionalities</a:t>
            </a:r>
            <a:br>
              <a:rPr lang="fr-FR" dirty="0" smtClean="0">
                <a:solidFill>
                  <a:schemeClr val="tx1"/>
                </a:solidFill>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p>
        </p:txBody>
      </p:sp>
      <p:sp>
        <p:nvSpPr>
          <p:cNvPr id="4" name="Espace réservé du contenu 3"/>
          <p:cNvSpPr>
            <a:spLocks noGrp="1"/>
          </p:cNvSpPr>
          <p:nvPr>
            <p:ph idx="1"/>
          </p:nvPr>
        </p:nvSpPr>
        <p:spPr>
          <a:xfrm>
            <a:off x="2497772" y="1820091"/>
            <a:ext cx="8915400" cy="3777622"/>
          </a:xfrm>
        </p:spPr>
        <p:txBody>
          <a:bodyPr>
            <a:normAutofit/>
          </a:bodyPr>
          <a:lstStyle/>
          <a:p>
            <a:pPr marL="342900" lvl="1" indent="-342900"/>
            <a:r>
              <a:rPr lang="fr-FR" sz="2400" dirty="0" smtClean="0">
                <a:solidFill>
                  <a:schemeClr val="tx1"/>
                </a:solidFill>
                <a:latin typeface="Times New Roman" pitchFamily="18" charset="0"/>
                <a:cs typeface="Times New Roman" pitchFamily="18" charset="0"/>
              </a:rPr>
              <a:t>PostgreSQL:</a:t>
            </a:r>
          </a:p>
          <a:p>
            <a:pPr marL="342900" lvl="1" indent="-342900">
              <a:lnSpc>
                <a:spcPct val="150000"/>
              </a:lnSpc>
              <a:buFont typeface="Arial" pitchFamily="34" charset="0"/>
              <a:buChar char="•"/>
            </a:pPr>
            <a:r>
              <a:rPr lang="en-US" sz="1800" dirty="0" smtClean="0">
                <a:solidFill>
                  <a:schemeClr val="tx1"/>
                </a:solidFill>
                <a:latin typeface="Times New Roman" pitchFamily="18" charset="0"/>
                <a:cs typeface="Times New Roman" pitchFamily="18" charset="0"/>
              </a:rPr>
              <a:t>PostgreSQL </a:t>
            </a:r>
            <a:r>
              <a:rPr lang="en-US" sz="1800" dirty="0" smtClean="0">
                <a:solidFill>
                  <a:schemeClr val="tx1"/>
                </a:solidFill>
                <a:latin typeface="Times New Roman" pitchFamily="18" charset="0"/>
                <a:cs typeface="Times New Roman" pitchFamily="18" charset="0"/>
              </a:rPr>
              <a:t>is an advanced, enterprise-class, and open-source relational database </a:t>
            </a:r>
            <a:r>
              <a:rPr lang="en-US" sz="1800" dirty="0" smtClean="0">
                <a:solidFill>
                  <a:schemeClr val="tx1"/>
                </a:solidFill>
                <a:latin typeface="Times New Roman" pitchFamily="18" charset="0"/>
                <a:cs typeface="Times New Roman" pitchFamily="18" charset="0"/>
              </a:rPr>
              <a:t>system. PostgreSQL </a:t>
            </a:r>
            <a:r>
              <a:rPr lang="en-US" sz="1800" dirty="0" smtClean="0">
                <a:solidFill>
                  <a:schemeClr val="tx1"/>
                </a:solidFill>
                <a:latin typeface="Times New Roman" pitchFamily="18" charset="0"/>
                <a:cs typeface="Times New Roman" pitchFamily="18" charset="0"/>
              </a:rPr>
              <a:t>supports both SQL (relational) and JSON (non-relational) querying</a:t>
            </a:r>
            <a:endParaRPr lang="fr-FR" sz="1800" dirty="0" smtClean="0">
              <a:solidFill>
                <a:schemeClr val="tx1"/>
              </a:solidFill>
              <a:latin typeface="Times New Roman" pitchFamily="18" charset="0"/>
              <a:cs typeface="Times New Roman" pitchFamily="18" charset="0"/>
            </a:endParaRPr>
          </a:p>
          <a:p>
            <a:pPr marL="342900" lvl="1" indent="-342900">
              <a:lnSpc>
                <a:spcPct val="150000"/>
              </a:lnSpc>
              <a:buFont typeface="Arial" pitchFamily="34" charset="0"/>
              <a:buChar char="•"/>
            </a:pPr>
            <a:r>
              <a:rPr lang="en-US" sz="1800" dirty="0" smtClean="0">
                <a:solidFill>
                  <a:schemeClr val="tx1"/>
                </a:solidFill>
                <a:latin typeface="Times New Roman" pitchFamily="18" charset="0"/>
                <a:cs typeface="Times New Roman" pitchFamily="18" charset="0"/>
              </a:rPr>
              <a:t>PostgreSQL has earned a strong reputation for its proven architecture, reliability, data integrity, robust feature set, extensibility, and the dedication of the open source community behind the software to consistently deliver performant and innovative solutions.</a:t>
            </a:r>
            <a:endParaRPr lang="fr-FR" sz="1800" dirty="0" smtClean="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5982789" y="4765765"/>
            <a:ext cx="1369966" cy="1369966"/>
          </a:xfrm>
          <a:prstGeom prst="rect">
            <a:avLst/>
          </a:prstGeom>
          <a:noFill/>
          <a:ln w="9525">
            <a:noFill/>
            <a:miter lim="800000"/>
            <a:headEnd/>
            <a:tailEnd/>
          </a:ln>
          <a:effectLst/>
        </p:spPr>
      </p:pic>
    </p:spTree>
    <p:extLst>
      <p:ext uri="{BB962C8B-B14F-4D97-AF65-F5344CB8AC3E}">
        <p14:creationId xmlns:p14="http://schemas.microsoft.com/office/powerpoint/2010/main" xmlns="" val="357115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09C9D77-1C3D-4B9C-9BB9-2F9A2672BE04}"/>
              </a:ext>
            </a:extLst>
          </p:cNvPr>
          <p:cNvSpPr>
            <a:spLocks noGrp="1"/>
          </p:cNvSpPr>
          <p:nvPr>
            <p:ph type="title"/>
          </p:nvPr>
        </p:nvSpPr>
        <p:spPr/>
        <p:txBody>
          <a:bodyPr>
            <a:normAutofit fontScale="90000"/>
          </a:bodyPr>
          <a:lstStyle/>
          <a:p>
            <a:r>
              <a:rPr lang="fr-FR" dirty="0" smtClean="0">
                <a:solidFill>
                  <a:schemeClr val="tx1"/>
                </a:solidFill>
                <a:latin typeface="Times New Roman" pitchFamily="18" charset="0"/>
                <a:cs typeface="Times New Roman" pitchFamily="18" charset="0"/>
              </a:rPr>
              <a:t>Examples of RDBMS’ and their functionalities</a:t>
            </a:r>
            <a:br>
              <a:rPr lang="fr-FR" dirty="0" smtClean="0">
                <a:solidFill>
                  <a:schemeClr val="tx1"/>
                </a:solidFill>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p>
        </p:txBody>
      </p:sp>
      <p:sp>
        <p:nvSpPr>
          <p:cNvPr id="4" name="Espace réservé du contenu 3"/>
          <p:cNvSpPr>
            <a:spLocks noGrp="1"/>
          </p:cNvSpPr>
          <p:nvPr>
            <p:ph idx="1"/>
          </p:nvPr>
        </p:nvSpPr>
        <p:spPr>
          <a:xfrm>
            <a:off x="2314892" y="1598022"/>
            <a:ext cx="8915400" cy="3777622"/>
          </a:xfrm>
        </p:spPr>
        <p:txBody>
          <a:bodyPr>
            <a:normAutofit/>
          </a:bodyPr>
          <a:lstStyle/>
          <a:p>
            <a:pPr marL="342900" lvl="1" indent="-342900"/>
            <a:r>
              <a:rPr lang="fr-FR" sz="2400" dirty="0" smtClean="0">
                <a:solidFill>
                  <a:schemeClr val="tx1"/>
                </a:solidFill>
                <a:latin typeface="Times New Roman" pitchFamily="18" charset="0"/>
                <a:cs typeface="Times New Roman" pitchFamily="18" charset="0"/>
              </a:rPr>
              <a:t>SQL server:</a:t>
            </a:r>
            <a:endParaRPr lang="fr-FR" sz="2400" dirty="0" smtClean="0">
              <a:solidFill>
                <a:schemeClr val="tx1"/>
              </a:solidFill>
              <a:latin typeface="Times New Roman" pitchFamily="18" charset="0"/>
              <a:cs typeface="Times New Roman" pitchFamily="18" charset="0"/>
            </a:endParaRPr>
          </a:p>
          <a:p>
            <a:pPr marL="342900" lvl="1" indent="-342900">
              <a:lnSpc>
                <a:spcPct val="150000"/>
              </a:lnSpc>
              <a:buFont typeface="Arial" pitchFamily="34" charset="0"/>
              <a:buChar char="•"/>
            </a:pPr>
            <a:r>
              <a:rPr lang="en-US" sz="1800" dirty="0" smtClean="0">
                <a:solidFill>
                  <a:schemeClr val="tx1"/>
                </a:solidFill>
                <a:latin typeface="Times New Roman" pitchFamily="18" charset="0"/>
                <a:cs typeface="Times New Roman" pitchFamily="18" charset="0"/>
              </a:rPr>
              <a:t>SQL SERVER is a relational database management system (RDBMS) developed by Microsoft. It is primarily designed and developed to compete with </a:t>
            </a:r>
            <a:r>
              <a:rPr lang="en-US" sz="1800" dirty="0" err="1" smtClean="0">
                <a:solidFill>
                  <a:schemeClr val="tx1"/>
                </a:solidFill>
                <a:latin typeface="Times New Roman" pitchFamily="18" charset="0"/>
                <a:cs typeface="Times New Roman" pitchFamily="18" charset="0"/>
              </a:rPr>
              <a:t>MySQL</a:t>
            </a:r>
            <a:r>
              <a:rPr lang="en-US" sz="1800" dirty="0" smtClean="0">
                <a:solidFill>
                  <a:schemeClr val="tx1"/>
                </a:solidFill>
                <a:latin typeface="Times New Roman" pitchFamily="18" charset="0"/>
                <a:cs typeface="Times New Roman" pitchFamily="18" charset="0"/>
              </a:rPr>
              <a:t> and Oracle </a:t>
            </a:r>
            <a:r>
              <a:rPr lang="en-US" sz="1800" dirty="0" smtClean="0">
                <a:solidFill>
                  <a:schemeClr val="tx1"/>
                </a:solidFill>
                <a:latin typeface="Times New Roman" pitchFamily="18" charset="0"/>
                <a:cs typeface="Times New Roman" pitchFamily="18" charset="0"/>
              </a:rPr>
              <a:t>database.</a:t>
            </a:r>
          </a:p>
          <a:p>
            <a:pPr marL="342900" lvl="1" indent="-342900">
              <a:lnSpc>
                <a:spcPct val="150000"/>
              </a:lnSpc>
              <a:buFont typeface="Arial" pitchFamily="34" charset="0"/>
              <a:buChar char="•"/>
            </a:pPr>
            <a:r>
              <a:rPr lang="en-US" sz="1800" dirty="0" smtClean="0">
                <a:solidFill>
                  <a:schemeClr val="tx1"/>
                </a:solidFill>
                <a:latin typeface="Times New Roman" pitchFamily="18" charset="0"/>
                <a:cs typeface="Times New Roman" pitchFamily="18" charset="0"/>
              </a:rPr>
              <a:t>SQL Server follows a table structure based on rows, allowing connection of data and functions while maintaining the data’s security and consistency. Checks in the relational model of the server work to ensure that database transactions are processed consistently</a:t>
            </a:r>
            <a:endParaRPr lang="fr-FR" sz="1800" dirty="0" smtClean="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042263" y="5508276"/>
            <a:ext cx="3152639" cy="1109150"/>
          </a:xfrm>
          <a:prstGeom prst="rect">
            <a:avLst/>
          </a:prstGeom>
          <a:noFill/>
          <a:ln w="9525">
            <a:noFill/>
            <a:miter lim="800000"/>
            <a:headEnd/>
            <a:tailEnd/>
          </a:ln>
          <a:effectLst/>
        </p:spPr>
      </p:pic>
    </p:spTree>
    <p:extLst>
      <p:ext uri="{BB962C8B-B14F-4D97-AF65-F5344CB8AC3E}">
        <p14:creationId xmlns:p14="http://schemas.microsoft.com/office/powerpoint/2010/main" xmlns="" val="357115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61495F3-5C29-4DAC-A096-9ECD03EB429D}"/>
              </a:ext>
            </a:extLst>
          </p:cNvPr>
          <p:cNvSpPr>
            <a:spLocks noGrp="1"/>
          </p:cNvSpPr>
          <p:nvPr>
            <p:ph type="title"/>
          </p:nvPr>
        </p:nvSpPr>
        <p:spPr>
          <a:xfrm>
            <a:off x="1630017" y="624110"/>
            <a:ext cx="9874595" cy="1280890"/>
          </a:xfrm>
        </p:spPr>
        <p:txBody>
          <a:bodyPr>
            <a:normAutofit/>
          </a:bodyPr>
          <a:lstStyle/>
          <a:p>
            <a:r>
              <a:rPr lang="en-US" dirty="0" smtClean="0">
                <a:solidFill>
                  <a:schemeClr val="tx1"/>
                </a:solidFill>
                <a:latin typeface="Times New Roman" pitchFamily="18" charset="0"/>
                <a:cs typeface="Times New Roman" pitchFamily="18" charset="0"/>
              </a:rPr>
              <a:t>Comparison between the three RDBMS</a:t>
            </a:r>
            <a:endParaRPr lang="fr-FR" dirty="0">
              <a:solidFill>
                <a:schemeClr val="tx1"/>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201783" y="1502229"/>
            <a:ext cx="10202091" cy="4976948"/>
          </a:xfrm>
          <a:prstGeom prst="rect">
            <a:avLst/>
          </a:prstGeom>
          <a:noFill/>
          <a:ln w="9525">
            <a:noFill/>
            <a:miter lim="800000"/>
            <a:headEnd/>
            <a:tailEnd/>
          </a:ln>
          <a:effectLst/>
        </p:spPr>
      </p:pic>
    </p:spTree>
    <p:extLst>
      <p:ext uri="{BB962C8B-B14F-4D97-AF65-F5344CB8AC3E}">
        <p14:creationId xmlns:p14="http://schemas.microsoft.com/office/powerpoint/2010/main" xmlns="" val="3989528006"/>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239</TotalTime>
  <Words>200</Words>
  <Application>Microsoft Office PowerPoint</Application>
  <PresentationFormat>Personnalisé</PresentationFormat>
  <Paragraphs>33</Paragraphs>
  <Slides>7</Slides>
  <Notes>1</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Brin</vt:lpstr>
      <vt:lpstr>RDBMS </vt:lpstr>
      <vt:lpstr>Plan </vt:lpstr>
      <vt:lpstr>What is a RDBMS ? </vt:lpstr>
      <vt:lpstr>Examples of RDBMS’ and their functionalities  </vt:lpstr>
      <vt:lpstr>Examples of RDBMS’ and their functionalities  </vt:lpstr>
      <vt:lpstr>Examples of RDBMS’ and their functionalities  </vt:lpstr>
      <vt:lpstr>Comparison between the three RDBMS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Différents Plans et Procédures de Continuité d'activité</dc:title>
  <dc:creator>asma</dc:creator>
  <cp:lastModifiedBy>GHBA</cp:lastModifiedBy>
  <cp:revision>41</cp:revision>
  <dcterms:created xsi:type="dcterms:W3CDTF">2018-11-14T22:10:42Z</dcterms:created>
  <dcterms:modified xsi:type="dcterms:W3CDTF">2020-12-02T15:50:35Z</dcterms:modified>
</cp:coreProperties>
</file>