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FC30-0B04-4AAB-B2E2-6CDCB1F794B1}" type="datetimeFigureOut">
              <a:rPr lang="tr-TR" smtClean="0"/>
              <a:t>29.03.2020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1EB6-8B95-47C7-A57D-08E0FF9EDCD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3042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FC30-0B04-4AAB-B2E2-6CDCB1F794B1}" type="datetimeFigureOut">
              <a:rPr lang="tr-TR" smtClean="0"/>
              <a:t>29.03.2020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1EB6-8B95-47C7-A57D-08E0FF9EDCD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74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FC30-0B04-4AAB-B2E2-6CDCB1F794B1}" type="datetimeFigureOut">
              <a:rPr lang="tr-TR" smtClean="0"/>
              <a:t>29.03.2020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1EB6-8B95-47C7-A57D-08E0FF9EDCD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04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FC30-0B04-4AAB-B2E2-6CDCB1F794B1}" type="datetimeFigureOut">
              <a:rPr lang="tr-TR" smtClean="0"/>
              <a:t>29.03.2020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1EB6-8B95-47C7-A57D-08E0FF9EDCD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6936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FC30-0B04-4AAB-B2E2-6CDCB1F794B1}" type="datetimeFigureOut">
              <a:rPr lang="tr-TR" smtClean="0"/>
              <a:t>29.03.2020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1EB6-8B95-47C7-A57D-08E0FF9EDCD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1915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FC30-0B04-4AAB-B2E2-6CDCB1F794B1}" type="datetimeFigureOut">
              <a:rPr lang="tr-TR" smtClean="0"/>
              <a:t>29.03.2020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1EB6-8B95-47C7-A57D-08E0FF9EDCD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476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FC30-0B04-4AAB-B2E2-6CDCB1F794B1}" type="datetimeFigureOut">
              <a:rPr lang="tr-TR" smtClean="0"/>
              <a:t>29.03.2020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1EB6-8B95-47C7-A57D-08E0FF9EDCD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981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FC30-0B04-4AAB-B2E2-6CDCB1F794B1}" type="datetimeFigureOut">
              <a:rPr lang="tr-TR" smtClean="0"/>
              <a:t>29.03.2020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1EB6-8B95-47C7-A57D-08E0FF9EDCD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743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FC30-0B04-4AAB-B2E2-6CDCB1F794B1}" type="datetimeFigureOut">
              <a:rPr lang="tr-TR" smtClean="0"/>
              <a:t>29.03.2020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1EB6-8B95-47C7-A57D-08E0FF9EDCD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929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FC30-0B04-4AAB-B2E2-6CDCB1F794B1}" type="datetimeFigureOut">
              <a:rPr lang="tr-TR" smtClean="0"/>
              <a:t>29.03.2020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1EB6-8B95-47C7-A57D-08E0FF9EDCD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886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FC30-0B04-4AAB-B2E2-6CDCB1F794B1}" type="datetimeFigureOut">
              <a:rPr lang="tr-TR" smtClean="0"/>
              <a:t>29.03.2020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1EB6-8B95-47C7-A57D-08E0FF9EDCD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277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9FC30-0B04-4AAB-B2E2-6CDCB1F794B1}" type="datetimeFigureOut">
              <a:rPr lang="tr-TR" smtClean="0"/>
              <a:t>29.03.2020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D1EB6-8B95-47C7-A57D-08E0FF9EDCD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1155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Language-Processing-Synthesis-Lectures-Technologies/dp/1627052984/ref=as_li_ss_tl?ie=UTF8&amp;qid=1502062931&amp;sr=8-1&amp;keywords=Neural+Network+Methods+in+Natural+Language+Processing&amp;linkCode=sl1&amp;tag=inspiredalgor-20&amp;linkId=d63df073fea3ebe2d405820570b3ff03" TargetMode="External"/><Relationship Id="rId2" Type="http://schemas.openxmlformats.org/officeDocument/2006/relationships/hyperlink" Target="https://machinelearningmastery.com/gentle-introduction-bag-words-mode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>Morfolojik ve Anlamsal Belirsizlik</a:t>
            </a:r>
            <a:br>
              <a:rPr lang="tr-TR" b="1" dirty="0" smtClean="0"/>
            </a:br>
            <a:r>
              <a:rPr lang="tr-TR" b="1" dirty="0" smtClean="0"/>
              <a:t>(Morphological and Semantic Ambiguity)</a:t>
            </a:r>
            <a:endParaRPr lang="tr-TR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tr-TR" b="1" dirty="0" smtClean="0"/>
          </a:p>
          <a:p>
            <a:r>
              <a:rPr lang="tr-TR" b="1" dirty="0" smtClean="0"/>
              <a:t>Dr. İsmail İŞERİ</a:t>
            </a:r>
          </a:p>
          <a:p>
            <a:r>
              <a:rPr lang="tr-TR" b="1" dirty="0" smtClean="0"/>
              <a:t>Mart 2020</a:t>
            </a:r>
          </a:p>
          <a:p>
            <a:r>
              <a:rPr lang="tr-TR" b="1" dirty="0" smtClean="0"/>
              <a:t>Samsun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42072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 smtClean="0"/>
              <a:t>Konuşma bölümlerini (POS) varsayalım, ör. isim, fiil, sıfat, hedef sözcük için belirlenir.</a:t>
            </a:r>
          </a:p>
          <a:p>
            <a:endParaRPr lang="tr-TR" dirty="0" smtClean="0"/>
          </a:p>
          <a:p>
            <a:r>
              <a:rPr lang="tr-TR" dirty="0" smtClean="0"/>
              <a:t>POS ve morfolojik özellikleri verilen bir hedef kelime için sınıflandırma problemi olarak ele alın.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Bu özellikleri kullanarak kodlanan etiketli veriler üzerinde bir sınıflandırıcı eğitin.</a:t>
            </a:r>
          </a:p>
          <a:p>
            <a:endParaRPr lang="tr-TR" dirty="0" smtClean="0"/>
          </a:p>
          <a:p>
            <a:r>
              <a:rPr lang="tr-TR" dirty="0" smtClean="0"/>
              <a:t>İçeriğe dayalı özellikleri göz önüne alındığında, hedef sözcüğün gelecekteki örneklerini belirsizleştirmek (doğru karar vermek) için eğitimli sınıflandırıcıyı kullanın.</a:t>
            </a:r>
            <a:endParaRPr lang="tr-T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028273"/>
              </p:ext>
            </p:extLst>
          </p:nvPr>
        </p:nvGraphicFramePr>
        <p:xfrm>
          <a:off x="1908907" y="3322189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100016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094259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73666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POS Özellikleri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Morfolojik Özellikler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Kelime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68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827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86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İÇERİĞE DAYALI ÖZELLİKLER</a:t>
            </a:r>
            <a:br>
              <a:rPr lang="tr-TR" dirty="0" smtClean="0"/>
            </a:br>
            <a:r>
              <a:rPr lang="tr-TR" sz="2200" dirty="0"/>
              <a:t>(</a:t>
            </a:r>
            <a:r>
              <a:rPr lang="tr-TR" sz="2200" dirty="0" smtClean="0"/>
              <a:t>CONTEXTUAL FEATURES)</a:t>
            </a:r>
            <a:endParaRPr lang="tr-TR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r>
              <a:rPr lang="tr-TR" dirty="0"/>
              <a:t>Surrounding bag of words</a:t>
            </a:r>
            <a:r>
              <a:rPr lang="tr-TR" dirty="0" smtClean="0"/>
              <a:t>. </a:t>
            </a:r>
            <a:endParaRPr lang="tr-TR" dirty="0"/>
          </a:p>
          <a:p>
            <a:r>
              <a:rPr lang="tr-TR" dirty="0" smtClean="0"/>
              <a:t>POS </a:t>
            </a:r>
            <a:r>
              <a:rPr lang="tr-TR" dirty="0"/>
              <a:t>of neighboring </a:t>
            </a:r>
            <a:r>
              <a:rPr lang="tr-TR" dirty="0" smtClean="0"/>
              <a:t>words (Komşu kelimelerin POS etiketleri)</a:t>
            </a:r>
            <a:endParaRPr lang="tr-TR" dirty="0"/>
          </a:p>
          <a:p>
            <a:r>
              <a:rPr lang="tr-TR" dirty="0" smtClean="0"/>
              <a:t>Local collocations (Yerel Yanyana olmalar) 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6754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SURROUNDING BAG OF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Belirsiz sözcüğün yakınında sıralanmamış tek tek kelimeler olabilir</a:t>
            </a:r>
          </a:p>
          <a:p>
            <a:endParaRPr lang="tr-TR" dirty="0" smtClean="0"/>
          </a:p>
          <a:p>
            <a:r>
              <a:rPr lang="tr-TR" dirty="0" smtClean="0"/>
              <a:t>Kelimeler  a</a:t>
            </a:r>
            <a:r>
              <a:rPr lang="tr-TR" dirty="0" smtClean="0"/>
              <a:t>ynı cümlede olabilir.</a:t>
            </a:r>
          </a:p>
          <a:p>
            <a:endParaRPr lang="tr-TR" dirty="0" smtClean="0"/>
          </a:p>
          <a:p>
            <a:r>
              <a:rPr lang="tr-TR" dirty="0" smtClean="0"/>
              <a:t>Önceki cümledeki veya çevresindeki paragraftaki kelimeleri içerebilir.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8838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POS of neighboring words </a:t>
            </a:r>
            <a:br>
              <a:rPr lang="tr-TR" dirty="0" smtClean="0"/>
            </a:br>
            <a:r>
              <a:rPr lang="tr-TR" dirty="0" smtClean="0"/>
              <a:t>(Komşu kelimelerin POS etiketleri)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Veya Kelime Torbası yaklaşımından farklı olarak, hemen komşu kelimelerin POS etiketlerini kullanabiliriz. (özellik vektörü oluştururken, diğerinde doğrudan kelimeler kullanılıyor burada POS etiketleri)</a:t>
            </a:r>
          </a:p>
          <a:p>
            <a:r>
              <a:rPr lang="tr-TR" dirty="0" smtClean="0"/>
              <a:t>Yerel sözdizimsel bağlamın kanıtını sağlar.</a:t>
            </a:r>
          </a:p>
          <a:p>
            <a:r>
              <a:rPr lang="tr-TR" dirty="0" smtClean="0"/>
              <a:t>Pi-, hedef sözcüğün solundaki kelime konumlarının POS'udur.</a:t>
            </a:r>
          </a:p>
          <a:p>
            <a:r>
              <a:rPr lang="tr-TR" dirty="0" smtClean="0"/>
              <a:t>Pi+, hedef sözcüğün sağındaki kelime konumlarının POS'udur.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452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>
                <a:hlinkClick r:id="rId2"/>
              </a:rPr>
              <a:t>https://machinelearningmastery.com/gentle-introduction-bag-words-model/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>
                <a:hlinkClick r:id="rId2"/>
              </a:rPr>
              <a:t>https://machinelearningmastery.com/gentle-introduction-bag-words-model/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>
                <a:hlinkClick r:id="rId3"/>
              </a:rPr>
              <a:t>https://www.amazon.com/Language-Processing-Synthesis-Lectures-Technologies/dp/1627052984/ref=as_li_ss_tl?ie=UTF8&amp;qid=1502062931&amp;sr=8-1&amp;keywords=Neural+Network+Methods+in+Natural+Language+Processing&amp;linkCode=sl1&amp;tag=inspiredalgor-20&amp;linkId=d63df073fea3ebe2d405820570b3ff03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7079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Morfolojik belirsizlik "( e.g. lives = live+sor life+s) </a:t>
            </a:r>
          </a:p>
          <a:p>
            <a:r>
              <a:rPr lang="tr-TR" dirty="0"/>
              <a:t>Türkçe gibi kelimelerin yarısına yakın morfolojik olarak belirsiz olduğu aglütütif diller için zorlu bir sorundur.</a:t>
            </a:r>
          </a:p>
          <a:p>
            <a:r>
              <a:rPr lang="tr-TR" dirty="0"/>
              <a:t> </a:t>
            </a:r>
          </a:p>
          <a:p>
            <a:r>
              <a:rPr lang="tr-TR" dirty="0"/>
              <a:t>Aglütinatif morfolojisi olan bir dil için morfolojik ayrıştırıcı, bir kelimenin birden fazla olası analizini döndürebilir. Bu morfolojik belirsizlik, daha fazla dil işleme için çözülmelidir.</a:t>
            </a:r>
          </a:p>
          <a:p>
            <a:r>
              <a:rPr lang="tr-TR" dirty="0"/>
              <a:t> </a:t>
            </a:r>
          </a:p>
          <a:p>
            <a:r>
              <a:rPr lang="tr-TR" dirty="0"/>
              <a:t>Aglütinatif morfolojisi olan bir dil için morfolojik ayrıştırıcı, bir kelimenin birden fazla olası analizini döndürebilir. Bu morfolojik belirsizlik, daha fazla dil işleme için çözülmelidir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5506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Morfolojik Belirsizlik ve Morfolojik Belirsizlik Giderme</a:t>
            </a:r>
          </a:p>
          <a:p>
            <a:pPr lvl="1"/>
            <a:r>
              <a:rPr lang="tr-TR" dirty="0" smtClean="0"/>
              <a:t>Surrounding Bag of Words</a:t>
            </a:r>
          </a:p>
          <a:p>
            <a:pPr lvl="1"/>
            <a:r>
              <a:rPr lang="tr-TR" dirty="0" smtClean="0"/>
              <a:t>Komşu kelimelerin </a:t>
            </a:r>
          </a:p>
          <a:p>
            <a:pPr lvl="1"/>
            <a:r>
              <a:rPr lang="tr-TR" dirty="0" smtClean="0"/>
              <a:t>Yerel kollokasyonlar</a:t>
            </a:r>
          </a:p>
          <a:p>
            <a:endParaRPr lang="tr-TR" dirty="0" smtClean="0"/>
          </a:p>
          <a:p>
            <a:r>
              <a:rPr lang="tr-TR" dirty="0" smtClean="0"/>
              <a:t>Anlamsal Belirsizlik ve Kelime Anlam Belirsizliği</a:t>
            </a:r>
          </a:p>
          <a:p>
            <a:pPr lvl="1"/>
            <a:r>
              <a:rPr lang="tr-TR" dirty="0" smtClean="0"/>
              <a:t>Bilgi Tabanlı Yaklaşımlar</a:t>
            </a:r>
          </a:p>
          <a:p>
            <a:pPr lvl="1"/>
            <a:r>
              <a:rPr lang="tr-TR" dirty="0" smtClean="0"/>
              <a:t>Denetimli Yaklaşımlar</a:t>
            </a:r>
          </a:p>
          <a:p>
            <a:pPr lvl="1"/>
            <a:r>
              <a:rPr lang="tr-TR" dirty="0" smtClean="0"/>
              <a:t>Denetimsiz Yaklaşımlar</a:t>
            </a:r>
          </a:p>
          <a:p>
            <a:endParaRPr lang="tr-TR" dirty="0" smtClean="0"/>
          </a:p>
          <a:p>
            <a:r>
              <a:rPr lang="tr-TR" dirty="0" smtClean="0"/>
              <a:t>WordNet Tabanlı Ayrımcılık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9868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Biçimsel Belirsizlik (Morphological Ambiguity)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Bir kelimenin POS etiketlemesine karar vermek için bile, son türetilmiş kelime formları için farklı POS etiketlerine sahip olmaları durumunda,  ayrışmaları netleştirmemiz gerekebilir.</a:t>
            </a:r>
          </a:p>
          <a:p>
            <a:endParaRPr lang="tr-TR" dirty="0" smtClean="0"/>
          </a:p>
          <a:p>
            <a:r>
              <a:rPr lang="tr-TR" dirty="0" smtClean="0"/>
              <a:t>Bir kelimenin netleştirilmesi (disambiguation) için, o kelimenin bağlamsal bilgileri yaygın olarak kullanılır. Ayrıca NLP uygulamalarındaki dil modellerinin parametrelerini tahmin etmek için geniş bir cümle topluluğuna ihtiyacımız var.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4858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MORHOLOGICAL DISAMBIGUATION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r>
              <a:rPr lang="tr-TR" dirty="0"/>
              <a:t>alın+Noun+A3sg+Pnon+Nom (forehead) </a:t>
            </a:r>
          </a:p>
          <a:p>
            <a:r>
              <a:rPr lang="tr-TR" dirty="0"/>
              <a:t>al+Adj^DB+Noun+Zero+A3sg+P2sg+Nom (your red) </a:t>
            </a:r>
          </a:p>
          <a:p>
            <a:r>
              <a:rPr lang="tr-TR" dirty="0"/>
              <a:t>al+Adj^DB+Noun+Zero+A3sg+Pnon+Gen (of red) </a:t>
            </a:r>
          </a:p>
          <a:p>
            <a:r>
              <a:rPr lang="tr-TR" dirty="0"/>
              <a:t>al+Verb+Pos+Imp+A2pl ((you) take) </a:t>
            </a:r>
          </a:p>
          <a:p>
            <a:r>
              <a:rPr lang="tr-TR" dirty="0"/>
              <a:t>alın+Verb+Pos+Imp+A2sg ((you) be offended)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2749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MORHOLOGICAL DISAMBIGUATION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Görülebileceği gibi, bazı ayrıştırmalar farklı kök sözcüklere sahiptir ve Türkçenin karmaşık morfolojisi nedeniyle ilgisiz morfolojik özelliklere sahiptir.</a:t>
            </a:r>
          </a:p>
          <a:p>
            <a:endParaRPr lang="tr-TR" dirty="0" smtClean="0"/>
          </a:p>
          <a:p>
            <a:r>
              <a:rPr lang="tr-TR" dirty="0" smtClean="0"/>
              <a:t>Bu belirsizlikler çoğunlukla içeriksel bilgiler kullanılarak çözülebilir, ancak sınırlı içerik bilgileri belirsizlikleri çözemez.</a:t>
            </a:r>
          </a:p>
          <a:p>
            <a:endParaRPr lang="tr-TR" dirty="0" smtClean="0"/>
          </a:p>
          <a:p>
            <a:r>
              <a:rPr lang="tr-TR" dirty="0" smtClean="0"/>
              <a:t>Bazı belirsizlikler ancak semantik veya söylem bilgisi kullanılarak çözülebilir.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6566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MORHOLOGICAL DISAMBIGUATION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Aglutinatif veya çekimli diller, daha karmaşık morfoloji sayesinde bir kelimeye ona atanan etiket bilgisinden daha fazla bilgi yükler.</a:t>
            </a:r>
          </a:p>
          <a:p>
            <a:endParaRPr lang="tr-TR" dirty="0"/>
          </a:p>
          <a:p>
            <a:r>
              <a:rPr lang="tr-TR" dirty="0" smtClean="0"/>
              <a:t>Bir kelimeyi oluşturan morfemler(biçimbirim veya anlambirim bir dilin anlamlı en küçük parçası), sırasıyla morfosintaktik ve morfosemantik özellikler olarak adlandırılan sözdizimsel ve anlamsal bilgileri taşır.</a:t>
            </a:r>
          </a:p>
          <a:p>
            <a:endParaRPr lang="tr-TR" dirty="0"/>
          </a:p>
          <a:p>
            <a:r>
              <a:rPr lang="tr-TR" dirty="0" smtClean="0"/>
              <a:t>Morfolojik anlam ayrımı için, bir kelimenin tüm sözdizimsel morfolojik özelliklerini belirlememiz gerekir. Bu nedenle, morfolojik anlam ayrımı, konuşma kısmı etiketlemesine benzer şekilde morfosintaktik etiketleme olarak adlandırılabilir.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248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Bazı yorumlar:</a:t>
            </a:r>
            <a:endParaRPr lang="tr-TR" dirty="0"/>
          </a:p>
          <a:p>
            <a:r>
              <a:rPr lang="tr-TR" b="1" dirty="0" smtClean="0"/>
              <a:t>Adamı gördüm</a:t>
            </a:r>
            <a:r>
              <a:rPr lang="tr-TR" b="1" dirty="0"/>
              <a:t>.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1.I saw the man.</a:t>
            </a:r>
          </a:p>
          <a:p>
            <a:pPr marL="0" indent="0">
              <a:buNone/>
            </a:pPr>
            <a:r>
              <a:rPr lang="tr-TR" dirty="0"/>
              <a:t>2.I saw my island.</a:t>
            </a:r>
          </a:p>
          <a:p>
            <a:endParaRPr lang="tr-TR" dirty="0"/>
          </a:p>
          <a:p>
            <a:r>
              <a:rPr lang="tr-TR" dirty="0"/>
              <a:t>Morphological Ambiguity: </a:t>
            </a:r>
            <a:r>
              <a:rPr lang="tr-TR" dirty="0" smtClean="0"/>
              <a:t>Kelime kökü birisinde </a:t>
            </a:r>
            <a:r>
              <a:rPr lang="tr-TR" b="1" dirty="0" smtClean="0"/>
              <a:t>adam </a:t>
            </a:r>
            <a:r>
              <a:rPr lang="tr-TR" dirty="0" smtClean="0"/>
              <a:t>diğerinde </a:t>
            </a:r>
            <a:r>
              <a:rPr lang="tr-TR" b="1" dirty="0" smtClean="0"/>
              <a:t>ada </a:t>
            </a:r>
          </a:p>
          <a:p>
            <a:r>
              <a:rPr lang="tr-TR" b="1" dirty="0" smtClean="0"/>
              <a:t>Böyle bir cümle geldiğinde hangisine göre bir ayrıştırma yapılacak ? </a:t>
            </a:r>
            <a:endParaRPr lang="tr-TR" b="1" dirty="0"/>
          </a:p>
          <a:p>
            <a:r>
              <a:rPr lang="tr-TR" dirty="0"/>
              <a:t>◦adam-ıadam+ACC</a:t>
            </a:r>
          </a:p>
          <a:p>
            <a:r>
              <a:rPr lang="tr-TR" dirty="0"/>
              <a:t>◦ada-m-ı ada+P1SG+ACC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667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MORHOLOGICAL DISAMBIGUATION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«çocuğun kitabı»  noun phrase’i için morfolojik parser aşağıdaki şekilde bir analiz üretir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645" y="3031067"/>
            <a:ext cx="7848533" cy="255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46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530</Words>
  <Application>Microsoft Office PowerPoint</Application>
  <PresentationFormat>Widescreen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Morfolojik ve Anlamsal Belirsizlik (Morphological and Semantic Ambiguity)</vt:lpstr>
      <vt:lpstr>PowerPoint Presentation</vt:lpstr>
      <vt:lpstr>PowerPoint Presentation</vt:lpstr>
      <vt:lpstr>Biçimsel Belirsizlik (Morphological Ambiguity)</vt:lpstr>
      <vt:lpstr>MORHOLOGICAL DISAMBIGUATION </vt:lpstr>
      <vt:lpstr>MORHOLOGICAL DISAMBIGUATION </vt:lpstr>
      <vt:lpstr>MORHOLOGICAL DISAMBIGUATION </vt:lpstr>
      <vt:lpstr>PowerPoint Presentation</vt:lpstr>
      <vt:lpstr>MORHOLOGICAL DISAMBIGUATION </vt:lpstr>
      <vt:lpstr>PowerPoint Presentation</vt:lpstr>
      <vt:lpstr>İÇERİĞE DAYALI ÖZELLİKLER (CONTEXTUAL FEATURES)</vt:lpstr>
      <vt:lpstr>SURROUNDING BAG OF WORDS</vt:lpstr>
      <vt:lpstr>POS of neighboring words  (Komşu kelimelerin POS etiketleri)</vt:lpstr>
      <vt:lpstr>Kaynaklar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Morfolojik Belirsizlik Morphological Ambiguity</dc:title>
  <dc:creator>İsmail İŞERİ</dc:creator>
  <cp:lastModifiedBy>İsmail İŞERİ</cp:lastModifiedBy>
  <cp:revision>18</cp:revision>
  <dcterms:created xsi:type="dcterms:W3CDTF">2020-03-29T20:51:27Z</dcterms:created>
  <dcterms:modified xsi:type="dcterms:W3CDTF">2020-03-30T11:18:47Z</dcterms:modified>
</cp:coreProperties>
</file>