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D1FBE6EB-F625-4576-9A63-45E5D9766673}" type="datetimeFigureOut">
              <a:rPr lang="tr-TR" smtClean="0"/>
              <a:t>6.04.2020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48C2AF-86E5-4222-B864-9DB9B0FE9B25}" type="slidenum">
              <a:rPr lang="tr-TR" smtClean="0"/>
              <a:t>‹#›</a:t>
            </a:fld>
            <a:endParaRPr lang="tr-TR"/>
          </a:p>
        </p:txBody>
      </p:sp>
    </p:spTree>
    <p:extLst>
      <p:ext uri="{BB962C8B-B14F-4D97-AF65-F5344CB8AC3E}">
        <p14:creationId xmlns:p14="http://schemas.microsoft.com/office/powerpoint/2010/main" val="109825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1FBE6EB-F625-4576-9A63-45E5D9766673}" type="datetimeFigureOut">
              <a:rPr lang="tr-TR" smtClean="0"/>
              <a:t>6.04.2020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48C2AF-86E5-4222-B864-9DB9B0FE9B25}" type="slidenum">
              <a:rPr lang="tr-TR" smtClean="0"/>
              <a:t>‹#›</a:t>
            </a:fld>
            <a:endParaRPr lang="tr-TR"/>
          </a:p>
        </p:txBody>
      </p:sp>
    </p:spTree>
    <p:extLst>
      <p:ext uri="{BB962C8B-B14F-4D97-AF65-F5344CB8AC3E}">
        <p14:creationId xmlns:p14="http://schemas.microsoft.com/office/powerpoint/2010/main" val="1415725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1FBE6EB-F625-4576-9A63-45E5D9766673}" type="datetimeFigureOut">
              <a:rPr lang="tr-TR" smtClean="0"/>
              <a:t>6.04.2020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48C2AF-86E5-4222-B864-9DB9B0FE9B25}" type="slidenum">
              <a:rPr lang="tr-TR" smtClean="0"/>
              <a:t>‹#›</a:t>
            </a:fld>
            <a:endParaRPr lang="tr-TR"/>
          </a:p>
        </p:txBody>
      </p:sp>
    </p:spTree>
    <p:extLst>
      <p:ext uri="{BB962C8B-B14F-4D97-AF65-F5344CB8AC3E}">
        <p14:creationId xmlns:p14="http://schemas.microsoft.com/office/powerpoint/2010/main" val="265504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1FBE6EB-F625-4576-9A63-45E5D9766673}" type="datetimeFigureOut">
              <a:rPr lang="tr-TR" smtClean="0"/>
              <a:t>6.04.2020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48C2AF-86E5-4222-B864-9DB9B0FE9B25}" type="slidenum">
              <a:rPr lang="tr-TR" smtClean="0"/>
              <a:t>‹#›</a:t>
            </a:fld>
            <a:endParaRPr lang="tr-TR"/>
          </a:p>
        </p:txBody>
      </p:sp>
    </p:spTree>
    <p:extLst>
      <p:ext uri="{BB962C8B-B14F-4D97-AF65-F5344CB8AC3E}">
        <p14:creationId xmlns:p14="http://schemas.microsoft.com/office/powerpoint/2010/main" val="140163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FBE6EB-F625-4576-9A63-45E5D9766673}" type="datetimeFigureOut">
              <a:rPr lang="tr-TR" smtClean="0"/>
              <a:t>6.04.2020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48C2AF-86E5-4222-B864-9DB9B0FE9B25}" type="slidenum">
              <a:rPr lang="tr-TR" smtClean="0"/>
              <a:t>‹#›</a:t>
            </a:fld>
            <a:endParaRPr lang="tr-TR"/>
          </a:p>
        </p:txBody>
      </p:sp>
    </p:spTree>
    <p:extLst>
      <p:ext uri="{BB962C8B-B14F-4D97-AF65-F5344CB8AC3E}">
        <p14:creationId xmlns:p14="http://schemas.microsoft.com/office/powerpoint/2010/main" val="151804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D1FBE6EB-F625-4576-9A63-45E5D9766673}" type="datetimeFigureOut">
              <a:rPr lang="tr-TR" smtClean="0"/>
              <a:t>6.04.2020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448C2AF-86E5-4222-B864-9DB9B0FE9B25}" type="slidenum">
              <a:rPr lang="tr-TR" smtClean="0"/>
              <a:t>‹#›</a:t>
            </a:fld>
            <a:endParaRPr lang="tr-TR"/>
          </a:p>
        </p:txBody>
      </p:sp>
    </p:spTree>
    <p:extLst>
      <p:ext uri="{BB962C8B-B14F-4D97-AF65-F5344CB8AC3E}">
        <p14:creationId xmlns:p14="http://schemas.microsoft.com/office/powerpoint/2010/main" val="132935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D1FBE6EB-F625-4576-9A63-45E5D9766673}" type="datetimeFigureOut">
              <a:rPr lang="tr-TR" smtClean="0"/>
              <a:t>6.04.2020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448C2AF-86E5-4222-B864-9DB9B0FE9B25}" type="slidenum">
              <a:rPr lang="tr-TR" smtClean="0"/>
              <a:t>‹#›</a:t>
            </a:fld>
            <a:endParaRPr lang="tr-TR"/>
          </a:p>
        </p:txBody>
      </p:sp>
    </p:spTree>
    <p:extLst>
      <p:ext uri="{BB962C8B-B14F-4D97-AF65-F5344CB8AC3E}">
        <p14:creationId xmlns:p14="http://schemas.microsoft.com/office/powerpoint/2010/main" val="3951897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D1FBE6EB-F625-4576-9A63-45E5D9766673}" type="datetimeFigureOut">
              <a:rPr lang="tr-TR" smtClean="0"/>
              <a:t>6.04.2020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448C2AF-86E5-4222-B864-9DB9B0FE9B25}" type="slidenum">
              <a:rPr lang="tr-TR" smtClean="0"/>
              <a:t>‹#›</a:t>
            </a:fld>
            <a:endParaRPr lang="tr-TR"/>
          </a:p>
        </p:txBody>
      </p:sp>
    </p:spTree>
    <p:extLst>
      <p:ext uri="{BB962C8B-B14F-4D97-AF65-F5344CB8AC3E}">
        <p14:creationId xmlns:p14="http://schemas.microsoft.com/office/powerpoint/2010/main" val="3504142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BE6EB-F625-4576-9A63-45E5D9766673}" type="datetimeFigureOut">
              <a:rPr lang="tr-TR" smtClean="0"/>
              <a:t>6.04.2020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448C2AF-86E5-4222-B864-9DB9B0FE9B25}" type="slidenum">
              <a:rPr lang="tr-TR" smtClean="0"/>
              <a:t>‹#›</a:t>
            </a:fld>
            <a:endParaRPr lang="tr-TR"/>
          </a:p>
        </p:txBody>
      </p:sp>
    </p:spTree>
    <p:extLst>
      <p:ext uri="{BB962C8B-B14F-4D97-AF65-F5344CB8AC3E}">
        <p14:creationId xmlns:p14="http://schemas.microsoft.com/office/powerpoint/2010/main" val="129323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FBE6EB-F625-4576-9A63-45E5D9766673}" type="datetimeFigureOut">
              <a:rPr lang="tr-TR" smtClean="0"/>
              <a:t>6.04.2020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448C2AF-86E5-4222-B864-9DB9B0FE9B25}" type="slidenum">
              <a:rPr lang="tr-TR" smtClean="0"/>
              <a:t>‹#›</a:t>
            </a:fld>
            <a:endParaRPr lang="tr-TR"/>
          </a:p>
        </p:txBody>
      </p:sp>
    </p:spTree>
    <p:extLst>
      <p:ext uri="{BB962C8B-B14F-4D97-AF65-F5344CB8AC3E}">
        <p14:creationId xmlns:p14="http://schemas.microsoft.com/office/powerpoint/2010/main" val="218998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FBE6EB-F625-4576-9A63-45E5D9766673}" type="datetimeFigureOut">
              <a:rPr lang="tr-TR" smtClean="0"/>
              <a:t>6.04.2020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448C2AF-86E5-4222-B864-9DB9B0FE9B25}" type="slidenum">
              <a:rPr lang="tr-TR" smtClean="0"/>
              <a:t>‹#›</a:t>
            </a:fld>
            <a:endParaRPr lang="tr-TR"/>
          </a:p>
        </p:txBody>
      </p:sp>
    </p:spTree>
    <p:extLst>
      <p:ext uri="{BB962C8B-B14F-4D97-AF65-F5344CB8AC3E}">
        <p14:creationId xmlns:p14="http://schemas.microsoft.com/office/powerpoint/2010/main" val="247128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BE6EB-F625-4576-9A63-45E5D9766673}" type="datetimeFigureOut">
              <a:rPr lang="tr-TR" smtClean="0"/>
              <a:t>6.04.2020</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8C2AF-86E5-4222-B864-9DB9B0FE9B25}" type="slidenum">
              <a:rPr lang="tr-TR" smtClean="0"/>
              <a:t>‹#›</a:t>
            </a:fld>
            <a:endParaRPr lang="tr-TR"/>
          </a:p>
        </p:txBody>
      </p:sp>
    </p:spTree>
    <p:extLst>
      <p:ext uri="{BB962C8B-B14F-4D97-AF65-F5344CB8AC3E}">
        <p14:creationId xmlns:p14="http://schemas.microsoft.com/office/powerpoint/2010/main" val="227257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tr-TR" dirty="0"/>
              <a:t/>
            </a:r>
            <a:br>
              <a:rPr lang="tr-TR" dirty="0"/>
            </a:br>
            <a:r>
              <a:rPr lang="tr-TR" dirty="0"/>
              <a:t> LEXICAL </a:t>
            </a:r>
            <a:r>
              <a:rPr lang="tr-TR" dirty="0" smtClean="0"/>
              <a:t>SIMILARITY</a:t>
            </a:r>
            <a:br>
              <a:rPr lang="tr-TR" dirty="0" smtClean="0"/>
            </a:br>
            <a:r>
              <a:rPr lang="tr-TR" dirty="0" smtClean="0"/>
              <a:t>(Biçimsel Benzerlik)</a:t>
            </a:r>
            <a:endParaRPr lang="tr-TR" dirty="0"/>
          </a:p>
        </p:txBody>
      </p:sp>
      <p:sp>
        <p:nvSpPr>
          <p:cNvPr id="3" name="Subtitle 2"/>
          <p:cNvSpPr>
            <a:spLocks noGrp="1"/>
          </p:cNvSpPr>
          <p:nvPr>
            <p:ph type="subTitle" idx="1"/>
          </p:nvPr>
        </p:nvSpPr>
        <p:spPr/>
        <p:txBody>
          <a:bodyPr>
            <a:normAutofit/>
          </a:bodyPr>
          <a:lstStyle/>
          <a:p>
            <a:r>
              <a:rPr lang="tr-TR" b="1" dirty="0" smtClean="0"/>
              <a:t>Dr.Öğr.Üyesi </a:t>
            </a:r>
            <a:r>
              <a:rPr lang="tr-TR" b="1" dirty="0" smtClean="0"/>
              <a:t>İsmail İŞERİ</a:t>
            </a:r>
          </a:p>
          <a:p>
            <a:r>
              <a:rPr lang="tr-TR" b="1" dirty="0" smtClean="0"/>
              <a:t>Doğal Dil İşleme Dersi- Hafta 8</a:t>
            </a:r>
          </a:p>
          <a:p>
            <a:r>
              <a:rPr lang="tr-TR" b="1" dirty="0" smtClean="0"/>
              <a:t>Mart 2020 , Samsun</a:t>
            </a:r>
            <a:endParaRPr lang="tr-TR" b="1" dirty="0" smtClean="0"/>
          </a:p>
          <a:p>
            <a:endParaRPr lang="tr-TR" dirty="0"/>
          </a:p>
        </p:txBody>
      </p:sp>
    </p:spTree>
    <p:extLst>
      <p:ext uri="{BB962C8B-B14F-4D97-AF65-F5344CB8AC3E}">
        <p14:creationId xmlns:p14="http://schemas.microsoft.com/office/powerpoint/2010/main" val="2762156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COSINE SIMILARITY</a:t>
            </a:r>
          </a:p>
        </p:txBody>
      </p:sp>
      <p:sp>
        <p:nvSpPr>
          <p:cNvPr id="3" name="Content Placeholder 2"/>
          <p:cNvSpPr>
            <a:spLocks noGrp="1"/>
          </p:cNvSpPr>
          <p:nvPr>
            <p:ph idx="1"/>
          </p:nvPr>
        </p:nvSpPr>
        <p:spPr/>
        <p:txBody>
          <a:bodyPr/>
          <a:lstStyle/>
          <a:p>
            <a:r>
              <a:rPr lang="tr-TR" dirty="0" smtClean="0"/>
              <a:t>Kosinüs benzerliği, bir iç ürün uzayının sıfır olmayan iki vektörü arasındaki, aralarındaki açının kosinüsünü ölçen benzerlik ölçüsüdür. 0 ° kosinüsü 1'dir ve diğer herhangi bir açı için 1'den azdır.</a:t>
            </a:r>
            <a:endParaRPr lang="tr-TR" dirty="0"/>
          </a:p>
        </p:txBody>
      </p:sp>
      <p:pic>
        <p:nvPicPr>
          <p:cNvPr id="4" name="Picture 3"/>
          <p:cNvPicPr>
            <a:picLocks noChangeAspect="1"/>
          </p:cNvPicPr>
          <p:nvPr/>
        </p:nvPicPr>
        <p:blipFill>
          <a:blip r:embed="rId2"/>
          <a:stretch>
            <a:fillRect/>
          </a:stretch>
        </p:blipFill>
        <p:spPr>
          <a:xfrm>
            <a:off x="1779343" y="3550627"/>
            <a:ext cx="8720375" cy="1548912"/>
          </a:xfrm>
          <a:prstGeom prst="rect">
            <a:avLst/>
          </a:prstGeom>
        </p:spPr>
      </p:pic>
    </p:spTree>
    <p:extLst>
      <p:ext uri="{BB962C8B-B14F-4D97-AF65-F5344CB8AC3E}">
        <p14:creationId xmlns:p14="http://schemas.microsoft.com/office/powerpoint/2010/main" val="2843427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2"/>
          <a:stretch>
            <a:fillRect/>
          </a:stretch>
        </p:blipFill>
        <p:spPr>
          <a:xfrm>
            <a:off x="1499820" y="2294426"/>
            <a:ext cx="8667285" cy="3482120"/>
          </a:xfrm>
          <a:prstGeom prst="rect">
            <a:avLst/>
          </a:prstGeom>
        </p:spPr>
      </p:pic>
    </p:spTree>
    <p:extLst>
      <p:ext uri="{BB962C8B-B14F-4D97-AF65-F5344CB8AC3E}">
        <p14:creationId xmlns:p14="http://schemas.microsoft.com/office/powerpoint/2010/main" val="1332782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VECTOR SPACE MODEL </a:t>
            </a:r>
          </a:p>
        </p:txBody>
      </p:sp>
      <p:sp>
        <p:nvSpPr>
          <p:cNvPr id="3" name="Content Placeholder 2"/>
          <p:cNvSpPr>
            <a:spLocks noGrp="1"/>
          </p:cNvSpPr>
          <p:nvPr>
            <p:ph idx="1"/>
          </p:nvPr>
        </p:nvSpPr>
        <p:spPr/>
        <p:txBody>
          <a:bodyPr/>
          <a:lstStyle/>
          <a:p>
            <a:r>
              <a:rPr lang="tr-TR" dirty="0" smtClean="0"/>
              <a:t>«Keliem beznerlii yötnemlerini örgendim.»</a:t>
            </a:r>
          </a:p>
          <a:p>
            <a:r>
              <a:rPr lang="tr-TR" dirty="0" smtClean="0"/>
              <a:t>Üsttteki cümleyi sayısal forma dönüştürmezsek, bilgisayar bunun ne anlama geldiğini anlayamaz. </a:t>
            </a:r>
          </a:p>
          <a:p>
            <a:endParaRPr lang="tr-TR" dirty="0"/>
          </a:p>
          <a:p>
            <a:r>
              <a:rPr lang="tr-TR" dirty="0" smtClean="0"/>
              <a:t>Bu sorunu çözmek için cümleler yerine boyutsal vektörler kullanıyoruz.</a:t>
            </a:r>
            <a:endParaRPr lang="tr-TR" dirty="0"/>
          </a:p>
        </p:txBody>
      </p:sp>
    </p:spTree>
    <p:extLst>
      <p:ext uri="{BB962C8B-B14F-4D97-AF65-F5344CB8AC3E}">
        <p14:creationId xmlns:p14="http://schemas.microsoft.com/office/powerpoint/2010/main" val="3564259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smtClean="0"/>
              <a:t>Bir dizi belgenin ortak bir vektör uzayda vektör olarak gösterilmesi, vektör uzayı modeli olarak bilinir ve bir sorguda dokümanların puanlanması için temeldir.</a:t>
            </a:r>
          </a:p>
          <a:p>
            <a:endParaRPr lang="tr-TR" dirty="0"/>
          </a:p>
          <a:p>
            <a:pPr marL="0" indent="0">
              <a:buNone/>
            </a:pPr>
            <a:endParaRPr lang="tr-TR" dirty="0" smtClean="0"/>
          </a:p>
          <a:p>
            <a:pPr marL="0" indent="0">
              <a:buNone/>
            </a:pPr>
            <a:r>
              <a:rPr lang="tr-TR" dirty="0" smtClean="0"/>
              <a:t>Belgedeki her benzersiz terim </a:t>
            </a:r>
          </a:p>
          <a:p>
            <a:pPr marL="0" indent="0">
              <a:buNone/>
            </a:pPr>
            <a:r>
              <a:rPr lang="tr-TR" dirty="0" smtClean="0"/>
              <a:t>vektör uzayındaki bir boyutu </a:t>
            </a:r>
          </a:p>
          <a:p>
            <a:pPr marL="0" indent="0">
              <a:buNone/>
            </a:pPr>
            <a:r>
              <a:rPr lang="tr-TR" dirty="0" smtClean="0"/>
              <a:t>temsil eder</a:t>
            </a:r>
            <a:endParaRPr lang="tr-TR" dirty="0"/>
          </a:p>
        </p:txBody>
      </p:sp>
      <p:pic>
        <p:nvPicPr>
          <p:cNvPr id="5" name="Picture 4"/>
          <p:cNvPicPr>
            <a:picLocks noChangeAspect="1"/>
          </p:cNvPicPr>
          <p:nvPr/>
        </p:nvPicPr>
        <p:blipFill>
          <a:blip r:embed="rId2"/>
          <a:stretch>
            <a:fillRect/>
          </a:stretch>
        </p:blipFill>
        <p:spPr>
          <a:xfrm>
            <a:off x="6160841" y="2993780"/>
            <a:ext cx="5859103" cy="3292719"/>
          </a:xfrm>
          <a:prstGeom prst="rect">
            <a:avLst/>
          </a:prstGeom>
        </p:spPr>
      </p:pic>
    </p:spTree>
    <p:extLst>
      <p:ext uri="{BB962C8B-B14F-4D97-AF65-F5344CB8AC3E}">
        <p14:creationId xmlns:p14="http://schemas.microsoft.com/office/powerpoint/2010/main" val="15478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SENTENCE TO VECTOR</a:t>
            </a:r>
          </a:p>
        </p:txBody>
      </p:sp>
      <p:sp>
        <p:nvSpPr>
          <p:cNvPr id="3" name="Content Placeholder 2"/>
          <p:cNvSpPr>
            <a:spLocks noGrp="1"/>
          </p:cNvSpPr>
          <p:nvPr>
            <p:ph idx="1"/>
          </p:nvPr>
        </p:nvSpPr>
        <p:spPr/>
        <p:txBody>
          <a:bodyPr/>
          <a:lstStyle/>
          <a:p>
            <a:r>
              <a:rPr lang="tr-TR" dirty="0" smtClean="0"/>
              <a:t>Bir vektördeki her değer, karşılık gelen terimin ağırlığıdır. Ağırlıkları, aşağıdakilerden birini kullanarak hesaplayabiliriz:</a:t>
            </a:r>
          </a:p>
          <a:p>
            <a:r>
              <a:rPr lang="tr-TR" dirty="0" smtClean="0"/>
              <a:t>1.Binary,</a:t>
            </a:r>
          </a:p>
          <a:p>
            <a:r>
              <a:rPr lang="tr-TR" dirty="0" smtClean="0"/>
              <a:t>2.Term Frekansı (TF),</a:t>
            </a:r>
          </a:p>
          <a:p>
            <a:r>
              <a:rPr lang="tr-TR" dirty="0" smtClean="0"/>
              <a:t>3.Term Frekansı-Ters Belge Frekansı (TF-IDF).</a:t>
            </a:r>
            <a:endParaRPr lang="tr-TR" dirty="0"/>
          </a:p>
        </p:txBody>
      </p:sp>
    </p:spTree>
    <p:extLst>
      <p:ext uri="{BB962C8B-B14F-4D97-AF65-F5344CB8AC3E}">
        <p14:creationId xmlns:p14="http://schemas.microsoft.com/office/powerpoint/2010/main" val="2617393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BINARY WEIGHTING</a:t>
            </a:r>
          </a:p>
        </p:txBody>
      </p:sp>
      <p:sp>
        <p:nvSpPr>
          <p:cNvPr id="3" name="Content Placeholder 2"/>
          <p:cNvSpPr>
            <a:spLocks noGrp="1"/>
          </p:cNvSpPr>
          <p:nvPr>
            <p:ph idx="1"/>
          </p:nvPr>
        </p:nvSpPr>
        <p:spPr/>
        <p:txBody>
          <a:bodyPr/>
          <a:lstStyle/>
          <a:p>
            <a:r>
              <a:rPr lang="nb-NO" dirty="0" smtClean="0"/>
              <a:t>Bir belge bir terim içeriyorsa, o terimin belge için ağırlığı 1'dir, aksi takdirde 0'dır.</a:t>
            </a:r>
            <a:endParaRPr lang="tr-TR" dirty="0"/>
          </a:p>
        </p:txBody>
      </p:sp>
      <p:pic>
        <p:nvPicPr>
          <p:cNvPr id="4" name="Picture 3"/>
          <p:cNvPicPr>
            <a:picLocks noChangeAspect="1"/>
          </p:cNvPicPr>
          <p:nvPr/>
        </p:nvPicPr>
        <p:blipFill>
          <a:blip r:embed="rId2"/>
          <a:stretch>
            <a:fillRect/>
          </a:stretch>
        </p:blipFill>
        <p:spPr>
          <a:xfrm>
            <a:off x="1883385" y="2851638"/>
            <a:ext cx="8094801" cy="3162300"/>
          </a:xfrm>
          <a:prstGeom prst="rect">
            <a:avLst/>
          </a:prstGeom>
        </p:spPr>
      </p:pic>
    </p:spTree>
    <p:extLst>
      <p:ext uri="{BB962C8B-B14F-4D97-AF65-F5344CB8AC3E}">
        <p14:creationId xmlns:p14="http://schemas.microsoft.com/office/powerpoint/2010/main" val="206839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TERM FREQUENCY (TF) WEIGHTING</a:t>
            </a:r>
          </a:p>
        </p:txBody>
      </p:sp>
      <p:sp>
        <p:nvSpPr>
          <p:cNvPr id="3" name="Content Placeholder 2"/>
          <p:cNvSpPr>
            <a:spLocks noGrp="1"/>
          </p:cNvSpPr>
          <p:nvPr>
            <p:ph idx="1"/>
          </p:nvPr>
        </p:nvSpPr>
        <p:spPr/>
        <p:txBody>
          <a:bodyPr/>
          <a:lstStyle/>
          <a:p>
            <a:r>
              <a:rPr lang="tr-TR" dirty="0" smtClean="0"/>
              <a:t>Bir belge bir terim içeriyorsa, o terimin belge için ağırlığı(frekansı) TF'dir (terim sayısı), aksi takdirde 0'dır.</a:t>
            </a:r>
          </a:p>
          <a:p>
            <a:endParaRPr lang="tr-TR" dirty="0"/>
          </a:p>
          <a:p>
            <a:endParaRPr lang="tr-TR" dirty="0"/>
          </a:p>
        </p:txBody>
      </p:sp>
      <p:pic>
        <p:nvPicPr>
          <p:cNvPr id="4" name="Picture 3"/>
          <p:cNvPicPr>
            <a:picLocks noChangeAspect="1"/>
          </p:cNvPicPr>
          <p:nvPr/>
        </p:nvPicPr>
        <p:blipFill>
          <a:blip r:embed="rId2"/>
          <a:stretch>
            <a:fillRect/>
          </a:stretch>
        </p:blipFill>
        <p:spPr>
          <a:xfrm>
            <a:off x="2120410" y="2917947"/>
            <a:ext cx="8284685" cy="2849807"/>
          </a:xfrm>
          <a:prstGeom prst="rect">
            <a:avLst/>
          </a:prstGeom>
        </p:spPr>
      </p:pic>
    </p:spTree>
    <p:extLst>
      <p:ext uri="{BB962C8B-B14F-4D97-AF65-F5344CB8AC3E}">
        <p14:creationId xmlns:p14="http://schemas.microsoft.com/office/powerpoint/2010/main" val="3370313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TF-IDF WEIGHTING</a:t>
            </a:r>
          </a:p>
        </p:txBody>
      </p:sp>
      <p:sp>
        <p:nvSpPr>
          <p:cNvPr id="3" name="Content Placeholder 2"/>
          <p:cNvSpPr>
            <a:spLocks noGrp="1"/>
          </p:cNvSpPr>
          <p:nvPr>
            <p:ph idx="1"/>
          </p:nvPr>
        </p:nvSpPr>
        <p:spPr/>
        <p:txBody>
          <a:bodyPr/>
          <a:lstStyle/>
          <a:p>
            <a:r>
              <a:rPr lang="tr-TR" dirty="0" smtClean="0"/>
              <a:t>TF-IDF, bir kelimenin bir koleksiyondaki veya korpustaki bir belge için ne kadar önemli olduğunu yansıtmayı amaçlayan sayısal bir istatistiktir.</a:t>
            </a:r>
          </a:p>
          <a:p>
            <a:r>
              <a:rPr lang="tr-TR" dirty="0" smtClean="0"/>
              <a:t>TF, bir terimin bir belgede kaç kez var olduğunu gösterir; IDF, bir terimin kaç belgede var olduğu anlamına gelir.</a:t>
            </a:r>
            <a:endParaRPr lang="tr-TR" dirty="0"/>
          </a:p>
        </p:txBody>
      </p:sp>
      <p:pic>
        <p:nvPicPr>
          <p:cNvPr id="4" name="Picture 3"/>
          <p:cNvPicPr>
            <a:picLocks noChangeAspect="1"/>
          </p:cNvPicPr>
          <p:nvPr/>
        </p:nvPicPr>
        <p:blipFill>
          <a:blip r:embed="rId2"/>
          <a:stretch>
            <a:fillRect/>
          </a:stretch>
        </p:blipFill>
        <p:spPr>
          <a:xfrm>
            <a:off x="2072419" y="4373073"/>
            <a:ext cx="6657975" cy="1857375"/>
          </a:xfrm>
          <a:prstGeom prst="rect">
            <a:avLst/>
          </a:prstGeom>
        </p:spPr>
      </p:pic>
    </p:spTree>
    <p:extLst>
      <p:ext uri="{BB962C8B-B14F-4D97-AF65-F5344CB8AC3E}">
        <p14:creationId xmlns:p14="http://schemas.microsoft.com/office/powerpoint/2010/main" val="239644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2"/>
          <a:stretch>
            <a:fillRect/>
          </a:stretch>
        </p:blipFill>
        <p:spPr>
          <a:xfrm>
            <a:off x="1519238" y="2038716"/>
            <a:ext cx="7781925" cy="3343275"/>
          </a:xfrm>
          <a:prstGeom prst="rect">
            <a:avLst/>
          </a:prstGeom>
        </p:spPr>
      </p:pic>
    </p:spTree>
    <p:extLst>
      <p:ext uri="{BB962C8B-B14F-4D97-AF65-F5344CB8AC3E}">
        <p14:creationId xmlns:p14="http://schemas.microsoft.com/office/powerpoint/2010/main" val="254662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2"/>
          <a:stretch>
            <a:fillRect/>
          </a:stretch>
        </p:blipFill>
        <p:spPr>
          <a:xfrm>
            <a:off x="2667000" y="2028825"/>
            <a:ext cx="6858000" cy="2800350"/>
          </a:xfrm>
          <a:prstGeom prst="rect">
            <a:avLst/>
          </a:prstGeom>
        </p:spPr>
      </p:pic>
    </p:spTree>
    <p:extLst>
      <p:ext uri="{BB962C8B-B14F-4D97-AF65-F5344CB8AC3E}">
        <p14:creationId xmlns:p14="http://schemas.microsoft.com/office/powerpoint/2010/main" val="333527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Ajanda</a:t>
            </a:r>
            <a:endParaRPr lang="tr-TR" dirty="0"/>
          </a:p>
        </p:txBody>
      </p:sp>
      <p:sp>
        <p:nvSpPr>
          <p:cNvPr id="3" name="Content Placeholder 2"/>
          <p:cNvSpPr>
            <a:spLocks noGrp="1"/>
          </p:cNvSpPr>
          <p:nvPr>
            <p:ph idx="1"/>
          </p:nvPr>
        </p:nvSpPr>
        <p:spPr/>
        <p:txBody>
          <a:bodyPr>
            <a:normAutofit/>
          </a:bodyPr>
          <a:lstStyle/>
          <a:p>
            <a:pPr marL="0" indent="0">
              <a:buNone/>
            </a:pPr>
            <a:r>
              <a:rPr lang="tr-TR" dirty="0" smtClean="0"/>
              <a:t>• Sözcüksel (Lexical) ve Anlamsal(Semantic) Benzerlik</a:t>
            </a:r>
          </a:p>
          <a:p>
            <a:pPr marL="0" indent="0">
              <a:buNone/>
            </a:pPr>
            <a:r>
              <a:rPr lang="tr-TR" dirty="0" smtClean="0"/>
              <a:t>•Benzerlik</a:t>
            </a:r>
          </a:p>
          <a:p>
            <a:pPr marL="457200" lvl="1" indent="0">
              <a:buNone/>
            </a:pPr>
            <a:r>
              <a:rPr lang="tr-TR" dirty="0" smtClean="0"/>
              <a:t>• LevensteinDistance</a:t>
            </a:r>
          </a:p>
          <a:p>
            <a:pPr marL="457200" lvl="1" indent="0">
              <a:buNone/>
            </a:pPr>
            <a:r>
              <a:rPr lang="tr-TR" dirty="0" smtClean="0"/>
              <a:t>• JaccardSimilarity</a:t>
            </a:r>
          </a:p>
          <a:p>
            <a:pPr marL="457200" lvl="1" indent="0">
              <a:buNone/>
            </a:pPr>
            <a:r>
              <a:rPr lang="tr-TR" dirty="0" smtClean="0"/>
              <a:t>• Kosinüs Benzerliği</a:t>
            </a:r>
          </a:p>
          <a:p>
            <a:pPr marL="0" indent="0">
              <a:buNone/>
            </a:pPr>
            <a:r>
              <a:rPr lang="tr-TR" dirty="0" smtClean="0"/>
              <a:t>• Vektör Uzay Modeli</a:t>
            </a:r>
          </a:p>
          <a:p>
            <a:pPr marL="457200" lvl="1" indent="0">
              <a:buNone/>
            </a:pPr>
            <a:r>
              <a:rPr lang="tr-TR" dirty="0" smtClean="0"/>
              <a:t>• İkili Ağırlık</a:t>
            </a:r>
          </a:p>
          <a:p>
            <a:pPr marL="457200" lvl="1" indent="0">
              <a:buNone/>
            </a:pPr>
            <a:r>
              <a:rPr lang="tr-TR" dirty="0" smtClean="0"/>
              <a:t>• Terim Frekansı (TF)</a:t>
            </a:r>
          </a:p>
          <a:p>
            <a:pPr marL="457200" lvl="1" indent="0">
              <a:buNone/>
            </a:pPr>
            <a:r>
              <a:rPr lang="tr-TR" dirty="0" smtClean="0"/>
              <a:t>• TFIDF</a:t>
            </a:r>
            <a:endParaRPr lang="tr-TR" dirty="0"/>
          </a:p>
        </p:txBody>
      </p:sp>
    </p:spTree>
    <p:extLst>
      <p:ext uri="{BB962C8B-B14F-4D97-AF65-F5344CB8AC3E}">
        <p14:creationId xmlns:p14="http://schemas.microsoft.com/office/powerpoint/2010/main" val="141838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 OF VECTOR SPACE MODEL</a:t>
            </a:r>
            <a:endParaRPr lang="tr-TR" dirty="0"/>
          </a:p>
        </p:txBody>
      </p:sp>
      <p:sp>
        <p:nvSpPr>
          <p:cNvPr id="3" name="Content Placeholder 2"/>
          <p:cNvSpPr>
            <a:spLocks noGrp="1"/>
          </p:cNvSpPr>
          <p:nvPr>
            <p:ph idx="1"/>
          </p:nvPr>
        </p:nvSpPr>
        <p:spPr/>
        <p:txBody>
          <a:bodyPr/>
          <a:lstStyle/>
          <a:p>
            <a:r>
              <a:rPr lang="tr-TR" dirty="0" smtClean="0"/>
              <a:t>Vektör uzay modelinin en büyük dezavantajlarından biri, metin boyutu uzun olduğunda işe yaramaz hale gelmesidir. Genel olarak, bu özellik vektörlerinin bir sonucu olarak çok yüksek miktarda veri ile ilgileniriz.</a:t>
            </a:r>
          </a:p>
          <a:p>
            <a:endParaRPr lang="tr-TR" dirty="0" smtClean="0"/>
          </a:p>
          <a:p>
            <a:r>
              <a:rPr lang="tr-TR" dirty="0" smtClean="0"/>
              <a:t>Örneğin, IMDB film incelemelerinin yorumlarını içeren bir web sitesinden 62.000 yorum aldık, az ya da çok 160.000 kelime var. Yani bu, bir vektörün boyutunun 160.000 olduğu anlamına gelir. Bu özellik vektörü neredeyse 37 GB'dir (4B int vektörü için) ve PC'de bu verileri işlemek için boş bellek alanı olmayacaktır.</a:t>
            </a:r>
            <a:endParaRPr lang="tr-TR" dirty="0"/>
          </a:p>
        </p:txBody>
      </p:sp>
    </p:spTree>
    <p:extLst>
      <p:ext uri="{BB962C8B-B14F-4D97-AF65-F5344CB8AC3E}">
        <p14:creationId xmlns:p14="http://schemas.microsoft.com/office/powerpoint/2010/main" val="3561614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2"/>
          <a:stretch>
            <a:fillRect/>
          </a:stretch>
        </p:blipFill>
        <p:spPr>
          <a:xfrm>
            <a:off x="1595437" y="2290762"/>
            <a:ext cx="9001125" cy="2276475"/>
          </a:xfrm>
          <a:prstGeom prst="rect">
            <a:avLst/>
          </a:prstGeom>
        </p:spPr>
      </p:pic>
    </p:spTree>
    <p:extLst>
      <p:ext uri="{BB962C8B-B14F-4D97-AF65-F5344CB8AC3E}">
        <p14:creationId xmlns:p14="http://schemas.microsoft.com/office/powerpoint/2010/main" val="1338295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SENTENCE SIMILARITY</a:t>
            </a:r>
          </a:p>
        </p:txBody>
      </p:sp>
      <p:sp>
        <p:nvSpPr>
          <p:cNvPr id="3" name="Content Placeholder 2"/>
          <p:cNvSpPr>
            <a:spLocks noGrp="1"/>
          </p:cNvSpPr>
          <p:nvPr>
            <p:ph idx="1"/>
          </p:nvPr>
        </p:nvSpPr>
        <p:spPr/>
        <p:txBody>
          <a:bodyPr/>
          <a:lstStyle/>
          <a:p>
            <a:r>
              <a:rPr lang="tr-TR" dirty="0" smtClean="0"/>
              <a:t>Kelime benzerliklerini birleştirerek cümle benzerlikleri buluyoruz.</a:t>
            </a:r>
          </a:p>
          <a:p>
            <a:r>
              <a:rPr lang="tr-TR" dirty="0" smtClean="0"/>
              <a:t>Cümle benzerliği nerede kullanılabilir?</a:t>
            </a:r>
          </a:p>
          <a:p>
            <a:r>
              <a:rPr lang="tr-TR" dirty="0" smtClean="0"/>
              <a:t>Google arama motoru</a:t>
            </a:r>
          </a:p>
          <a:p>
            <a:r>
              <a:rPr lang="tr-TR" dirty="0" smtClean="0"/>
              <a:t>Adsense</a:t>
            </a:r>
          </a:p>
          <a:p>
            <a:r>
              <a:rPr lang="tr-TR" dirty="0" smtClean="0"/>
              <a:t>Emsal durum  bulunması.</a:t>
            </a:r>
            <a:endParaRPr lang="tr-TR" dirty="0"/>
          </a:p>
        </p:txBody>
      </p:sp>
    </p:spTree>
    <p:extLst>
      <p:ext uri="{BB962C8B-B14F-4D97-AF65-F5344CB8AC3E}">
        <p14:creationId xmlns:p14="http://schemas.microsoft.com/office/powerpoint/2010/main" val="3424338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smtClean="0"/>
              <a:t>Cümle benzerliği için basit adımlar:</a:t>
            </a:r>
          </a:p>
          <a:p>
            <a:pPr marL="514350" indent="-514350">
              <a:buFont typeface="+mj-lt"/>
              <a:buAutoNum type="arabicPeriod"/>
            </a:pPr>
            <a:r>
              <a:rPr lang="tr-TR" dirty="0" smtClean="0"/>
              <a:t>Stop word ve fonksiyonel sözcüklerden kurtulun</a:t>
            </a:r>
          </a:p>
          <a:p>
            <a:pPr marL="514350" indent="-514350">
              <a:buFont typeface="+mj-lt"/>
              <a:buAutoNum type="arabicPeriod"/>
            </a:pPr>
            <a:r>
              <a:rPr lang="tr-TR" dirty="0" smtClean="0"/>
              <a:t>kelimeler yerine  lemma yada stem (yalın hallerini eklerden arınmış)</a:t>
            </a:r>
          </a:p>
          <a:p>
            <a:pPr marL="514350" indent="-514350">
              <a:buFont typeface="+mj-lt"/>
              <a:buAutoNum type="arabicPeriod"/>
            </a:pPr>
            <a:r>
              <a:rPr lang="tr-TR" dirty="0" smtClean="0"/>
              <a:t>Vector Vektör Uzay Modeline göre dizeleri sayılara dönüştürme</a:t>
            </a:r>
          </a:p>
          <a:p>
            <a:pPr marL="514350" indent="-514350">
              <a:buFont typeface="+mj-lt"/>
              <a:buAutoNum type="arabicPeriod"/>
            </a:pPr>
            <a:r>
              <a:rPr lang="tr-TR" dirty="0" smtClean="0"/>
              <a:t>Similar Benzerlik İşlevi ile benzerliği ölçme</a:t>
            </a:r>
            <a:endParaRPr lang="tr-TR" dirty="0"/>
          </a:p>
        </p:txBody>
      </p:sp>
    </p:spTree>
    <p:extLst>
      <p:ext uri="{BB962C8B-B14F-4D97-AF65-F5344CB8AC3E}">
        <p14:creationId xmlns:p14="http://schemas.microsoft.com/office/powerpoint/2010/main" val="211719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a:t>
            </a:r>
            <a:endParaRPr lang="tr-TR" dirty="0"/>
          </a:p>
        </p:txBody>
      </p:sp>
      <p:pic>
        <p:nvPicPr>
          <p:cNvPr id="4" name="Content Placeholder 3"/>
          <p:cNvPicPr>
            <a:picLocks noGrp="1" noChangeAspect="1"/>
          </p:cNvPicPr>
          <p:nvPr>
            <p:ph idx="1"/>
          </p:nvPr>
        </p:nvPicPr>
        <p:blipFill>
          <a:blip r:embed="rId2"/>
          <a:stretch>
            <a:fillRect/>
          </a:stretch>
        </p:blipFill>
        <p:spPr>
          <a:xfrm>
            <a:off x="1695450" y="2534444"/>
            <a:ext cx="8801100" cy="2933700"/>
          </a:xfrm>
          <a:prstGeom prst="rect">
            <a:avLst/>
          </a:prstGeom>
        </p:spPr>
      </p:pic>
    </p:spTree>
    <p:extLst>
      <p:ext uri="{BB962C8B-B14F-4D97-AF65-F5344CB8AC3E}">
        <p14:creationId xmlns:p14="http://schemas.microsoft.com/office/powerpoint/2010/main" val="1510234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Jaccard Kullanılarak</a:t>
            </a:r>
            <a:endParaRPr lang="tr-TR" dirty="0"/>
          </a:p>
        </p:txBody>
      </p:sp>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2"/>
          <a:stretch>
            <a:fillRect/>
          </a:stretch>
        </p:blipFill>
        <p:spPr>
          <a:xfrm>
            <a:off x="1400540" y="2303584"/>
            <a:ext cx="9039225" cy="3657600"/>
          </a:xfrm>
          <a:prstGeom prst="rect">
            <a:avLst/>
          </a:prstGeom>
        </p:spPr>
      </p:pic>
    </p:spTree>
    <p:extLst>
      <p:ext uri="{BB962C8B-B14F-4D97-AF65-F5344CB8AC3E}">
        <p14:creationId xmlns:p14="http://schemas.microsoft.com/office/powerpoint/2010/main" val="2036071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Cosinüs Benzerliği Kullanılarak</a:t>
            </a:r>
            <a:endParaRPr lang="tr-TR" dirty="0"/>
          </a:p>
        </p:txBody>
      </p:sp>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2"/>
          <a:stretch>
            <a:fillRect/>
          </a:stretch>
        </p:blipFill>
        <p:spPr>
          <a:xfrm>
            <a:off x="824645" y="2146788"/>
            <a:ext cx="10525125" cy="3848100"/>
          </a:xfrm>
          <a:prstGeom prst="rect">
            <a:avLst/>
          </a:prstGeom>
        </p:spPr>
      </p:pic>
    </p:spTree>
    <p:extLst>
      <p:ext uri="{BB962C8B-B14F-4D97-AF65-F5344CB8AC3E}">
        <p14:creationId xmlns:p14="http://schemas.microsoft.com/office/powerpoint/2010/main" val="2083538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2"/>
          <a:stretch>
            <a:fillRect/>
          </a:stretch>
        </p:blipFill>
        <p:spPr>
          <a:xfrm>
            <a:off x="727563" y="1004522"/>
            <a:ext cx="10648950" cy="4743450"/>
          </a:xfrm>
          <a:prstGeom prst="rect">
            <a:avLst/>
          </a:prstGeom>
        </p:spPr>
      </p:pic>
    </p:spTree>
    <p:extLst>
      <p:ext uri="{BB962C8B-B14F-4D97-AF65-F5344CB8AC3E}">
        <p14:creationId xmlns:p14="http://schemas.microsoft.com/office/powerpoint/2010/main" val="1808332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2"/>
          <a:stretch>
            <a:fillRect/>
          </a:stretch>
        </p:blipFill>
        <p:spPr>
          <a:xfrm>
            <a:off x="1170842" y="1024304"/>
            <a:ext cx="10096500" cy="4914900"/>
          </a:xfrm>
          <a:prstGeom prst="rect">
            <a:avLst/>
          </a:prstGeom>
        </p:spPr>
      </p:pic>
    </p:spTree>
    <p:extLst>
      <p:ext uri="{BB962C8B-B14F-4D97-AF65-F5344CB8AC3E}">
        <p14:creationId xmlns:p14="http://schemas.microsoft.com/office/powerpoint/2010/main" val="1106893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2"/>
          <a:stretch>
            <a:fillRect/>
          </a:stretch>
        </p:blipFill>
        <p:spPr>
          <a:xfrm>
            <a:off x="1206011" y="1199418"/>
            <a:ext cx="9639300" cy="4933950"/>
          </a:xfrm>
          <a:prstGeom prst="rect">
            <a:avLst/>
          </a:prstGeom>
        </p:spPr>
      </p:pic>
    </p:spTree>
    <p:extLst>
      <p:ext uri="{BB962C8B-B14F-4D97-AF65-F5344CB8AC3E}">
        <p14:creationId xmlns:p14="http://schemas.microsoft.com/office/powerpoint/2010/main" val="355263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LEXICAL vs SEMANTIC SIMILARITY</a:t>
            </a:r>
          </a:p>
        </p:txBody>
      </p:sp>
      <p:sp>
        <p:nvSpPr>
          <p:cNvPr id="3" name="Content Placeholder 2"/>
          <p:cNvSpPr>
            <a:spLocks noGrp="1"/>
          </p:cNvSpPr>
          <p:nvPr>
            <p:ph idx="1"/>
          </p:nvPr>
        </p:nvSpPr>
        <p:spPr/>
        <p:txBody>
          <a:bodyPr/>
          <a:lstStyle/>
          <a:p>
            <a:r>
              <a:rPr lang="tr-TR" dirty="0" smtClean="0"/>
              <a:t>Sözcüksel benzerlik sadece kelimenin karakter konumu ile ilgilenirken, anlamsal benzerlik ortalama ile ilgilidir</a:t>
            </a:r>
            <a:endParaRPr lang="tr-TR" dirty="0"/>
          </a:p>
        </p:txBody>
      </p:sp>
      <p:sp>
        <p:nvSpPr>
          <p:cNvPr id="4" name="Rectangle 1"/>
          <p:cNvSpPr>
            <a:spLocks noChangeArrowheads="1"/>
          </p:cNvSpPr>
          <p:nvPr/>
        </p:nvSpPr>
        <p:spPr bwMode="auto">
          <a:xfrm>
            <a:off x="698500" y="9340850"/>
            <a:ext cx="12192000" cy="0"/>
          </a:xfrm>
          <a:prstGeom prst="rect">
            <a:avLst/>
          </a:prstGeom>
          <a:solidFill>
            <a:srgbClr val="33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smtClean="0">
                <a:ln>
                  <a:noFill/>
                </a:ln>
                <a:solidFill>
                  <a:srgbClr val="FFFFFF"/>
                </a:solidFill>
                <a:effectLst/>
                <a:latin typeface="Arial" panose="020B0604020202020204" pitchFamily="34" charset="0"/>
              </a:rPr>
              <a:t>Sözcüksel benzerlik sadece kelimenin karakterini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98500" y="9480550"/>
            <a:ext cx="12192000" cy="0"/>
          </a:xfrm>
          <a:prstGeom prst="rect">
            <a:avLst/>
          </a:prstGeom>
          <a:solidFill>
            <a:srgbClr val="33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smtClean="0">
                <a:ln>
                  <a:noFill/>
                </a:ln>
                <a:solidFill>
                  <a:srgbClr val="FFFFFF"/>
                </a:solidFill>
                <a:effectLst/>
                <a:latin typeface="Arial" panose="020B0604020202020204" pitchFamily="34" charset="0"/>
              </a:rPr>
              <a:t>anlamsal benzerlik ortalama ile ilgilidir</a:t>
            </a:r>
            <a:endParaRPr kumimoji="0" lang="tr-TR" altLang="tr-TR"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850900" y="9493250"/>
            <a:ext cx="12192000" cy="0"/>
          </a:xfrm>
          <a:prstGeom prst="rect">
            <a:avLst/>
          </a:prstGeom>
          <a:solidFill>
            <a:srgbClr val="33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smtClean="0">
                <a:ln>
                  <a:noFill/>
                </a:ln>
                <a:solidFill>
                  <a:srgbClr val="FFFFFF"/>
                </a:solidFill>
                <a:effectLst/>
                <a:latin typeface="Arial" panose="020B0604020202020204" pitchFamily="34" charset="0"/>
              </a:rPr>
              <a:t>Sözcüksel benzerlik sadece kelimenin karakterini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850900" y="9632950"/>
            <a:ext cx="12192000" cy="0"/>
          </a:xfrm>
          <a:prstGeom prst="rect">
            <a:avLst/>
          </a:prstGeom>
          <a:solidFill>
            <a:srgbClr val="33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smtClean="0">
                <a:ln>
                  <a:noFill/>
                </a:ln>
                <a:solidFill>
                  <a:srgbClr val="FFFFFF"/>
                </a:solidFill>
                <a:effectLst/>
                <a:latin typeface="Arial" panose="020B0604020202020204" pitchFamily="34" charset="0"/>
              </a:rPr>
              <a:t>anlamsal benzerlik ortalama ile ilgilidir</a:t>
            </a:r>
            <a:endParaRPr kumimoji="0" lang="tr-TR" altLang="tr-TR" sz="1800" b="0" i="0" u="none" strike="noStrike" cap="none" normalizeH="0" baseline="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1003300" y="9645650"/>
            <a:ext cx="12192000" cy="0"/>
          </a:xfrm>
          <a:prstGeom prst="rect">
            <a:avLst/>
          </a:prstGeom>
          <a:solidFill>
            <a:srgbClr val="33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smtClean="0">
                <a:ln>
                  <a:noFill/>
                </a:ln>
                <a:solidFill>
                  <a:srgbClr val="FFFFFF"/>
                </a:solidFill>
                <a:effectLst/>
                <a:latin typeface="Arial" panose="020B0604020202020204" pitchFamily="34" charset="0"/>
              </a:rPr>
              <a:t>Sözcüksel benzerlik sadece kelimenin karakterini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1003300" y="9785350"/>
            <a:ext cx="12192000" cy="0"/>
          </a:xfrm>
          <a:prstGeom prst="rect">
            <a:avLst/>
          </a:prstGeom>
          <a:solidFill>
            <a:srgbClr val="33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smtClean="0">
                <a:ln>
                  <a:noFill/>
                </a:ln>
                <a:solidFill>
                  <a:srgbClr val="FFFFFF"/>
                </a:solidFill>
                <a:effectLst/>
                <a:latin typeface="Arial" panose="020B0604020202020204" pitchFamily="34" charset="0"/>
              </a:rPr>
              <a:t>anlamsal benzerlik ortalama ile ilgilidir</a:t>
            </a:r>
            <a:endParaRPr kumimoji="0" lang="tr-TR" altLang="tr-TR" sz="18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3357562" y="3253886"/>
            <a:ext cx="3876675" cy="1352550"/>
          </a:xfrm>
          <a:prstGeom prst="rect">
            <a:avLst/>
          </a:prstGeom>
        </p:spPr>
      </p:pic>
    </p:spTree>
    <p:extLst>
      <p:ext uri="{BB962C8B-B14F-4D97-AF65-F5344CB8AC3E}">
        <p14:creationId xmlns:p14="http://schemas.microsoft.com/office/powerpoint/2010/main" val="2343870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2"/>
          <a:stretch>
            <a:fillRect/>
          </a:stretch>
        </p:blipFill>
        <p:spPr>
          <a:xfrm>
            <a:off x="1336431" y="2192582"/>
            <a:ext cx="9677400" cy="3457575"/>
          </a:xfrm>
          <a:prstGeom prst="rect">
            <a:avLst/>
          </a:prstGeom>
        </p:spPr>
      </p:pic>
    </p:spTree>
    <p:extLst>
      <p:ext uri="{BB962C8B-B14F-4D97-AF65-F5344CB8AC3E}">
        <p14:creationId xmlns:p14="http://schemas.microsoft.com/office/powerpoint/2010/main" val="3775308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Proje.</a:t>
            </a:r>
            <a:endParaRPr lang="tr-TR" dirty="0"/>
          </a:p>
        </p:txBody>
      </p:sp>
      <p:sp>
        <p:nvSpPr>
          <p:cNvPr id="3" name="Content Placeholder 2"/>
          <p:cNvSpPr>
            <a:spLocks noGrp="1"/>
          </p:cNvSpPr>
          <p:nvPr>
            <p:ph idx="1"/>
          </p:nvPr>
        </p:nvSpPr>
        <p:spPr/>
        <p:txBody>
          <a:bodyPr/>
          <a:lstStyle/>
          <a:p>
            <a:r>
              <a:rPr lang="en-US" dirty="0"/>
              <a:t>Preparing a bot for a FAQ (Frequently Asked Questions) database</a:t>
            </a:r>
            <a:endParaRPr lang="tr-TR" dirty="0"/>
          </a:p>
        </p:txBody>
      </p:sp>
    </p:spTree>
    <p:extLst>
      <p:ext uri="{BB962C8B-B14F-4D97-AF65-F5344CB8AC3E}">
        <p14:creationId xmlns:p14="http://schemas.microsoft.com/office/powerpoint/2010/main" val="41747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LEXICAL (WORD)SIMILARITY</a:t>
            </a:r>
          </a:p>
        </p:txBody>
      </p:sp>
      <p:sp>
        <p:nvSpPr>
          <p:cNvPr id="3" name="Content Placeholder 2"/>
          <p:cNvSpPr>
            <a:spLocks noGrp="1"/>
          </p:cNvSpPr>
          <p:nvPr>
            <p:ph idx="1"/>
          </p:nvPr>
        </p:nvSpPr>
        <p:spPr/>
        <p:txBody>
          <a:bodyPr/>
          <a:lstStyle/>
          <a:p>
            <a:r>
              <a:rPr lang="tr-TR" dirty="0" smtClean="0"/>
              <a:t>Kelime benzerliği, kelimelerin şekil veya anlam bakımından benzerliğidir.</a:t>
            </a:r>
          </a:p>
          <a:p>
            <a:r>
              <a:rPr lang="tr-TR" dirty="0" smtClean="0"/>
              <a:t>Kelime benzerliği bulmak için bazı yöntemler;</a:t>
            </a:r>
          </a:p>
          <a:p>
            <a:pPr lvl="1"/>
            <a:r>
              <a:rPr lang="tr-TR" dirty="0" smtClean="0"/>
              <a:t>LevenshteinDistance,</a:t>
            </a:r>
          </a:p>
          <a:p>
            <a:pPr lvl="1"/>
            <a:r>
              <a:rPr lang="tr-TR" dirty="0" smtClean="0"/>
              <a:t>JaccardIndex,</a:t>
            </a:r>
          </a:p>
          <a:p>
            <a:pPr lvl="1"/>
            <a:r>
              <a:rPr lang="tr-TR" dirty="0" smtClean="0"/>
              <a:t>Kosinüs Benzerliği.</a:t>
            </a:r>
          </a:p>
          <a:p>
            <a:r>
              <a:rPr lang="tr-TR" dirty="0" smtClean="0"/>
              <a:t>Levenstein iki stringin mesafesini (farklılığını) ölçer. Mesafe artarken benzerlikleri azalır. </a:t>
            </a:r>
          </a:p>
          <a:p>
            <a:r>
              <a:rPr lang="tr-TR" dirty="0" smtClean="0"/>
              <a:t>Ancak Jaccardand Cosine, dizelerin (ikiden fazla) benzerliğini ölçer.</a:t>
            </a:r>
            <a:endParaRPr lang="tr-TR" dirty="0"/>
          </a:p>
        </p:txBody>
      </p:sp>
    </p:spTree>
    <p:extLst>
      <p:ext uri="{BB962C8B-B14F-4D97-AF65-F5344CB8AC3E}">
        <p14:creationId xmlns:p14="http://schemas.microsoft.com/office/powerpoint/2010/main" val="4228622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LEVENSHTEIN DISTANCE</a:t>
            </a:r>
          </a:p>
        </p:txBody>
      </p:sp>
      <p:sp>
        <p:nvSpPr>
          <p:cNvPr id="3" name="Content Placeholder 2"/>
          <p:cNvSpPr>
            <a:spLocks noGrp="1"/>
          </p:cNvSpPr>
          <p:nvPr>
            <p:ph idx="1"/>
          </p:nvPr>
        </p:nvSpPr>
        <p:spPr/>
        <p:txBody>
          <a:bodyPr/>
          <a:lstStyle/>
          <a:p>
            <a:r>
              <a:rPr lang="tr-TR" dirty="0" smtClean="0"/>
              <a:t>Levenshteindistance, iki dizi arasındaki farkı ölçmek için bir dize metriğidir.</a:t>
            </a:r>
          </a:p>
          <a:p>
            <a:r>
              <a:rPr lang="tr-TR" dirty="0" smtClean="0"/>
              <a:t>Gayri resmi olarak, iki kelime arasındaki </a:t>
            </a:r>
            <a:r>
              <a:rPr lang="tr-TR" b="1" dirty="0" smtClean="0"/>
              <a:t>Levenshtein distance</a:t>
            </a:r>
            <a:r>
              <a:rPr lang="tr-TR" dirty="0" smtClean="0"/>
              <a:t>, bir kelimeyi diğerine değiştirmek için gereken minimum tek karakterli düzenleme sayısıdır (ekleme, silme veya değiştirme).</a:t>
            </a:r>
            <a:endParaRPr lang="tr-TR" dirty="0"/>
          </a:p>
        </p:txBody>
      </p:sp>
    </p:spTree>
    <p:extLst>
      <p:ext uri="{BB962C8B-B14F-4D97-AF65-F5344CB8AC3E}">
        <p14:creationId xmlns:p14="http://schemas.microsoft.com/office/powerpoint/2010/main" val="1311328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 LD</a:t>
            </a:r>
            <a:endParaRPr lang="tr-TR" dirty="0"/>
          </a:p>
        </p:txBody>
      </p:sp>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2"/>
          <a:stretch>
            <a:fillRect/>
          </a:stretch>
        </p:blipFill>
        <p:spPr>
          <a:xfrm>
            <a:off x="2491886" y="2110885"/>
            <a:ext cx="7194534" cy="3586529"/>
          </a:xfrm>
          <a:prstGeom prst="rect">
            <a:avLst/>
          </a:prstGeom>
        </p:spPr>
      </p:pic>
    </p:spTree>
    <p:extLst>
      <p:ext uri="{BB962C8B-B14F-4D97-AF65-F5344CB8AC3E}">
        <p14:creationId xmlns:p14="http://schemas.microsoft.com/office/powerpoint/2010/main" val="260676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smtClean="0"/>
              <a:t>Levensteindistance'ın bazı kullanım alanları:</a:t>
            </a:r>
          </a:p>
          <a:p>
            <a:pPr marL="457200" lvl="1" indent="0">
              <a:buNone/>
            </a:pPr>
            <a:r>
              <a:rPr lang="tr-TR" dirty="0" smtClean="0"/>
              <a:t>• OCR (Optik Karakter Tanıma) uygulamaları</a:t>
            </a:r>
          </a:p>
          <a:p>
            <a:pPr marL="457200" lvl="1" indent="0">
              <a:buNone/>
            </a:pPr>
            <a:r>
              <a:rPr lang="tr-TR" dirty="0" smtClean="0"/>
              <a:t>• Yazım denetimi</a:t>
            </a:r>
          </a:p>
          <a:p>
            <a:r>
              <a:rPr lang="tr-TR" dirty="0" smtClean="0"/>
              <a:t>Kelimelerin en yakın benzerliklerini bulabiliriz.</a:t>
            </a:r>
            <a:endParaRPr lang="tr-TR" dirty="0"/>
          </a:p>
        </p:txBody>
      </p:sp>
    </p:spTree>
    <p:extLst>
      <p:ext uri="{BB962C8B-B14F-4D97-AF65-F5344CB8AC3E}">
        <p14:creationId xmlns:p14="http://schemas.microsoft.com/office/powerpoint/2010/main" val="368647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JACCARD INDEX</a:t>
            </a:r>
          </a:p>
        </p:txBody>
      </p:sp>
      <p:sp>
        <p:nvSpPr>
          <p:cNvPr id="3" name="Content Placeholder 2"/>
          <p:cNvSpPr>
            <a:spLocks noGrp="1"/>
          </p:cNvSpPr>
          <p:nvPr>
            <p:ph idx="1"/>
          </p:nvPr>
        </p:nvSpPr>
        <p:spPr/>
        <p:txBody>
          <a:bodyPr/>
          <a:lstStyle/>
          <a:p>
            <a:r>
              <a:rPr lang="tr-TR" dirty="0" smtClean="0"/>
              <a:t>Jaccardindex, örnek setlerin benzerliğini ve çeşitliliğini karşılaştırmak için kullanılan bir istatistiktir. </a:t>
            </a:r>
          </a:p>
          <a:p>
            <a:r>
              <a:rPr lang="tr-TR" b="1" dirty="0" smtClean="0"/>
              <a:t>Jaccard coefficient </a:t>
            </a:r>
            <a:r>
              <a:rPr lang="tr-TR" dirty="0" smtClean="0"/>
              <a:t>sonlu örnek kümeleri arasındaki benzerliği ölçer ve kesişim boyutunun örnek kümelerin birleşiminin boyutuna bölünmesiyle tanımlanır.</a:t>
            </a:r>
            <a:endParaRPr lang="tr-TR" dirty="0"/>
          </a:p>
        </p:txBody>
      </p:sp>
      <p:pic>
        <p:nvPicPr>
          <p:cNvPr id="4" name="Picture 3"/>
          <p:cNvPicPr>
            <a:picLocks noChangeAspect="1"/>
          </p:cNvPicPr>
          <p:nvPr/>
        </p:nvPicPr>
        <p:blipFill>
          <a:blip r:embed="rId2"/>
          <a:stretch>
            <a:fillRect/>
          </a:stretch>
        </p:blipFill>
        <p:spPr>
          <a:xfrm>
            <a:off x="2164373" y="3888763"/>
            <a:ext cx="8296344" cy="1949329"/>
          </a:xfrm>
          <a:prstGeom prst="rect">
            <a:avLst/>
          </a:prstGeom>
        </p:spPr>
      </p:pic>
    </p:spTree>
    <p:extLst>
      <p:ext uri="{BB962C8B-B14F-4D97-AF65-F5344CB8AC3E}">
        <p14:creationId xmlns:p14="http://schemas.microsoft.com/office/powerpoint/2010/main" val="379791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b="1" dirty="0" smtClean="0"/>
              <a:t>Jaccard Algoritması şu adımları içerir:</a:t>
            </a:r>
          </a:p>
          <a:p>
            <a:pPr marL="514350" indent="-514350">
              <a:buFont typeface="+mj-lt"/>
              <a:buAutoNum type="arabicPeriod"/>
            </a:pPr>
            <a:r>
              <a:rPr lang="tr-TR" dirty="0" smtClean="0"/>
              <a:t>Her iki kelime ile paylaşılan kesişen karakter sayısını hesaplayın</a:t>
            </a:r>
          </a:p>
          <a:p>
            <a:pPr marL="514350" indent="-514350">
              <a:buFont typeface="+mj-lt"/>
              <a:buAutoNum type="arabicPeriod"/>
            </a:pPr>
            <a:r>
              <a:rPr lang="tr-TR" dirty="0" smtClean="0"/>
              <a:t>Her iki gruptaki (paylaşılan ve paylaşılmayan) tüm karakterlerin toplam sayısını hesaplayın</a:t>
            </a:r>
          </a:p>
          <a:p>
            <a:pPr marL="514350" indent="-514350">
              <a:buFont typeface="+mj-lt"/>
              <a:buAutoNum type="arabicPeriod"/>
            </a:pPr>
            <a:r>
              <a:rPr lang="tr-TR" dirty="0" smtClean="0"/>
              <a:t>Paylaşılan karakter sayısını toplam karakter sayısına bölün</a:t>
            </a:r>
          </a:p>
          <a:p>
            <a:pPr marL="514350" indent="-514350">
              <a:buFont typeface="+mj-lt"/>
              <a:buAutoNum type="arabicPeriod"/>
            </a:pPr>
            <a:r>
              <a:rPr lang="tr-TR" dirty="0" smtClean="0"/>
              <a:t>(3) 'de bulunan sayıyı 100 ile çarpın</a:t>
            </a:r>
            <a:endParaRPr lang="tr-TR" dirty="0"/>
          </a:p>
        </p:txBody>
      </p:sp>
    </p:spTree>
    <p:extLst>
      <p:ext uri="{BB962C8B-B14F-4D97-AF65-F5344CB8AC3E}">
        <p14:creationId xmlns:p14="http://schemas.microsoft.com/office/powerpoint/2010/main" val="2133355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693</Words>
  <Application>Microsoft Office PowerPoint</Application>
  <PresentationFormat>Widescreen</PresentationFormat>
  <Paragraphs>91</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  LEXICAL SIMILARITY (Biçimsel Benzerlik)</vt:lpstr>
      <vt:lpstr>Ajanda</vt:lpstr>
      <vt:lpstr>LEXICAL vs SEMANTIC SIMILARITY</vt:lpstr>
      <vt:lpstr>LEXICAL (WORD)SIMILARITY</vt:lpstr>
      <vt:lpstr>LEVENSHTEIN DISTANCE</vt:lpstr>
      <vt:lpstr>Örnek: LD</vt:lpstr>
      <vt:lpstr>PowerPoint Presentation</vt:lpstr>
      <vt:lpstr>JACCARD INDEX</vt:lpstr>
      <vt:lpstr>PowerPoint Presentation</vt:lpstr>
      <vt:lpstr>COSINE SIMILARITY</vt:lpstr>
      <vt:lpstr>PowerPoint Presentation</vt:lpstr>
      <vt:lpstr>VECTOR SPACE MODEL </vt:lpstr>
      <vt:lpstr>PowerPoint Presentation</vt:lpstr>
      <vt:lpstr>SENTENCE TO VECTOR</vt:lpstr>
      <vt:lpstr>BINARY WEIGHTING</vt:lpstr>
      <vt:lpstr>TERM FREQUENCY (TF) WEIGHTING</vt:lpstr>
      <vt:lpstr>TF-IDF WEIGHTING</vt:lpstr>
      <vt:lpstr>PowerPoint Presentation</vt:lpstr>
      <vt:lpstr>PowerPoint Presentation</vt:lpstr>
      <vt:lpstr>DISADVANTAGE OF VECTOR SPACE MODEL</vt:lpstr>
      <vt:lpstr>PowerPoint Presentation</vt:lpstr>
      <vt:lpstr>SENTENCE SIMILARITY</vt:lpstr>
      <vt:lpstr>PowerPoint Presentation</vt:lpstr>
      <vt:lpstr>Örnek:</vt:lpstr>
      <vt:lpstr>Jaccard Kullanılarak</vt:lpstr>
      <vt:lpstr>Cosinüs Benzerliği Kullanılarak</vt:lpstr>
      <vt:lpstr>PowerPoint Presentation</vt:lpstr>
      <vt:lpstr>PowerPoint Presentation</vt:lpstr>
      <vt:lpstr>PowerPoint Presentation</vt:lpstr>
      <vt:lpstr>PowerPoint Presentation</vt:lpstr>
      <vt:lpstr>Proje.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LEXICAL SIMILARITY (Biçimsel Benzerlik)</dc:title>
  <dc:creator>İsmail İŞERİ</dc:creator>
  <cp:lastModifiedBy>İsmail İŞERİ</cp:lastModifiedBy>
  <cp:revision>12</cp:revision>
  <dcterms:created xsi:type="dcterms:W3CDTF">2020-04-05T21:39:49Z</dcterms:created>
  <dcterms:modified xsi:type="dcterms:W3CDTF">2020-04-06T07:27:03Z</dcterms:modified>
</cp:coreProperties>
</file>