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A4C-3182-4D10-8A38-F51836CF0701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D607-B957-4212-912B-E40AF5969C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211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A4C-3182-4D10-8A38-F51836CF0701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D607-B957-4212-912B-E40AF5969C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11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A4C-3182-4D10-8A38-F51836CF0701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D607-B957-4212-912B-E40AF5969C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337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A4C-3182-4D10-8A38-F51836CF0701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D607-B957-4212-912B-E40AF5969C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341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A4C-3182-4D10-8A38-F51836CF0701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D607-B957-4212-912B-E40AF5969C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343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A4C-3182-4D10-8A38-F51836CF0701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D607-B957-4212-912B-E40AF5969C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87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A4C-3182-4D10-8A38-F51836CF0701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D607-B957-4212-912B-E40AF5969C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21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A4C-3182-4D10-8A38-F51836CF0701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D607-B957-4212-912B-E40AF5969C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67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A4C-3182-4D10-8A38-F51836CF0701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D607-B957-4212-912B-E40AF5969C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94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A4C-3182-4D10-8A38-F51836CF0701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D607-B957-4212-912B-E40AF5969C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334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A4C-3182-4D10-8A38-F51836CF0701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D607-B957-4212-912B-E40AF5969C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6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5EA4C-3182-4D10-8A38-F51836CF0701}" type="datetimeFigureOut">
              <a:rPr lang="tr-TR" smtClean="0"/>
              <a:t>17.05.2021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D607-B957-4212-912B-E40AF5969C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8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8554"/>
            <a:ext cx="9144000" cy="2532183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Doğal Dil İşleme Dersi</a:t>
            </a:r>
            <a:br>
              <a:rPr lang="tr-TR" b="1" dirty="0" smtClean="0"/>
            </a:b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sz="4400" b="1" dirty="0" smtClean="0"/>
              <a:t>Anlamsal Benzerlik (Semantic Similarity)</a:t>
            </a:r>
            <a:br>
              <a:rPr lang="tr-TR" sz="4400" b="1" dirty="0" smtClean="0"/>
            </a:br>
            <a:endParaRPr lang="tr-T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Dr.Öğr.Üyesi İsmail İŞERİ</a:t>
            </a:r>
          </a:p>
          <a:p>
            <a:r>
              <a:rPr lang="tr-TR" dirty="0" smtClean="0"/>
              <a:t>OMÜ Bilgisayar Mühendisliği</a:t>
            </a:r>
          </a:p>
          <a:p>
            <a:r>
              <a:rPr lang="tr-TR" dirty="0" smtClean="0"/>
              <a:t>2020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40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Anlamsal Seviye (Sense Level)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Sense level benzerlikte genellikle sözlüksel kaynaklar kullanılır. (Sözlük yada eş anlamlılar sözlüğü gibi)</a:t>
            </a:r>
          </a:p>
          <a:p>
            <a:r>
              <a:rPr lang="tr-TR" dirty="0" smtClean="0"/>
              <a:t>Sözcüksel kaynaklar çoğunlukla semantik ağlar biçiminde kullanılır.</a:t>
            </a:r>
          </a:p>
          <a:p>
            <a:r>
              <a:rPr lang="tr-TR" dirty="0" smtClean="0"/>
              <a:t>Bu tür ağlar, iki kelimenin benzerliğini bulmak için bu tür ağların yapısal özellikleri kullanılır (bitişiklik , adjacencies)</a:t>
            </a:r>
          </a:p>
          <a:p>
            <a:r>
              <a:rPr lang="tr-TR" dirty="0" smtClean="0"/>
              <a:t>En çok kullanılan kaynak </a:t>
            </a:r>
            <a:r>
              <a:rPr lang="tr-TR" b="1" dirty="0" smtClean="0"/>
              <a:t>Wordnet’tir.</a:t>
            </a:r>
          </a:p>
          <a:p>
            <a:endParaRPr lang="tr-T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9300" y="302641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E48312"/>
                </a:solidFill>
                <a:effectLst/>
                <a:latin typeface="Times" panose="02020603050405020304" pitchFamily="18" charset="0"/>
              </a:rPr>
              <a:t>• </a:t>
            </a: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Times" panose="02020603050405020304" pitchFamily="18" charset="0"/>
              </a:rPr>
              <a:t>Sözcüksel kaynaklar çoğunlukla semantik ağlar biçiminde kullanılır.</a:t>
            </a:r>
            <a:endParaRPr kumimoji="0" lang="tr-TR" altLang="tr-T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Anlamsal Seviye (Sense Level)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Wordnet’ e ek olarak farklı lexical (sözlüksel) kaynaklar da vardır</a:t>
            </a:r>
          </a:p>
          <a:p>
            <a:pPr lvl="1"/>
            <a:r>
              <a:rPr lang="tr-TR" dirty="0" smtClean="0"/>
              <a:t>Wikipedia</a:t>
            </a:r>
          </a:p>
          <a:p>
            <a:pPr lvl="1"/>
            <a:r>
              <a:rPr lang="tr-TR" dirty="0" smtClean="0"/>
              <a:t>Wiktionary</a:t>
            </a:r>
          </a:p>
          <a:p>
            <a:r>
              <a:rPr lang="tr-TR" dirty="0" smtClean="0"/>
              <a:t>Sözlükler</a:t>
            </a:r>
          </a:p>
          <a:p>
            <a:pPr lvl="1"/>
            <a:r>
              <a:rPr lang="tr-TR" dirty="0" smtClean="0"/>
              <a:t>Longman sözlüğü gibi</a:t>
            </a:r>
          </a:p>
          <a:p>
            <a:r>
              <a:rPr lang="tr-TR" dirty="0" smtClean="0"/>
              <a:t>Entegre bilgi kaynakları </a:t>
            </a:r>
          </a:p>
          <a:p>
            <a:pPr lvl="1"/>
            <a:r>
              <a:rPr lang="tr-TR" dirty="0" smtClean="0"/>
              <a:t>Babelnet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2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Kelime Seviyesi Benzerlik (Word Level)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 guruba ayrılır</a:t>
            </a:r>
          </a:p>
          <a:p>
            <a:pPr lvl="1"/>
            <a:r>
              <a:rPr lang="tr-TR" dirty="0" smtClean="0"/>
              <a:t>Dağıtık yaklaşımlar</a:t>
            </a:r>
          </a:p>
          <a:p>
            <a:pPr lvl="1"/>
            <a:r>
              <a:rPr lang="tr-TR" dirty="0" smtClean="0"/>
              <a:t>Sözlüksel kaynak kullanan yaklaşımlar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20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Kelime Seviyesi Benzerlik (Word Level)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Dağıtık yaklaşımları ,farklı kelimelerin vektör tabanlı gösterimlerinin eş oluşum matrislerinden elde edilen istatistikleri kullanır. </a:t>
            </a:r>
          </a:p>
          <a:p>
            <a:r>
              <a:rPr lang="tr-TR" dirty="0" smtClean="0"/>
              <a:t>Genellikle TF – IDF veya Pointwise Karşılıklı Bilgi (PMI) yöntemleri kullanılarak Eş oluşum(Co-occurrance) esaslı vektörlerdeki ağırlıklar hesaplanır.</a:t>
            </a:r>
          </a:p>
          <a:p>
            <a:r>
              <a:rPr lang="tr-TR" dirty="0" smtClean="0"/>
              <a:t>Ortaya </a:t>
            </a:r>
            <a:r>
              <a:rPr lang="tr-TR" dirty="0" smtClean="0"/>
              <a:t>çıkan ağırlık matrisinin boyutları büyük olduğu için Tekil Değer Ayrışımı gibi yöntemler kullanılarak azaltılır.</a:t>
            </a:r>
          </a:p>
          <a:p>
            <a:r>
              <a:rPr lang="tr-TR" dirty="0" smtClean="0"/>
              <a:t>Belirli sözcüksel kaynaklar kullanılarak yapılandırılmış olan Wikipedia </a:t>
            </a:r>
            <a:r>
              <a:rPr lang="tr-TR" b="1" dirty="0" smtClean="0"/>
              <a:t>dağıtımsal yaklaşım</a:t>
            </a:r>
            <a:r>
              <a:rPr lang="tr-TR" dirty="0" smtClean="0"/>
              <a:t> kullanmaktadır. </a:t>
            </a:r>
          </a:p>
          <a:p>
            <a:r>
              <a:rPr lang="tr-TR" dirty="0" smtClean="0"/>
              <a:t>Wikipedia, belirli sözcüksel kaynakların yapılandırılmış metin içeriği şeklinde hazırlanmış olup  dağıtımsal yaklaşımlarla kullanılmıştır. </a:t>
            </a:r>
          </a:p>
        </p:txBody>
      </p:sp>
    </p:spTree>
    <p:extLst>
      <p:ext uri="{BB962C8B-B14F-4D97-AF65-F5344CB8AC3E}">
        <p14:creationId xmlns:p14="http://schemas.microsoft.com/office/powerpoint/2010/main" val="26320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Kelime Seviyesi Benzerlik (Word Level)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Söz dizimsel (lexical ) kaynaklar bize şunu söyler</a:t>
            </a:r>
          </a:p>
          <a:p>
            <a:r>
              <a:rPr lang="tr-TR" dirty="0" smtClean="0"/>
              <a:t>İki kelimenin benzerliği bu iki kelimenin (sense) algılanan anlam benzerliği açısından  hesaplanabilir.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Bu nedenle, her anlam düzeyi yaklaşımı (sense level approach) doğrudan sözcük benzerliği yaklaşımı için kullanılabilir.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39" y="3307890"/>
            <a:ext cx="4282800" cy="6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2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METİN SEVİYE BENZERLİĞİ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Metin düzeyinde benzerlik yöntemleri iki kategoriye ayrılabilir: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b="1" dirty="0" smtClean="0"/>
              <a:t>Bir metni bir sözcük kombinasyonu olarak görerek ve benzerliği iki metindeki kelime çiftlerinin benzerliklerini toplayarak hesaplama (kelime benzerliklerinin toplamından değer elde etme)  </a:t>
            </a:r>
          </a:p>
          <a:p>
            <a:pPr marL="457200" lvl="1" indent="0">
              <a:buNone/>
            </a:pPr>
            <a:r>
              <a:rPr lang="tr-TR" dirty="0" smtClean="0"/>
              <a:t>Örnek: A ve B metni kelime çiftleri açısından toplam X değeri kadar benzer olabilirken A ve C metinleri Y değeri kadar benzer olabilir.  </a:t>
            </a:r>
          </a:p>
          <a:p>
            <a:pPr marL="457200" lvl="1" indent="0">
              <a:buNone/>
            </a:pPr>
            <a:endParaRPr lang="tr-TR" b="1" dirty="0" smtClean="0"/>
          </a:p>
          <a:p>
            <a:pPr marL="457200" lvl="1" indent="0">
              <a:buNone/>
            </a:pPr>
            <a:r>
              <a:rPr lang="tr-TR" b="1" dirty="0" smtClean="0"/>
              <a:t>2.  Bir metni bir bütün olarak düşünüp iki metnin benzerliğini elde edilen iki modeli karşılaştırarak hesaplama </a:t>
            </a:r>
            <a:r>
              <a:rPr lang="tr-TR" dirty="0" smtClean="0"/>
              <a:t>(iki metin iki model)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27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METİN SEVİYE BENZERLİĞİ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/>
          <a:lstStyle/>
          <a:p>
            <a:r>
              <a:rPr lang="tr-TR" b="1" dirty="0" smtClean="0"/>
              <a:t>İlk yaklaşıma göre ;</a:t>
            </a:r>
          </a:p>
          <a:p>
            <a:r>
              <a:rPr lang="tr-TR" dirty="0" smtClean="0"/>
              <a:t>İlk kategorideki yaklaşımlar iki metin arasındaki  farklı sözcük çiftlerini arar benzerliği bu çifltler arasındaki maksimum benzerlik değerini hesaplar. Bu değerlerin toplamını alır ve genel benzerlik değeri elde edilir. 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785"/>
          <a:stretch/>
        </p:blipFill>
        <p:spPr>
          <a:xfrm>
            <a:off x="368543" y="4176347"/>
            <a:ext cx="8942511" cy="2235285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10260621" y="2716824"/>
            <a:ext cx="1863970" cy="3798276"/>
          </a:xfrm>
          <a:prstGeom prst="borderCallout1">
            <a:avLst>
              <a:gd name="adj1" fmla="val 18750"/>
              <a:gd name="adj2" fmla="val -8333"/>
              <a:gd name="adj3" fmla="val 80317"/>
              <a:gd name="adj4" fmla="val -160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Birinci cümledeki car ile diğer cümledeki tüm kelimeler karşılaştırılıyor ve max benzerlik hangisi çiftte ise ise o değer alınıyor ve nihai toplam elde ediliyor ve kelime sayısına bölünüyor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33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WORDNET BAZLI BENZERLİK YÖNTEMLERİ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İkinci kategori yaklaşım</a:t>
            </a:r>
            <a:r>
              <a:rPr lang="tr-TR" dirty="0" smtClean="0"/>
              <a:t> genellikle metinlerin vektörlere dönüştürülmesi yapılır benzerliklerini hesaplamak karşılık gelen vektörler kullanılır.</a:t>
            </a:r>
          </a:p>
          <a:p>
            <a:r>
              <a:rPr lang="tr-TR" dirty="0" smtClean="0"/>
              <a:t>Vector space model bu kategoride değerlendirilebilir</a:t>
            </a:r>
          </a:p>
          <a:p>
            <a:r>
              <a:rPr lang="tr-TR" dirty="0" smtClean="0"/>
              <a:t>Metinler içerdikleri kelimelerin frekansları kullanılarak modellenir.</a:t>
            </a:r>
          </a:p>
          <a:p>
            <a:r>
              <a:rPr lang="tr-TR" dirty="0" smtClean="0"/>
              <a:t>Bu model yaklaşımlar seyreklik (sparsness)’ den etkilenir. 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İki metin arasındaki farklı ifadeler kullanan aynı anlama gelen yapıları yakalayamaz.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410909"/>
              </p:ext>
            </p:extLst>
          </p:nvPr>
        </p:nvGraphicFramePr>
        <p:xfrm>
          <a:off x="1275861" y="561698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6992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42451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79583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7890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89794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97092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8638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85363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8586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38893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1252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251465"/>
              </p:ext>
            </p:extLst>
          </p:nvPr>
        </p:nvGraphicFramePr>
        <p:xfrm>
          <a:off x="1234831" y="61210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6992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42451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79583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7890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89794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97092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8638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85363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8586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38893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1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3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WORDNET BAZLI BENZERLİK YÖNTEMLERİ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WordNet en yaygın yapısal sözlük bilgisidir ve hiyerarşik olarak graf  (çizge) yapıda düzenlenmiştir</a:t>
            </a:r>
          </a:p>
          <a:p>
            <a:r>
              <a:rPr lang="tr-TR" dirty="0" smtClean="0"/>
              <a:t>Düğüm ve kenarlardan oluşur, düğümler </a:t>
            </a:r>
            <a:r>
              <a:rPr lang="tr-TR" b="1" dirty="0" smtClean="0"/>
              <a:t>kümelerdir (synset)</a:t>
            </a:r>
            <a:r>
              <a:rPr lang="tr-TR" dirty="0" smtClean="0"/>
              <a:t> ve kenarlar (</a:t>
            </a:r>
            <a:r>
              <a:rPr lang="tr-TR" b="1" dirty="0" smtClean="0"/>
              <a:t>edge</a:t>
            </a:r>
            <a:r>
              <a:rPr lang="tr-TR" dirty="0" smtClean="0"/>
              <a:t>) ilişkiler .</a:t>
            </a:r>
          </a:p>
          <a:p>
            <a:r>
              <a:rPr lang="tr-TR" dirty="0" smtClean="0"/>
              <a:t>Şu anki sürümünde 20'den fazla ilişki türü tanımlanmıştır </a:t>
            </a:r>
          </a:p>
          <a:p>
            <a:r>
              <a:rPr lang="tr-TR" dirty="0" smtClean="0"/>
              <a:t>WordNet tabanlı ilk yöntemler Hypernym (Is a), Meronomy (Part of) ve Antonomi (Zıtlık) ilişkileri</a:t>
            </a:r>
          </a:p>
          <a:p>
            <a:r>
              <a:rPr lang="tr-TR" dirty="0" smtClean="0"/>
              <a:t>Son yöntemler mevcut tüm ilişki türlerini kullanır.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73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WORDNET BAZLI BENZERLİK YÖNTEMLERİ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Wordnet tabanlı yöntemler Wordnet’in çizge (graph) yapısını kullanır. </a:t>
            </a:r>
          </a:p>
          <a:p>
            <a:r>
              <a:rPr lang="tr-TR" dirty="0" smtClean="0"/>
              <a:t>Path length, deepth length lcs (lowest common subsumer), direction of relation  gibi çeşitli metrikler kullanırlar</a:t>
            </a:r>
          </a:p>
          <a:p>
            <a:r>
              <a:rPr lang="tr-TR" dirty="0" smtClean="0"/>
              <a:t>Aşağıdaki yöntemler en sık kullanılan WordNet Tabanlıdır benzerlik yöntemleridir.</a:t>
            </a:r>
          </a:p>
          <a:p>
            <a:pPr lvl="1"/>
            <a:r>
              <a:rPr lang="tr-TR" b="1" dirty="0" smtClean="0"/>
              <a:t>Leacock ve Chodorow Yöntemi (1998) </a:t>
            </a:r>
          </a:p>
          <a:p>
            <a:pPr lvl="1"/>
            <a:r>
              <a:rPr lang="tr-TR" b="1" dirty="0" smtClean="0"/>
              <a:t>Wu ve Palmer Yöntemi - (1994)</a:t>
            </a:r>
          </a:p>
          <a:p>
            <a:pPr lvl="1"/>
            <a:r>
              <a:rPr lang="tr-TR" b="1" dirty="0" smtClean="0"/>
              <a:t>Hirst ve St-onge Yöntemi </a:t>
            </a:r>
            <a:r>
              <a:rPr lang="tr-TR" dirty="0" smtClean="0"/>
              <a:t>(1998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20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Anlamsal İlişkiler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Literatürde benzerlik için 3 farklı terim kullanılmaktadır: </a:t>
            </a:r>
          </a:p>
          <a:p>
            <a:r>
              <a:rPr lang="tr-TR" dirty="0" smtClean="0"/>
              <a:t>anlambilimsel ilişki, benzerlik ve anlamsal uzaklık (semantic relatedness, similarity  ve  semantic distance )</a:t>
            </a:r>
          </a:p>
          <a:p>
            <a:r>
              <a:rPr lang="tr-TR" dirty="0" smtClean="0"/>
              <a:t>Çeşitli semantik tipleri var</a:t>
            </a:r>
          </a:p>
          <a:p>
            <a:r>
              <a:rPr lang="tr-TR" dirty="0" smtClean="0"/>
              <a:t>En önemli semantik ilişki  eş anlamlı (</a:t>
            </a:r>
            <a:r>
              <a:rPr lang="tr-TR" b="1" dirty="0" smtClean="0"/>
              <a:t>synonym</a:t>
            </a:r>
            <a:r>
              <a:rPr lang="tr-TR" dirty="0" smtClean="0"/>
              <a:t>= black-dark, siyah-kara) , diğeri ise zıt anlamlı (</a:t>
            </a:r>
            <a:r>
              <a:rPr lang="tr-TR" b="1" dirty="0" smtClean="0"/>
              <a:t>antonym</a:t>
            </a:r>
            <a:r>
              <a:rPr lang="tr-TR" dirty="0" smtClean="0"/>
              <a:t>) (black – white, siyah- beyaz)</a:t>
            </a:r>
          </a:p>
          <a:p>
            <a:r>
              <a:rPr lang="tr-TR" b="1" dirty="0" smtClean="0"/>
              <a:t>Synonym</a:t>
            </a:r>
            <a:r>
              <a:rPr lang="tr-TR" dirty="0" smtClean="0"/>
              <a:t> ve </a:t>
            </a:r>
            <a:r>
              <a:rPr lang="tr-TR" b="1" dirty="0" smtClean="0"/>
              <a:t>anonym</a:t>
            </a:r>
            <a:r>
              <a:rPr lang="tr-TR" dirty="0" smtClean="0"/>
              <a:t> </a:t>
            </a:r>
            <a:r>
              <a:rPr lang="tr-TR" dirty="0" smtClean="0"/>
              <a:t>dışında </a:t>
            </a:r>
            <a:r>
              <a:rPr lang="tr-TR" dirty="0" smtClean="0"/>
              <a:t>anlamsal ilişkiler vardır. </a:t>
            </a:r>
          </a:p>
          <a:p>
            <a:r>
              <a:rPr lang="tr-TR" b="1" dirty="0" smtClean="0"/>
              <a:t>Meronym</a:t>
            </a:r>
            <a:r>
              <a:rPr lang="tr-TR" dirty="0" smtClean="0"/>
              <a:t> : parmak elimizin mernoym’idir. (parçası olmak) </a:t>
            </a:r>
          </a:p>
          <a:p>
            <a:r>
              <a:rPr lang="tr-TR" b="1" dirty="0" smtClean="0"/>
              <a:t>Hyponym</a:t>
            </a:r>
            <a:r>
              <a:rPr lang="tr-TR" dirty="0" smtClean="0"/>
              <a:t>: (eagle is hyponym of bird)  ( alt dalı olmak )  (subordinate)</a:t>
            </a:r>
          </a:p>
          <a:p>
            <a:r>
              <a:rPr lang="tr-TR" b="1" dirty="0" smtClean="0"/>
              <a:t>Hypernym</a:t>
            </a:r>
            <a:r>
              <a:rPr lang="tr-TR" dirty="0" smtClean="0"/>
              <a:t>(bird is hypernym of eagle).  (üstü olmak, kapsayıcı)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49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LEACOCK &amp; CHODOROW YÖNTEMİ(1998)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633046" y="5866620"/>
            <a:ext cx="11359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Len (A, B): İki kavram arasındaki en kısa yolun uzunluğu (düğüm sayımı kullanır) = 3  truc’dan bike’a 3 düğüm mesafe</a:t>
            </a:r>
          </a:p>
          <a:p>
            <a:r>
              <a:rPr lang="tr-TR" dirty="0" smtClean="0"/>
              <a:t>D max : taksonominin maksimum derinliği =7</a:t>
            </a:r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71" y="1684826"/>
            <a:ext cx="95821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44" y="121627"/>
            <a:ext cx="10010775" cy="483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7639" y="4554415"/>
            <a:ext cx="3288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LCS ortak en yakın ata düğüm, truck ve bike için wheeled vehicle, Bunun ağaçtaki derinliği 5 dir. Denklemdeki değer buradan geliyor.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02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02" y="798268"/>
            <a:ext cx="94964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HYBRID METOT KULLANAN YÖNTEMLER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Hem wordnet hem de corpus kullanırlar. Bilgi tabanlı yöntemler olarak da bilinirler (Content Based Methods)</a:t>
            </a:r>
          </a:p>
          <a:p>
            <a:r>
              <a:rPr lang="tr-TR" dirty="0" smtClean="0"/>
              <a:t>Belirli bir kavram için corpus, benzerlik için Wordnet’i kullanırlar</a:t>
            </a:r>
          </a:p>
          <a:p>
            <a:r>
              <a:rPr lang="tr-TR" dirty="0" smtClean="0"/>
              <a:t>Information Content (IC) bir kavram için özgüllük (specifity) ölçüsüdür </a:t>
            </a:r>
          </a:p>
          <a:p>
            <a:r>
              <a:rPr lang="tr-TR" dirty="0" smtClean="0"/>
              <a:t>Yüksek değerler daha spesifik kavramlarla ilişkilidir.  (pithcfork: yaba)</a:t>
            </a:r>
          </a:p>
          <a:p>
            <a:r>
              <a:rPr lang="tr-TR" dirty="0" smtClean="0"/>
              <a:t>Düşük değerler daha genel kavramlarla ilişkilidir (idea: fikir)</a:t>
            </a:r>
          </a:p>
          <a:p>
            <a:r>
              <a:rPr lang="tr-TR" dirty="0" smtClean="0"/>
              <a:t>IC, bir uygulamada bulunan kavramların frekans sayımlarına göre hesaplanır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01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Wordnet’de her bir kavram (synset)  c için IC şu şekilde hesaplanır. </a:t>
            </a:r>
          </a:p>
          <a:p>
            <a:r>
              <a:rPr lang="tr-TR" dirty="0" smtClean="0"/>
              <a:t>IC(c) = -log P(c)</a:t>
            </a:r>
          </a:p>
          <a:p>
            <a:r>
              <a:rPr lang="tr-TR" dirty="0" smtClean="0"/>
              <a:t>Benzerlik içerik ölçütleri sadece isim yada fiil çiftlerine uygulanabilir</a:t>
            </a:r>
          </a:p>
          <a:p>
            <a:endParaRPr lang="tr-TR" dirty="0"/>
          </a:p>
          <a:p>
            <a:r>
              <a:rPr lang="tr-TR" b="1" dirty="0" smtClean="0"/>
              <a:t>Resnik'in Bilgi Tabanlı Yaklaşımı (1995)</a:t>
            </a:r>
          </a:p>
          <a:p>
            <a:r>
              <a:rPr lang="tr-TR" b="1" dirty="0" smtClean="0"/>
              <a:t>Lin'in Evrensel Benzerlik Ölçüsü (1998)</a:t>
            </a:r>
          </a:p>
          <a:p>
            <a:r>
              <a:rPr lang="tr-TR" b="1" dirty="0" smtClean="0"/>
              <a:t>Jiang ve Conrath'ın Birleşik Yaklaşımı (1997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570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PAGERANK Tabanlı Yöntemler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PageRank yöntemi graf yapısındaki her bir düğümü sıralamak (ranklamak) için kullanlan bir yöntemdir. </a:t>
            </a:r>
          </a:p>
          <a:p>
            <a:r>
              <a:rPr lang="tr-TR" dirty="0" smtClean="0"/>
              <a:t>Google tarafından geliştirildi. Web URL lerinin önemine göre sıralanması için kullanıldı.</a:t>
            </a:r>
          </a:p>
          <a:p>
            <a:r>
              <a:rPr lang="tr-TR" dirty="0" smtClean="0"/>
              <a:t>Google web sitelerini keywordlere göre indeksler. Aynı keyword’e sahip birden fazla site olduğunda bunları ranklamak gerekir.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70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6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Ajanda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Semantik İlişkiler (Semantic Relations)</a:t>
            </a:r>
          </a:p>
          <a:p>
            <a:r>
              <a:rPr lang="tr-TR" b="1" dirty="0" smtClean="0"/>
              <a:t>Semantik Benzerlik Seviyeleri</a:t>
            </a:r>
          </a:p>
          <a:p>
            <a:pPr lvl="1"/>
            <a:r>
              <a:rPr lang="tr-TR" dirty="0" smtClean="0"/>
              <a:t>Anlamsal Seviyesi (Sense Level)</a:t>
            </a:r>
          </a:p>
          <a:p>
            <a:pPr lvl="1"/>
            <a:r>
              <a:rPr lang="tr-TR" dirty="0" smtClean="0"/>
              <a:t>Kelime Seviyesi ( Word Level ) </a:t>
            </a:r>
          </a:p>
          <a:p>
            <a:pPr lvl="1"/>
            <a:r>
              <a:rPr lang="tr-TR" dirty="0" smtClean="0"/>
              <a:t>Metin Seviyesi ( Text Level)</a:t>
            </a:r>
          </a:p>
          <a:p>
            <a:endParaRPr lang="tr-TR" dirty="0"/>
          </a:p>
          <a:p>
            <a:r>
              <a:rPr lang="tr-TR" b="1" dirty="0" smtClean="0"/>
              <a:t>Kullanılan Yöntemler</a:t>
            </a:r>
            <a:endParaRPr lang="tr-TR" b="1" dirty="0"/>
          </a:p>
          <a:p>
            <a:pPr lvl="1"/>
            <a:r>
              <a:rPr lang="tr-TR" dirty="0" smtClean="0"/>
              <a:t>WordNet-based </a:t>
            </a:r>
            <a:r>
              <a:rPr lang="tr-TR" dirty="0"/>
              <a:t>Similarity Methods</a:t>
            </a:r>
          </a:p>
          <a:p>
            <a:pPr lvl="1"/>
            <a:r>
              <a:rPr lang="tr-TR" dirty="0" smtClean="0"/>
              <a:t>Hybrid </a:t>
            </a:r>
            <a:r>
              <a:rPr lang="tr-TR" dirty="0"/>
              <a:t>Methods Similarity</a:t>
            </a:r>
          </a:p>
          <a:p>
            <a:pPr lvl="1"/>
            <a:r>
              <a:rPr lang="tr-TR" dirty="0" smtClean="0"/>
              <a:t>PageRank-based </a:t>
            </a:r>
            <a:r>
              <a:rPr lang="tr-TR" dirty="0"/>
              <a:t>Similarity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33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Anlamlsal İlişkiler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Anlamsal benzerlik, bir sözlüğe göre terimler arasındaki kavramsal benzerliğin hesaplanması ile ilgilidir.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67" y="2963374"/>
            <a:ext cx="99345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Anlamlsal İlişkiler</a:t>
            </a:r>
            <a:endParaRPr lang="tr-TR" dirty="0"/>
          </a:p>
        </p:txBody>
      </p:sp>
      <p:graphicFrame>
        <p:nvGraphicFramePr>
          <p:cNvPr id="36" name="Content Placeholder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785666"/>
              </p:ext>
            </p:extLst>
          </p:nvPr>
        </p:nvGraphicFramePr>
        <p:xfrm>
          <a:off x="1312980" y="1772872"/>
          <a:ext cx="8921266" cy="482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633">
                  <a:extLst>
                    <a:ext uri="{9D8B030D-6E8A-4147-A177-3AD203B41FA5}">
                      <a16:colId xmlns:a16="http://schemas.microsoft.com/office/drawing/2014/main" val="1572769574"/>
                    </a:ext>
                  </a:extLst>
                </a:gridCol>
                <a:gridCol w="4460633">
                  <a:extLst>
                    <a:ext uri="{9D8B030D-6E8A-4147-A177-3AD203B41FA5}">
                      <a16:colId xmlns:a16="http://schemas.microsoft.com/office/drawing/2014/main" val="2406470480"/>
                    </a:ext>
                  </a:extLst>
                </a:gridCol>
              </a:tblGrid>
              <a:tr h="364980">
                <a:tc>
                  <a:txBody>
                    <a:bodyPr/>
                    <a:lstStyle/>
                    <a:p>
                      <a:r>
                        <a:rPr lang="tr-TR" dirty="0" smtClean="0"/>
                        <a:t>İlişki Türü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Örnek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836603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r>
                        <a:rPr lang="tr-TR" dirty="0" smtClean="0"/>
                        <a:t>Eş</a:t>
                      </a:r>
                      <a:r>
                        <a:rPr lang="tr-TR" baseline="0" dirty="0" smtClean="0"/>
                        <a:t> anlamlı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Different-Unlike (Farklı - Farklı)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19562"/>
                  </a:ext>
                </a:extLst>
              </a:tr>
              <a:tr h="364980">
                <a:tc>
                  <a:txBody>
                    <a:bodyPr/>
                    <a:lstStyle/>
                    <a:p>
                      <a:r>
                        <a:rPr lang="tr-TR" dirty="0" smtClean="0"/>
                        <a:t>Zıt</a:t>
                      </a:r>
                      <a:r>
                        <a:rPr lang="tr-TR" baseline="0" dirty="0" smtClean="0"/>
                        <a:t> anlamlı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Buy-Sell (Almak-Satmak)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18288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r>
                        <a:rPr lang="tr-TR" dirty="0" smtClean="0"/>
                        <a:t>Kategori</a:t>
                      </a:r>
                      <a:r>
                        <a:rPr lang="tr-TR" baseline="0" dirty="0" smtClean="0"/>
                        <a:t> anlamlı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Cell – Biology</a:t>
                      </a:r>
                      <a:r>
                        <a:rPr lang="tr-TR" baseline="0" dirty="0" smtClean="0"/>
                        <a:t> (Hücre - Biyoloji)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94556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r>
                        <a:rPr lang="tr-TR" dirty="0" smtClean="0"/>
                        <a:t>Alt etkinlik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Search – Query (Arama-Sorgu)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29050"/>
                  </a:ext>
                </a:extLst>
              </a:tr>
              <a:tr h="638715">
                <a:tc>
                  <a:txBody>
                    <a:bodyPr/>
                    <a:lstStyle/>
                    <a:p>
                      <a:r>
                        <a:rPr lang="tr-TR" dirty="0" smtClean="0"/>
                        <a:t>Nedenler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Slimming, Weight Loss (Zayıflama,</a:t>
                      </a:r>
                      <a:r>
                        <a:rPr lang="tr-TR" baseline="0" dirty="0" smtClean="0"/>
                        <a:t> Kilo kaybı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4511"/>
                  </a:ext>
                </a:extLst>
              </a:tr>
              <a:tr h="638715">
                <a:tc>
                  <a:txBody>
                    <a:bodyPr/>
                    <a:lstStyle/>
                    <a:p>
                      <a:r>
                        <a:rPr lang="tr-TR" dirty="0" smtClean="0"/>
                        <a:t>Hypernomi (Alt)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Jam, Rose Jam ( Reçel</a:t>
                      </a:r>
                      <a:r>
                        <a:rPr lang="tr-TR" baseline="0" dirty="0" smtClean="0"/>
                        <a:t> – Gül Reçeli)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36309"/>
                  </a:ext>
                </a:extLst>
              </a:tr>
              <a:tr h="638715">
                <a:tc>
                  <a:txBody>
                    <a:bodyPr/>
                    <a:lstStyle/>
                    <a:p>
                      <a:r>
                        <a:rPr lang="tr-TR" dirty="0" smtClean="0"/>
                        <a:t>Hyponomy (Üst)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Jam,</a:t>
                      </a:r>
                      <a:r>
                        <a:rPr lang="tr-TR" baseline="0" dirty="0" smtClean="0"/>
                        <a:t> Rose Jam ( </a:t>
                      </a:r>
                      <a:r>
                        <a:rPr lang="tr-TR" dirty="0" smtClean="0"/>
                        <a:t>Gül Reçeli –Reçel 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63463"/>
                  </a:ext>
                </a:extLst>
              </a:tr>
              <a:tr h="638715">
                <a:tc>
                  <a:txBody>
                    <a:bodyPr/>
                    <a:lstStyle/>
                    <a:p>
                      <a:r>
                        <a:rPr lang="tr-TR" dirty="0" smtClean="0"/>
                        <a:t>Benzer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Newt – Following (Sonraki, Devam eden)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54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3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Anlamlsal İlişkiler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14" y="797170"/>
            <a:ext cx="7613040" cy="501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Anlamlsal İlişkiler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Antartika ve Penguen biçimsel veya sözdizimsel olarak benzer olmasa da anlamsal olarak çok yakın ilişkilidir.  Böyle bir ilişki için bilinen bir «live in- yaşar» «Penguins live in Antartica»  genel geçer bir ilişkisi yoktur.  (synoim anoynim gibi)</a:t>
            </a:r>
          </a:p>
          <a:p>
            <a:r>
              <a:rPr lang="tr-TR" dirty="0" smtClean="0"/>
              <a:t>Bu tarz durumlar için diğer bilinen ilişkilerden daha esnek olarak  «</a:t>
            </a:r>
            <a:r>
              <a:rPr lang="tr-TR" b="1" dirty="0" smtClean="0"/>
              <a:t>relatedness» </a:t>
            </a:r>
            <a:r>
              <a:rPr lang="tr-TR" dirty="0" smtClean="0"/>
              <a:t>kavramı kullanılır . </a:t>
            </a:r>
          </a:p>
          <a:p>
            <a:r>
              <a:rPr lang="tr-TR" b="1" dirty="0" smtClean="0"/>
              <a:t>Örnekler:</a:t>
            </a:r>
          </a:p>
          <a:p>
            <a:r>
              <a:rPr lang="tr-TR" dirty="0" smtClean="0"/>
              <a:t>Pencil-paper</a:t>
            </a:r>
          </a:p>
          <a:p>
            <a:r>
              <a:rPr lang="tr-TR" dirty="0" smtClean="0"/>
              <a:t>Penguin-Antartica</a:t>
            </a:r>
          </a:p>
          <a:p>
            <a:r>
              <a:rPr lang="tr-TR" dirty="0" smtClean="0"/>
              <a:t>Rain-flood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23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Anlamsal Benzerlik Seviyeleri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Üç tür anlamsal benzerlik seviyesi vardır:</a:t>
            </a:r>
          </a:p>
          <a:p>
            <a:r>
              <a:rPr lang="tr-TR" b="1" dirty="0" smtClean="0"/>
              <a:t>Anlam seviyesi (Sense Level) </a:t>
            </a:r>
            <a:r>
              <a:rPr lang="tr-TR" dirty="0" smtClean="0"/>
              <a:t>bir kelimenin kavramsal kısmı ile ilgilenir. Benzersiz bir kavramın temsili ve belirsizliği </a:t>
            </a:r>
            <a:r>
              <a:rPr lang="tr-TR" dirty="0" smtClean="0"/>
              <a:t> (ambiguity)yoktur</a:t>
            </a:r>
            <a:r>
              <a:rPr lang="tr-TR" dirty="0" smtClean="0"/>
              <a:t>.</a:t>
            </a:r>
          </a:p>
          <a:p>
            <a:r>
              <a:rPr lang="tr-TR" b="1" dirty="0" smtClean="0"/>
              <a:t>Kelime seviyesi (Word Level)</a:t>
            </a:r>
            <a:r>
              <a:rPr lang="tr-TR" dirty="0" smtClean="0"/>
              <a:t>, birden fazla </a:t>
            </a:r>
            <a:r>
              <a:rPr lang="tr-TR" dirty="0" smtClean="0"/>
              <a:t>anlam </a:t>
            </a:r>
            <a:r>
              <a:rPr lang="tr-TR" dirty="0" smtClean="0"/>
              <a:t>içerebilecek kelime ile ilgilenir. </a:t>
            </a:r>
            <a:r>
              <a:rPr lang="tr-TR" dirty="0" smtClean="0"/>
              <a:t>Belirsizlik (Ambiguity) </a:t>
            </a:r>
            <a:r>
              <a:rPr lang="tr-TR" dirty="0" smtClean="0"/>
              <a:t>mümkün olabilir. (Birden fazla anlam)</a:t>
            </a:r>
          </a:p>
          <a:p>
            <a:r>
              <a:rPr lang="tr-TR" b="1" dirty="0" smtClean="0"/>
              <a:t>Kısa metin (cümle, paragraf) (Text Level)</a:t>
            </a:r>
            <a:r>
              <a:rPr lang="tr-TR" dirty="0" smtClean="0"/>
              <a:t> içeren metin düzeyi ve belgeler. Bu düzeyde, bir </a:t>
            </a:r>
            <a:r>
              <a:rPr lang="tr-TR" dirty="0" smtClean="0"/>
              <a:t>metnin </a:t>
            </a:r>
            <a:r>
              <a:rPr lang="tr-TR" dirty="0" smtClean="0"/>
              <a:t>genellikle birkaç belirsizliği vardır.</a:t>
            </a:r>
            <a:endParaRPr lang="tr-T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9300" y="23069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Times" panose="02020603050405020304" pitchFamily="18" charset="0"/>
              </a:rPr>
              <a:t>Üç tür anlamsal benzerlik seviyesi vardır:</a:t>
            </a:r>
            <a:endParaRPr kumimoji="0" lang="tr-TR" altLang="tr-TR" sz="1400" b="0" i="0" u="none" strike="noStrike" cap="none" normalizeH="0" baseline="0" smtClean="0">
              <a:ln>
                <a:noFill/>
              </a:ln>
              <a:solidFill>
                <a:srgbClr val="E48312"/>
              </a:solidFill>
              <a:effectLst/>
              <a:latin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49300" y="23260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E48312"/>
                </a:solidFill>
                <a:effectLst/>
                <a:latin typeface="Times" panose="02020603050405020304" pitchFamily="18" charset="0"/>
              </a:rPr>
              <a:t>• </a:t>
            </a:r>
            <a:r>
              <a:rPr kumimoji="0" lang="tr-TR" altLang="tr-TR" sz="1400" b="1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Times" panose="02020603050405020304" pitchFamily="18" charset="0"/>
              </a:rPr>
              <a:t>Anlam seviyesi</a:t>
            </a: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Times" panose="02020603050405020304" pitchFamily="18" charset="0"/>
              </a:rPr>
              <a:t> bir kelimenin kavramsal kısmı ile ilgilenir. Benzersiz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9150" y="23425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Times" panose="02020603050405020304" pitchFamily="18" charset="0"/>
              </a:rPr>
              <a:t>bir kavramın temsili ve belirsizliği yoktur.</a:t>
            </a:r>
            <a:endParaRPr kumimoji="0" lang="tr-TR" altLang="tr-TR" sz="1400" b="0" i="0" u="none" strike="noStrike" cap="none" normalizeH="0" baseline="0" smtClean="0">
              <a:ln>
                <a:noFill/>
              </a:ln>
              <a:solidFill>
                <a:srgbClr val="E48312"/>
              </a:solidFill>
              <a:effectLst/>
              <a:latin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49300" y="23615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E48312"/>
                </a:solidFill>
                <a:effectLst/>
                <a:latin typeface="Times" panose="02020603050405020304" pitchFamily="18" charset="0"/>
              </a:rPr>
              <a:t>• </a:t>
            </a:r>
            <a:r>
              <a:rPr kumimoji="0" lang="tr-TR" altLang="tr-TR" sz="1400" b="1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Times" panose="02020603050405020304" pitchFamily="18" charset="0"/>
              </a:rPr>
              <a:t>Kelime seviyesi</a:t>
            </a: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Times" panose="02020603050405020304" pitchFamily="18" charset="0"/>
              </a:rPr>
              <a:t> , birden fazla kelime içerebilecek kelime ile ilgilenir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9150" y="23780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Times" panose="02020603050405020304" pitchFamily="18" charset="0"/>
              </a:rPr>
              <a:t>böylece belirsizlik mümkün olabilir.</a:t>
            </a:r>
            <a:endParaRPr kumimoji="0" lang="tr-TR" altLang="tr-TR" sz="1400" b="0" i="0" u="none" strike="noStrike" cap="none" normalizeH="0" baseline="0" smtClean="0">
              <a:ln>
                <a:noFill/>
              </a:ln>
              <a:solidFill>
                <a:srgbClr val="E48312"/>
              </a:solidFill>
              <a:effectLst/>
              <a:latin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49300" y="23971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E48312"/>
                </a:solidFill>
                <a:effectLst/>
                <a:latin typeface="Times" panose="02020603050405020304" pitchFamily="18" charset="0"/>
              </a:rPr>
              <a:t>• </a:t>
            </a: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Times" panose="02020603050405020304" pitchFamily="18" charset="0"/>
              </a:rPr>
              <a:t>Kısa metin (cümle, paragraf) içeren </a:t>
            </a:r>
            <a:r>
              <a:rPr kumimoji="0" lang="tr-TR" altLang="tr-TR" sz="1400" b="1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Times" panose="02020603050405020304" pitchFamily="18" charset="0"/>
              </a:rPr>
              <a:t>metin düzeyi</a:t>
            </a: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Times" panose="02020603050405020304" pitchFamily="18" charset="0"/>
              </a:rPr>
              <a:t> 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19150" y="24136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Times" panose="02020603050405020304" pitchFamily="18" charset="0"/>
              </a:rPr>
              <a:t>belgeler. Bu düzeyde, bir metnin genellikle birkaç belirsizliği vardır.</a:t>
            </a:r>
            <a:endParaRPr kumimoji="0" lang="tr-TR" altLang="tr-TR" sz="2500" b="0" i="0" u="none" strike="noStrike" cap="none" normalizeH="0" baseline="0" smtClean="0">
              <a:ln>
                <a:noFill/>
              </a:ln>
              <a:solidFill>
                <a:srgbClr val="404040"/>
              </a:solidFill>
              <a:effectLst/>
              <a:latin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5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Times" panose="02020603050405020304" pitchFamily="18" charset="0"/>
              </a:rPr>
              <a:t/>
            </a:r>
            <a:br>
              <a:rPr kumimoji="0" lang="tr-TR" altLang="tr-TR" sz="25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Times" panose="02020603050405020304" pitchFamily="18" charset="0"/>
              </a:rPr>
            </a:b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Anlamsal Seviye (Sense Level)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1- Bir kelimenin bir cümlede hangi anlamda kullanıldığını belirlemek </a:t>
            </a:r>
          </a:p>
          <a:p>
            <a:r>
              <a:rPr lang="tr-TR" dirty="0" smtClean="0"/>
              <a:t>2- Cümle kurarken doğru kelimenin kullanılması </a:t>
            </a:r>
          </a:p>
          <a:p>
            <a:endParaRPr lang="tr-TR" dirty="0" smtClean="0"/>
          </a:p>
          <a:p>
            <a:r>
              <a:rPr lang="tr-TR" dirty="0" smtClean="0"/>
              <a:t>Anlamsal </a:t>
            </a:r>
            <a:r>
              <a:rPr lang="tr-TR" dirty="0" smtClean="0"/>
              <a:t>benzerliğinin ilk adımıdır.</a:t>
            </a:r>
          </a:p>
          <a:p>
            <a:r>
              <a:rPr lang="tr-TR" dirty="0" smtClean="0"/>
              <a:t>Sense bir kelimenin ne anlatmak istediğini ifade eder.</a:t>
            </a:r>
          </a:p>
          <a:p>
            <a:r>
              <a:rPr lang="tr-TR" dirty="0" smtClean="0"/>
              <a:t>Pos Tagging   -&gt;  fox#n#1     n(noun)  , 1 sözlükteki ilk anlam</a:t>
            </a:r>
          </a:p>
          <a:p>
            <a:endParaRPr lang="tr-TR" dirty="0"/>
          </a:p>
          <a:p>
            <a:r>
              <a:rPr lang="tr-TR" dirty="0" smtClean="0"/>
              <a:t>fox#n#1:  Memeli balık </a:t>
            </a:r>
          </a:p>
          <a:p>
            <a:r>
              <a:rPr lang="tr-TR" dirty="0" smtClean="0"/>
              <a:t>fox#n#2:  Aldatıcı kişi</a:t>
            </a:r>
          </a:p>
          <a:p>
            <a:endParaRPr lang="tr-TR" dirty="0"/>
          </a:p>
          <a:p>
            <a:r>
              <a:rPr lang="tr-TR" dirty="0" smtClean="0"/>
              <a:t>Bir metni anlam düzeyinde anlamak için, ilk önce kelime </a:t>
            </a:r>
            <a:r>
              <a:rPr lang="tr-TR" dirty="0" smtClean="0"/>
              <a:t>(NP)anlamı (VP)gerekir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62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1336</Words>
  <Application>Microsoft Office PowerPoint</Application>
  <PresentationFormat>Widescreen</PresentationFormat>
  <Paragraphs>174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</vt:lpstr>
      <vt:lpstr>Office Theme</vt:lpstr>
      <vt:lpstr>Doğal Dil İşleme Dersi  Anlamsal Benzerlik (Semantic Similarity) </vt:lpstr>
      <vt:lpstr>Anlamsal İlişkiler</vt:lpstr>
      <vt:lpstr>Ajanda</vt:lpstr>
      <vt:lpstr>Anlamlsal İlişkiler</vt:lpstr>
      <vt:lpstr>Anlamlsal İlişkiler</vt:lpstr>
      <vt:lpstr>Anlamlsal İlişkiler</vt:lpstr>
      <vt:lpstr>Anlamlsal İlişkiler</vt:lpstr>
      <vt:lpstr>Anlamsal Benzerlik Seviyeleri</vt:lpstr>
      <vt:lpstr>Anlamsal Seviye (Sense Level)</vt:lpstr>
      <vt:lpstr>Anlamsal Seviye (Sense Level)</vt:lpstr>
      <vt:lpstr>Anlamsal Seviye (Sense Level)</vt:lpstr>
      <vt:lpstr>Kelime Seviyesi Benzerlik (Word Level)</vt:lpstr>
      <vt:lpstr>Kelime Seviyesi Benzerlik (Word Level)</vt:lpstr>
      <vt:lpstr>Kelime Seviyesi Benzerlik (Word Level)</vt:lpstr>
      <vt:lpstr>METİN SEVİYE BENZERLİĞİ</vt:lpstr>
      <vt:lpstr>METİN SEVİYE BENZERLİĞİ</vt:lpstr>
      <vt:lpstr>WORDNET BAZLI BENZERLİK YÖNTEMLERİ</vt:lpstr>
      <vt:lpstr>WORDNET BAZLI BENZERLİK YÖNTEMLERİ</vt:lpstr>
      <vt:lpstr>WORDNET BAZLI BENZERLİK YÖNTEMLERİ</vt:lpstr>
      <vt:lpstr>LEACOCK &amp; CHODOROW YÖNTEMİ(1998)</vt:lpstr>
      <vt:lpstr>PowerPoint Presentation</vt:lpstr>
      <vt:lpstr>PowerPoint Presentation</vt:lpstr>
      <vt:lpstr>HYBRID METOT KULLANAN YÖNTEMLER</vt:lpstr>
      <vt:lpstr>PowerPoint Presentation</vt:lpstr>
      <vt:lpstr>PAGERANK Tabanlı Yöntemler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Doğal Dil İşleme Dersi Ders-9 Anlamsal Benzerlik (Semantic Similarity)</dc:title>
  <dc:creator>İsmail İŞERİ</dc:creator>
  <cp:lastModifiedBy>İsmail İŞERİ</cp:lastModifiedBy>
  <cp:revision>55</cp:revision>
  <dcterms:created xsi:type="dcterms:W3CDTF">2020-04-12T19:42:44Z</dcterms:created>
  <dcterms:modified xsi:type="dcterms:W3CDTF">2021-05-17T12:07:16Z</dcterms:modified>
</cp:coreProperties>
</file>