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87" r:id="rId3"/>
    <p:sldId id="258" r:id="rId4"/>
    <p:sldId id="259" r:id="rId5"/>
    <p:sldId id="288" r:id="rId6"/>
    <p:sldId id="277" r:id="rId7"/>
    <p:sldId id="278" r:id="rId8"/>
    <p:sldId id="279" r:id="rId9"/>
    <p:sldId id="280" r:id="rId10"/>
    <p:sldId id="289" r:id="rId11"/>
    <p:sldId id="282" r:id="rId12"/>
    <p:sldId id="283" r:id="rId13"/>
    <p:sldId id="290" r:id="rId14"/>
    <p:sldId id="285" r:id="rId15"/>
    <p:sldId id="286" r:id="rId16"/>
    <p:sldId id="292" r:id="rId17"/>
    <p:sldId id="265" r:id="rId18"/>
    <p:sldId id="266" r:id="rId19"/>
    <p:sldId id="267" r:id="rId20"/>
    <p:sldId id="268" r:id="rId21"/>
    <p:sldId id="293" r:id="rId22"/>
    <p:sldId id="269" r:id="rId23"/>
    <p:sldId id="270" r:id="rId24"/>
    <p:sldId id="271" r:id="rId25"/>
    <p:sldId id="272" r:id="rId26"/>
    <p:sldId id="274" r:id="rId27"/>
    <p:sldId id="29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DA7A018-4BA7-4218-8695-69E56B027EF3}">
          <p14:sldIdLst>
            <p14:sldId id="256"/>
            <p14:sldId id="287"/>
            <p14:sldId id="258"/>
            <p14:sldId id="259"/>
            <p14:sldId id="288"/>
            <p14:sldId id="277"/>
            <p14:sldId id="278"/>
            <p14:sldId id="279"/>
            <p14:sldId id="280"/>
            <p14:sldId id="289"/>
            <p14:sldId id="282"/>
            <p14:sldId id="283"/>
            <p14:sldId id="290"/>
            <p14:sldId id="285"/>
            <p14:sldId id="286"/>
            <p14:sldId id="292"/>
            <p14:sldId id="265"/>
            <p14:sldId id="266"/>
            <p14:sldId id="267"/>
            <p14:sldId id="268"/>
            <p14:sldId id="293"/>
            <p14:sldId id="269"/>
            <p14:sldId id="270"/>
            <p14:sldId id="271"/>
            <p14:sldId id="272"/>
            <p14:sldId id="274"/>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78" d="100"/>
          <a:sy n="78" d="100"/>
        </p:scale>
        <p:origin x="88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A7364D-5861-4C90-85BE-ADA37267E71B}" type="doc">
      <dgm:prSet loTypeId="urn:microsoft.com/office/officeart/2018/2/layout/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9DC25590-60A2-4DC1-A9A9-59AD215DADF2}">
      <dgm:prSet/>
      <dgm:spPr/>
      <dgm:t>
        <a:bodyPr/>
        <a:lstStyle/>
        <a:p>
          <a:pPr>
            <a:defRPr b="1"/>
          </a:pPr>
          <a:r>
            <a:rPr lang="en-US" b="1"/>
            <a:t>Data Integrity:</a:t>
          </a:r>
          <a:endParaRPr lang="en-US"/>
        </a:p>
      </dgm:t>
    </dgm:pt>
    <dgm:pt modelId="{3C5B910D-AAC0-4491-B728-8D04D66B8255}" type="parTrans" cxnId="{6AE53666-3426-40E9-B023-E1878A3EAFAC}">
      <dgm:prSet/>
      <dgm:spPr/>
      <dgm:t>
        <a:bodyPr/>
        <a:lstStyle/>
        <a:p>
          <a:endParaRPr lang="en-US"/>
        </a:p>
      </dgm:t>
    </dgm:pt>
    <dgm:pt modelId="{162B3F27-7015-4E60-97A5-974D74608032}" type="sibTrans" cxnId="{6AE53666-3426-40E9-B023-E1878A3EAFAC}">
      <dgm:prSet/>
      <dgm:spPr/>
      <dgm:t>
        <a:bodyPr/>
        <a:lstStyle/>
        <a:p>
          <a:endParaRPr lang="en-US"/>
        </a:p>
      </dgm:t>
    </dgm:pt>
    <dgm:pt modelId="{C81DD70C-4F94-4330-8F43-24F0301108E7}">
      <dgm:prSet/>
      <dgm:spPr/>
      <dgm:t>
        <a:bodyPr/>
        <a:lstStyle/>
        <a:p>
          <a:r>
            <a:rPr lang="en-US" b="1"/>
            <a:t>Checksums: Verify data integrity during transmission/storage</a:t>
          </a:r>
          <a:endParaRPr lang="en-US"/>
        </a:p>
      </dgm:t>
    </dgm:pt>
    <dgm:pt modelId="{6A0827DD-4B8E-4DCA-B672-4D193D710FE6}" type="parTrans" cxnId="{47FA6E44-6642-4E47-B99B-439C769EA1D0}">
      <dgm:prSet/>
      <dgm:spPr/>
      <dgm:t>
        <a:bodyPr/>
        <a:lstStyle/>
        <a:p>
          <a:endParaRPr lang="en-US"/>
        </a:p>
      </dgm:t>
    </dgm:pt>
    <dgm:pt modelId="{5279D410-C29E-4F67-90A5-8E871473FAAB}" type="sibTrans" cxnId="{47FA6E44-6642-4E47-B99B-439C769EA1D0}">
      <dgm:prSet/>
      <dgm:spPr/>
      <dgm:t>
        <a:bodyPr/>
        <a:lstStyle/>
        <a:p>
          <a:endParaRPr lang="en-US"/>
        </a:p>
      </dgm:t>
    </dgm:pt>
    <dgm:pt modelId="{F18028B1-228D-4E13-B284-39D38FA0C8C6}">
      <dgm:prSet/>
      <dgm:spPr/>
      <dgm:t>
        <a:bodyPr/>
        <a:lstStyle/>
        <a:p>
          <a:r>
            <a:rPr lang="en-US" b="1"/>
            <a:t>File Verification: Ensure files are unaltered </a:t>
          </a:r>
          <a:endParaRPr lang="en-US"/>
        </a:p>
      </dgm:t>
    </dgm:pt>
    <dgm:pt modelId="{35B93CAA-0480-46C9-8307-48354005F6A4}" type="parTrans" cxnId="{9B39DF2F-3878-4A20-A593-9102B5C51D76}">
      <dgm:prSet/>
      <dgm:spPr/>
      <dgm:t>
        <a:bodyPr/>
        <a:lstStyle/>
        <a:p>
          <a:endParaRPr lang="en-US"/>
        </a:p>
      </dgm:t>
    </dgm:pt>
    <dgm:pt modelId="{D1F23A8E-FE49-4F3D-9E1C-99CE32D65B14}" type="sibTrans" cxnId="{9B39DF2F-3878-4A20-A593-9102B5C51D76}">
      <dgm:prSet/>
      <dgm:spPr/>
      <dgm:t>
        <a:bodyPr/>
        <a:lstStyle/>
        <a:p>
          <a:endParaRPr lang="en-US"/>
        </a:p>
      </dgm:t>
    </dgm:pt>
    <dgm:pt modelId="{394B1B47-7618-41A5-9255-B76E1A2B1A0C}">
      <dgm:prSet/>
      <dgm:spPr/>
      <dgm:t>
        <a:bodyPr/>
        <a:lstStyle/>
        <a:p>
          <a:pPr>
            <a:defRPr b="1"/>
          </a:pPr>
          <a:r>
            <a:rPr lang="en-US" b="1"/>
            <a:t>Digital Signatures:</a:t>
          </a:r>
          <a:endParaRPr lang="en-US"/>
        </a:p>
      </dgm:t>
    </dgm:pt>
    <dgm:pt modelId="{A545C2CB-3B6B-4970-8965-D5B356C8B69D}" type="parTrans" cxnId="{F6F03D75-FC93-4A2B-9668-9C1B6DCA1173}">
      <dgm:prSet/>
      <dgm:spPr/>
      <dgm:t>
        <a:bodyPr/>
        <a:lstStyle/>
        <a:p>
          <a:endParaRPr lang="en-US"/>
        </a:p>
      </dgm:t>
    </dgm:pt>
    <dgm:pt modelId="{8186BB70-2B19-48E0-97AD-E8DA58D7DABE}" type="sibTrans" cxnId="{F6F03D75-FC93-4A2B-9668-9C1B6DCA1173}">
      <dgm:prSet/>
      <dgm:spPr/>
      <dgm:t>
        <a:bodyPr/>
        <a:lstStyle/>
        <a:p>
          <a:endParaRPr lang="en-US"/>
        </a:p>
      </dgm:t>
    </dgm:pt>
    <dgm:pt modelId="{6F1F11A4-E0CB-4FB2-AEAB-23AB99F4D3B1}">
      <dgm:prSet/>
      <dgm:spPr/>
      <dgm:t>
        <a:bodyPr/>
        <a:lstStyle/>
        <a:p>
          <a:r>
            <a:rPr lang="en-US" b="1"/>
            <a:t>Authenticating documents</a:t>
          </a:r>
          <a:endParaRPr lang="en-US"/>
        </a:p>
      </dgm:t>
    </dgm:pt>
    <dgm:pt modelId="{F20593AC-3A71-4F17-A8AC-A554A4B1E8D9}" type="parTrans" cxnId="{50390DEE-A8BA-483C-9775-50B4D2298424}">
      <dgm:prSet/>
      <dgm:spPr/>
      <dgm:t>
        <a:bodyPr/>
        <a:lstStyle/>
        <a:p>
          <a:endParaRPr lang="en-US"/>
        </a:p>
      </dgm:t>
    </dgm:pt>
    <dgm:pt modelId="{650E9DBC-4D6B-4B18-8BFD-CBF1BBD731CB}" type="sibTrans" cxnId="{50390DEE-A8BA-483C-9775-50B4D2298424}">
      <dgm:prSet/>
      <dgm:spPr/>
      <dgm:t>
        <a:bodyPr/>
        <a:lstStyle/>
        <a:p>
          <a:endParaRPr lang="en-US"/>
        </a:p>
      </dgm:t>
    </dgm:pt>
    <dgm:pt modelId="{31577961-3388-4A02-AC34-48489B9B46C5}">
      <dgm:prSet/>
      <dgm:spPr/>
      <dgm:t>
        <a:bodyPr/>
        <a:lstStyle/>
        <a:p>
          <a:r>
            <a:rPr lang="en-US" b="1"/>
            <a:t>Used in TLS/SSL protocols for secure communications</a:t>
          </a:r>
          <a:endParaRPr lang="en-US"/>
        </a:p>
      </dgm:t>
    </dgm:pt>
    <dgm:pt modelId="{92AECA31-197C-4588-BF2C-41751DE76557}" type="parTrans" cxnId="{F0141092-21FC-4D3F-8878-B3116C85B960}">
      <dgm:prSet/>
      <dgm:spPr/>
      <dgm:t>
        <a:bodyPr/>
        <a:lstStyle/>
        <a:p>
          <a:endParaRPr lang="en-US"/>
        </a:p>
      </dgm:t>
    </dgm:pt>
    <dgm:pt modelId="{C708E9B6-9CB5-4352-8E01-633793E5C0BF}" type="sibTrans" cxnId="{F0141092-21FC-4D3F-8878-B3116C85B960}">
      <dgm:prSet/>
      <dgm:spPr/>
      <dgm:t>
        <a:bodyPr/>
        <a:lstStyle/>
        <a:p>
          <a:endParaRPr lang="en-US"/>
        </a:p>
      </dgm:t>
    </dgm:pt>
    <dgm:pt modelId="{33C0E51D-E0E5-465F-8217-03CD221B7B0C}">
      <dgm:prSet/>
      <dgm:spPr/>
      <dgm:t>
        <a:bodyPr/>
        <a:lstStyle/>
        <a:p>
          <a:pPr>
            <a:defRPr b="1"/>
          </a:pPr>
          <a:r>
            <a:rPr lang="en-US" b="1" dirty="0"/>
            <a:t>Password Hashing:</a:t>
          </a:r>
          <a:endParaRPr lang="en-US" dirty="0"/>
        </a:p>
      </dgm:t>
    </dgm:pt>
    <dgm:pt modelId="{F157957C-37D2-481D-917C-B4781394FE7B}" type="parTrans" cxnId="{77DB0997-2379-4A4E-9B51-16204051E5DE}">
      <dgm:prSet/>
      <dgm:spPr/>
      <dgm:t>
        <a:bodyPr/>
        <a:lstStyle/>
        <a:p>
          <a:endParaRPr lang="en-US"/>
        </a:p>
      </dgm:t>
    </dgm:pt>
    <dgm:pt modelId="{719D28C7-F952-4865-9BB5-FC0C0149C007}" type="sibTrans" cxnId="{77DB0997-2379-4A4E-9B51-16204051E5DE}">
      <dgm:prSet/>
      <dgm:spPr/>
      <dgm:t>
        <a:bodyPr/>
        <a:lstStyle/>
        <a:p>
          <a:endParaRPr lang="en-US"/>
        </a:p>
      </dgm:t>
    </dgm:pt>
    <dgm:pt modelId="{8AAA0A79-60C5-49E4-B0D7-0E15820494FD}">
      <dgm:prSet/>
      <dgm:spPr/>
      <dgm:t>
        <a:bodyPr/>
        <a:lstStyle/>
        <a:p>
          <a:r>
            <a:rPr lang="en-US" b="1"/>
            <a:t>Storing passwords securely</a:t>
          </a:r>
          <a:endParaRPr lang="en-US"/>
        </a:p>
      </dgm:t>
    </dgm:pt>
    <dgm:pt modelId="{221A69D2-4074-4EBA-9025-A12459C49ABC}" type="parTrans" cxnId="{395FE4D5-2502-4CA5-B94F-D088D61AD00D}">
      <dgm:prSet/>
      <dgm:spPr/>
      <dgm:t>
        <a:bodyPr/>
        <a:lstStyle/>
        <a:p>
          <a:endParaRPr lang="en-US"/>
        </a:p>
      </dgm:t>
    </dgm:pt>
    <dgm:pt modelId="{80DD1C0E-5853-469F-A843-B42D013787B0}" type="sibTrans" cxnId="{395FE4D5-2502-4CA5-B94F-D088D61AD00D}">
      <dgm:prSet/>
      <dgm:spPr/>
      <dgm:t>
        <a:bodyPr/>
        <a:lstStyle/>
        <a:p>
          <a:endParaRPr lang="en-US"/>
        </a:p>
      </dgm:t>
    </dgm:pt>
    <dgm:pt modelId="{9EBCF4AD-5262-4E0D-8080-BDE31A13026C}">
      <dgm:prSet/>
      <dgm:spPr/>
      <dgm:t>
        <a:bodyPr/>
        <a:lstStyle/>
        <a:p>
          <a:pPr>
            <a:defRPr b="1"/>
          </a:pPr>
          <a:r>
            <a:rPr lang="en-US" b="1"/>
            <a:t>Blockchain Technology:</a:t>
          </a:r>
          <a:endParaRPr lang="en-US"/>
        </a:p>
      </dgm:t>
    </dgm:pt>
    <dgm:pt modelId="{3804CC72-2614-44C7-9BA2-823E1EEFAEB5}" type="parTrans" cxnId="{5C6CCFF7-6D61-4EA1-8BFB-7C07CD3D6539}">
      <dgm:prSet/>
      <dgm:spPr/>
      <dgm:t>
        <a:bodyPr/>
        <a:lstStyle/>
        <a:p>
          <a:endParaRPr lang="en-US"/>
        </a:p>
      </dgm:t>
    </dgm:pt>
    <dgm:pt modelId="{608FFFEE-2E87-42B5-B310-F794F2B18BC9}" type="sibTrans" cxnId="{5C6CCFF7-6D61-4EA1-8BFB-7C07CD3D6539}">
      <dgm:prSet/>
      <dgm:spPr/>
      <dgm:t>
        <a:bodyPr/>
        <a:lstStyle/>
        <a:p>
          <a:endParaRPr lang="en-US"/>
        </a:p>
      </dgm:t>
    </dgm:pt>
    <dgm:pt modelId="{C3BCC72C-7520-4C9D-8F4D-06AC143FDFB6}">
      <dgm:prSet/>
      <dgm:spPr/>
      <dgm:t>
        <a:bodyPr/>
        <a:lstStyle/>
        <a:p>
          <a:r>
            <a:rPr lang="en-US" b="1"/>
            <a:t>Ensuring transaction integrity in blockchain networks like Bitcoin</a:t>
          </a:r>
          <a:endParaRPr lang="en-US"/>
        </a:p>
      </dgm:t>
    </dgm:pt>
    <dgm:pt modelId="{B7CCCE25-5BE1-4BED-8389-7F8447FE1E4F}" type="parTrans" cxnId="{10F66E4E-148A-4472-8DCA-7E4E727DC6FD}">
      <dgm:prSet/>
      <dgm:spPr/>
      <dgm:t>
        <a:bodyPr/>
        <a:lstStyle/>
        <a:p>
          <a:endParaRPr lang="en-US"/>
        </a:p>
      </dgm:t>
    </dgm:pt>
    <dgm:pt modelId="{5449D22F-EF7E-422B-B0CF-25E370A2D748}" type="sibTrans" cxnId="{10F66E4E-148A-4472-8DCA-7E4E727DC6FD}">
      <dgm:prSet/>
      <dgm:spPr/>
      <dgm:t>
        <a:bodyPr/>
        <a:lstStyle/>
        <a:p>
          <a:endParaRPr lang="en-US"/>
        </a:p>
      </dgm:t>
    </dgm:pt>
    <dgm:pt modelId="{A8D36792-69E1-4C8E-BDD8-DD054AE8058D}" type="pres">
      <dgm:prSet presAssocID="{DCA7364D-5861-4C90-85BE-ADA37267E71B}" presName="root" presStyleCnt="0">
        <dgm:presLayoutVars>
          <dgm:dir/>
          <dgm:resizeHandles val="exact"/>
        </dgm:presLayoutVars>
      </dgm:prSet>
      <dgm:spPr/>
    </dgm:pt>
    <dgm:pt modelId="{6326B7ED-5F41-4BBE-99C2-C87484FFB23F}" type="pres">
      <dgm:prSet presAssocID="{9DC25590-60A2-4DC1-A9A9-59AD215DADF2}" presName="compNode" presStyleCnt="0"/>
      <dgm:spPr/>
    </dgm:pt>
    <dgm:pt modelId="{66AE32FB-EC1E-48FE-A2EE-05B77D94B80F}" type="pres">
      <dgm:prSet presAssocID="{9DC25590-60A2-4DC1-A9A9-59AD215DADF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EA7D80F8-D544-4D1F-8667-C0FFCBE1400E}" type="pres">
      <dgm:prSet presAssocID="{9DC25590-60A2-4DC1-A9A9-59AD215DADF2}" presName="iconSpace" presStyleCnt="0"/>
      <dgm:spPr/>
    </dgm:pt>
    <dgm:pt modelId="{1F3BF5BE-D450-4818-9E50-5EA7E1B4406E}" type="pres">
      <dgm:prSet presAssocID="{9DC25590-60A2-4DC1-A9A9-59AD215DADF2}" presName="parTx" presStyleLbl="revTx" presStyleIdx="0" presStyleCnt="8">
        <dgm:presLayoutVars>
          <dgm:chMax val="0"/>
          <dgm:chPref val="0"/>
        </dgm:presLayoutVars>
      </dgm:prSet>
      <dgm:spPr/>
    </dgm:pt>
    <dgm:pt modelId="{FAC933BF-1829-4869-8A7F-1FF916134EF4}" type="pres">
      <dgm:prSet presAssocID="{9DC25590-60A2-4DC1-A9A9-59AD215DADF2}" presName="txSpace" presStyleCnt="0"/>
      <dgm:spPr/>
    </dgm:pt>
    <dgm:pt modelId="{A79227E8-5B25-4781-A76E-B4A42F04DFAE}" type="pres">
      <dgm:prSet presAssocID="{9DC25590-60A2-4DC1-A9A9-59AD215DADF2}" presName="desTx" presStyleLbl="revTx" presStyleIdx="1" presStyleCnt="8">
        <dgm:presLayoutVars/>
      </dgm:prSet>
      <dgm:spPr/>
    </dgm:pt>
    <dgm:pt modelId="{F2CB76EA-4E83-47F4-9583-99958E8201B0}" type="pres">
      <dgm:prSet presAssocID="{162B3F27-7015-4E60-97A5-974D74608032}" presName="sibTrans" presStyleCnt="0"/>
      <dgm:spPr/>
    </dgm:pt>
    <dgm:pt modelId="{DD993CED-65EA-4CF7-A788-FFF71A53FD14}" type="pres">
      <dgm:prSet presAssocID="{394B1B47-7618-41A5-9255-B76E1A2B1A0C}" presName="compNode" presStyleCnt="0"/>
      <dgm:spPr/>
    </dgm:pt>
    <dgm:pt modelId="{A99407C0-49B6-42D8-8C8C-78CAA522528A}" type="pres">
      <dgm:prSet presAssocID="{394B1B47-7618-41A5-9255-B76E1A2B1A0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0326BAB8-12F2-4228-92B9-4E4846527D8F}" type="pres">
      <dgm:prSet presAssocID="{394B1B47-7618-41A5-9255-B76E1A2B1A0C}" presName="iconSpace" presStyleCnt="0"/>
      <dgm:spPr/>
    </dgm:pt>
    <dgm:pt modelId="{DD5BDDFA-2E5A-4E9D-8361-5F6885D5C874}" type="pres">
      <dgm:prSet presAssocID="{394B1B47-7618-41A5-9255-B76E1A2B1A0C}" presName="parTx" presStyleLbl="revTx" presStyleIdx="2" presStyleCnt="8">
        <dgm:presLayoutVars>
          <dgm:chMax val="0"/>
          <dgm:chPref val="0"/>
        </dgm:presLayoutVars>
      </dgm:prSet>
      <dgm:spPr/>
    </dgm:pt>
    <dgm:pt modelId="{F0BD8B47-2D95-4F16-AE2B-0FF5850CCF08}" type="pres">
      <dgm:prSet presAssocID="{394B1B47-7618-41A5-9255-B76E1A2B1A0C}" presName="txSpace" presStyleCnt="0"/>
      <dgm:spPr/>
    </dgm:pt>
    <dgm:pt modelId="{EB2E5228-011D-485B-930D-B57572A89209}" type="pres">
      <dgm:prSet presAssocID="{394B1B47-7618-41A5-9255-B76E1A2B1A0C}" presName="desTx" presStyleLbl="revTx" presStyleIdx="3" presStyleCnt="8">
        <dgm:presLayoutVars/>
      </dgm:prSet>
      <dgm:spPr/>
    </dgm:pt>
    <dgm:pt modelId="{1D97B221-617D-4627-ADC2-4AA33B3BB9B2}" type="pres">
      <dgm:prSet presAssocID="{8186BB70-2B19-48E0-97AD-E8DA58D7DABE}" presName="sibTrans" presStyleCnt="0"/>
      <dgm:spPr/>
    </dgm:pt>
    <dgm:pt modelId="{FDF07078-EC1E-44B7-B3BF-83F68DA68B51}" type="pres">
      <dgm:prSet presAssocID="{33C0E51D-E0E5-465F-8217-03CD221B7B0C}" presName="compNode" presStyleCnt="0"/>
      <dgm:spPr/>
    </dgm:pt>
    <dgm:pt modelId="{9F8C5360-F8BC-461D-9154-4132AE52A81F}" type="pres">
      <dgm:prSet presAssocID="{33C0E51D-E0E5-465F-8217-03CD221B7B0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0F5D17C6-EA08-41EB-BA89-F636F3EE7FC9}" type="pres">
      <dgm:prSet presAssocID="{33C0E51D-E0E5-465F-8217-03CD221B7B0C}" presName="iconSpace" presStyleCnt="0"/>
      <dgm:spPr/>
    </dgm:pt>
    <dgm:pt modelId="{73A906CD-4CE1-4FC8-B606-26F09FF2E65A}" type="pres">
      <dgm:prSet presAssocID="{33C0E51D-E0E5-465F-8217-03CD221B7B0C}" presName="parTx" presStyleLbl="revTx" presStyleIdx="4" presStyleCnt="8">
        <dgm:presLayoutVars>
          <dgm:chMax val="0"/>
          <dgm:chPref val="0"/>
        </dgm:presLayoutVars>
      </dgm:prSet>
      <dgm:spPr/>
    </dgm:pt>
    <dgm:pt modelId="{3810B6E3-6940-4794-8000-79531AE7E935}" type="pres">
      <dgm:prSet presAssocID="{33C0E51D-E0E5-465F-8217-03CD221B7B0C}" presName="txSpace" presStyleCnt="0"/>
      <dgm:spPr/>
    </dgm:pt>
    <dgm:pt modelId="{79FC7822-1C56-4B5D-AAA6-46407E176B8C}" type="pres">
      <dgm:prSet presAssocID="{33C0E51D-E0E5-465F-8217-03CD221B7B0C}" presName="desTx" presStyleLbl="revTx" presStyleIdx="5" presStyleCnt="8">
        <dgm:presLayoutVars/>
      </dgm:prSet>
      <dgm:spPr/>
    </dgm:pt>
    <dgm:pt modelId="{15F15DD4-B30E-4AF4-AABE-E09C83CE42B8}" type="pres">
      <dgm:prSet presAssocID="{719D28C7-F952-4865-9BB5-FC0C0149C007}" presName="sibTrans" presStyleCnt="0"/>
      <dgm:spPr/>
    </dgm:pt>
    <dgm:pt modelId="{601C33FF-5624-4BD4-A5EA-C44407455E34}" type="pres">
      <dgm:prSet presAssocID="{9EBCF4AD-5262-4E0D-8080-BDE31A13026C}" presName="compNode" presStyleCnt="0"/>
      <dgm:spPr/>
    </dgm:pt>
    <dgm:pt modelId="{2727FFBC-15F8-4CEB-9C7B-8AC8A5FF87A5}" type="pres">
      <dgm:prSet presAssocID="{9EBCF4AD-5262-4E0D-8080-BDE31A13026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nlock"/>
        </a:ext>
      </dgm:extLst>
    </dgm:pt>
    <dgm:pt modelId="{434D0272-AD25-40AF-AC6E-673D9D3E396A}" type="pres">
      <dgm:prSet presAssocID="{9EBCF4AD-5262-4E0D-8080-BDE31A13026C}" presName="iconSpace" presStyleCnt="0"/>
      <dgm:spPr/>
    </dgm:pt>
    <dgm:pt modelId="{33860FE8-952B-4AD5-993A-2F4B23924C5A}" type="pres">
      <dgm:prSet presAssocID="{9EBCF4AD-5262-4E0D-8080-BDE31A13026C}" presName="parTx" presStyleLbl="revTx" presStyleIdx="6" presStyleCnt="8">
        <dgm:presLayoutVars>
          <dgm:chMax val="0"/>
          <dgm:chPref val="0"/>
        </dgm:presLayoutVars>
      </dgm:prSet>
      <dgm:spPr/>
    </dgm:pt>
    <dgm:pt modelId="{70A92A08-BDA2-4FAF-8342-A6B8CED4EA44}" type="pres">
      <dgm:prSet presAssocID="{9EBCF4AD-5262-4E0D-8080-BDE31A13026C}" presName="txSpace" presStyleCnt="0"/>
      <dgm:spPr/>
    </dgm:pt>
    <dgm:pt modelId="{AE896763-C64C-4C5D-B7C4-D29E741A5F5D}" type="pres">
      <dgm:prSet presAssocID="{9EBCF4AD-5262-4E0D-8080-BDE31A13026C}" presName="desTx" presStyleLbl="revTx" presStyleIdx="7" presStyleCnt="8">
        <dgm:presLayoutVars/>
      </dgm:prSet>
      <dgm:spPr/>
    </dgm:pt>
  </dgm:ptLst>
  <dgm:cxnLst>
    <dgm:cxn modelId="{2D689003-D5AA-4D90-B975-ECB3B71A4AA4}" type="presOf" srcId="{9DC25590-60A2-4DC1-A9A9-59AD215DADF2}" destId="{1F3BF5BE-D450-4818-9E50-5EA7E1B4406E}" srcOrd="0" destOrd="0" presId="urn:microsoft.com/office/officeart/2018/2/layout/IconLabelDescriptionList"/>
    <dgm:cxn modelId="{0E55FA0A-CC2F-44AA-840E-1D3234D502CF}" type="presOf" srcId="{DCA7364D-5861-4C90-85BE-ADA37267E71B}" destId="{A8D36792-69E1-4C8E-BDD8-DD054AE8058D}" srcOrd="0" destOrd="0" presId="urn:microsoft.com/office/officeart/2018/2/layout/IconLabelDescriptionList"/>
    <dgm:cxn modelId="{BA69D216-B126-42FB-BAF9-A467B7F3CA0C}" type="presOf" srcId="{C3BCC72C-7520-4C9D-8F4D-06AC143FDFB6}" destId="{AE896763-C64C-4C5D-B7C4-D29E741A5F5D}" srcOrd="0" destOrd="0" presId="urn:microsoft.com/office/officeart/2018/2/layout/IconLabelDescriptionList"/>
    <dgm:cxn modelId="{9B39DF2F-3878-4A20-A593-9102B5C51D76}" srcId="{9DC25590-60A2-4DC1-A9A9-59AD215DADF2}" destId="{F18028B1-228D-4E13-B284-39D38FA0C8C6}" srcOrd="1" destOrd="0" parTransId="{35B93CAA-0480-46C9-8307-48354005F6A4}" sibTransId="{D1F23A8E-FE49-4F3D-9E1C-99CE32D65B14}"/>
    <dgm:cxn modelId="{FB8B233C-BA90-4704-A380-EBD7873F0A2F}" type="presOf" srcId="{F18028B1-228D-4E13-B284-39D38FA0C8C6}" destId="{A79227E8-5B25-4781-A76E-B4A42F04DFAE}" srcOrd="0" destOrd="1" presId="urn:microsoft.com/office/officeart/2018/2/layout/IconLabelDescriptionList"/>
    <dgm:cxn modelId="{DE9FA83F-FDBE-450B-82BF-20A9955AB35B}" type="presOf" srcId="{6F1F11A4-E0CB-4FB2-AEAB-23AB99F4D3B1}" destId="{EB2E5228-011D-485B-930D-B57572A89209}" srcOrd="0" destOrd="0" presId="urn:microsoft.com/office/officeart/2018/2/layout/IconLabelDescriptionList"/>
    <dgm:cxn modelId="{567BF243-05FA-4895-9600-6F8B8886DB4D}" type="presOf" srcId="{9EBCF4AD-5262-4E0D-8080-BDE31A13026C}" destId="{33860FE8-952B-4AD5-993A-2F4B23924C5A}" srcOrd="0" destOrd="0" presId="urn:microsoft.com/office/officeart/2018/2/layout/IconLabelDescriptionList"/>
    <dgm:cxn modelId="{47FA6E44-6642-4E47-B99B-439C769EA1D0}" srcId="{9DC25590-60A2-4DC1-A9A9-59AD215DADF2}" destId="{C81DD70C-4F94-4330-8F43-24F0301108E7}" srcOrd="0" destOrd="0" parTransId="{6A0827DD-4B8E-4DCA-B672-4D193D710FE6}" sibTransId="{5279D410-C29E-4F67-90A5-8E871473FAAB}"/>
    <dgm:cxn modelId="{6AE53666-3426-40E9-B023-E1878A3EAFAC}" srcId="{DCA7364D-5861-4C90-85BE-ADA37267E71B}" destId="{9DC25590-60A2-4DC1-A9A9-59AD215DADF2}" srcOrd="0" destOrd="0" parTransId="{3C5B910D-AAC0-4491-B728-8D04D66B8255}" sibTransId="{162B3F27-7015-4E60-97A5-974D74608032}"/>
    <dgm:cxn modelId="{10F66E4E-148A-4472-8DCA-7E4E727DC6FD}" srcId="{9EBCF4AD-5262-4E0D-8080-BDE31A13026C}" destId="{C3BCC72C-7520-4C9D-8F4D-06AC143FDFB6}" srcOrd="0" destOrd="0" parTransId="{B7CCCE25-5BE1-4BED-8389-7F8447FE1E4F}" sibTransId="{5449D22F-EF7E-422B-B0CF-25E370A2D748}"/>
    <dgm:cxn modelId="{F6F03D75-FC93-4A2B-9668-9C1B6DCA1173}" srcId="{DCA7364D-5861-4C90-85BE-ADA37267E71B}" destId="{394B1B47-7618-41A5-9255-B76E1A2B1A0C}" srcOrd="1" destOrd="0" parTransId="{A545C2CB-3B6B-4970-8965-D5B356C8B69D}" sibTransId="{8186BB70-2B19-48E0-97AD-E8DA58D7DABE}"/>
    <dgm:cxn modelId="{F0141092-21FC-4D3F-8878-B3116C85B960}" srcId="{394B1B47-7618-41A5-9255-B76E1A2B1A0C}" destId="{31577961-3388-4A02-AC34-48489B9B46C5}" srcOrd="1" destOrd="0" parTransId="{92AECA31-197C-4588-BF2C-41751DE76557}" sibTransId="{C708E9B6-9CB5-4352-8E01-633793E5C0BF}"/>
    <dgm:cxn modelId="{77DB0997-2379-4A4E-9B51-16204051E5DE}" srcId="{DCA7364D-5861-4C90-85BE-ADA37267E71B}" destId="{33C0E51D-E0E5-465F-8217-03CD221B7B0C}" srcOrd="2" destOrd="0" parTransId="{F157957C-37D2-481D-917C-B4781394FE7B}" sibTransId="{719D28C7-F952-4865-9BB5-FC0C0149C007}"/>
    <dgm:cxn modelId="{B99C09AB-CE42-460B-850B-A9B117444965}" type="presOf" srcId="{8AAA0A79-60C5-49E4-B0D7-0E15820494FD}" destId="{79FC7822-1C56-4B5D-AAA6-46407E176B8C}" srcOrd="0" destOrd="0" presId="urn:microsoft.com/office/officeart/2018/2/layout/IconLabelDescriptionList"/>
    <dgm:cxn modelId="{0B9C7CCD-5734-46D9-9204-DBE6AD9049B1}" type="presOf" srcId="{33C0E51D-E0E5-465F-8217-03CD221B7B0C}" destId="{73A906CD-4CE1-4FC8-B606-26F09FF2E65A}" srcOrd="0" destOrd="0" presId="urn:microsoft.com/office/officeart/2018/2/layout/IconLabelDescriptionList"/>
    <dgm:cxn modelId="{395FE4D5-2502-4CA5-B94F-D088D61AD00D}" srcId="{33C0E51D-E0E5-465F-8217-03CD221B7B0C}" destId="{8AAA0A79-60C5-49E4-B0D7-0E15820494FD}" srcOrd="0" destOrd="0" parTransId="{221A69D2-4074-4EBA-9025-A12459C49ABC}" sibTransId="{80DD1C0E-5853-469F-A843-B42D013787B0}"/>
    <dgm:cxn modelId="{050825E2-AC8C-4721-AC4C-B6D7AE328779}" type="presOf" srcId="{31577961-3388-4A02-AC34-48489B9B46C5}" destId="{EB2E5228-011D-485B-930D-B57572A89209}" srcOrd="0" destOrd="1" presId="urn:microsoft.com/office/officeart/2018/2/layout/IconLabelDescriptionList"/>
    <dgm:cxn modelId="{EB8A59EB-DA19-4431-AE53-7C8043CD3D59}" type="presOf" srcId="{394B1B47-7618-41A5-9255-B76E1A2B1A0C}" destId="{DD5BDDFA-2E5A-4E9D-8361-5F6885D5C874}" srcOrd="0" destOrd="0" presId="urn:microsoft.com/office/officeart/2018/2/layout/IconLabelDescriptionList"/>
    <dgm:cxn modelId="{50390DEE-A8BA-483C-9775-50B4D2298424}" srcId="{394B1B47-7618-41A5-9255-B76E1A2B1A0C}" destId="{6F1F11A4-E0CB-4FB2-AEAB-23AB99F4D3B1}" srcOrd="0" destOrd="0" parTransId="{F20593AC-3A71-4F17-A8AC-A554A4B1E8D9}" sibTransId="{650E9DBC-4D6B-4B18-8BFD-CBF1BBD731CB}"/>
    <dgm:cxn modelId="{5C6CCFF7-6D61-4EA1-8BFB-7C07CD3D6539}" srcId="{DCA7364D-5861-4C90-85BE-ADA37267E71B}" destId="{9EBCF4AD-5262-4E0D-8080-BDE31A13026C}" srcOrd="3" destOrd="0" parTransId="{3804CC72-2614-44C7-9BA2-823E1EEFAEB5}" sibTransId="{608FFFEE-2E87-42B5-B310-F794F2B18BC9}"/>
    <dgm:cxn modelId="{0A11C5FF-6459-43B9-9E78-F4691E0240FC}" type="presOf" srcId="{C81DD70C-4F94-4330-8F43-24F0301108E7}" destId="{A79227E8-5B25-4781-A76E-B4A42F04DFAE}" srcOrd="0" destOrd="0" presId="urn:microsoft.com/office/officeart/2018/2/layout/IconLabelDescriptionList"/>
    <dgm:cxn modelId="{2FCC73EA-0ED9-49F4-8F1F-E598D3657EBF}" type="presParOf" srcId="{A8D36792-69E1-4C8E-BDD8-DD054AE8058D}" destId="{6326B7ED-5F41-4BBE-99C2-C87484FFB23F}" srcOrd="0" destOrd="0" presId="urn:microsoft.com/office/officeart/2018/2/layout/IconLabelDescriptionList"/>
    <dgm:cxn modelId="{007A5705-0EA5-44DD-B3C9-C679C86D2521}" type="presParOf" srcId="{6326B7ED-5F41-4BBE-99C2-C87484FFB23F}" destId="{66AE32FB-EC1E-48FE-A2EE-05B77D94B80F}" srcOrd="0" destOrd="0" presId="urn:microsoft.com/office/officeart/2018/2/layout/IconLabelDescriptionList"/>
    <dgm:cxn modelId="{C5DC381B-9C81-4A42-9DD5-F13FDFD10109}" type="presParOf" srcId="{6326B7ED-5F41-4BBE-99C2-C87484FFB23F}" destId="{EA7D80F8-D544-4D1F-8667-C0FFCBE1400E}" srcOrd="1" destOrd="0" presId="urn:microsoft.com/office/officeart/2018/2/layout/IconLabelDescriptionList"/>
    <dgm:cxn modelId="{E0CBDD26-A2E3-4DC3-AC05-2C704057A43B}" type="presParOf" srcId="{6326B7ED-5F41-4BBE-99C2-C87484FFB23F}" destId="{1F3BF5BE-D450-4818-9E50-5EA7E1B4406E}" srcOrd="2" destOrd="0" presId="urn:microsoft.com/office/officeart/2018/2/layout/IconLabelDescriptionList"/>
    <dgm:cxn modelId="{DBB64298-5E6F-4D9B-9BF3-7382F9A81439}" type="presParOf" srcId="{6326B7ED-5F41-4BBE-99C2-C87484FFB23F}" destId="{FAC933BF-1829-4869-8A7F-1FF916134EF4}" srcOrd="3" destOrd="0" presId="urn:microsoft.com/office/officeart/2018/2/layout/IconLabelDescriptionList"/>
    <dgm:cxn modelId="{031FFB24-C472-48DE-A13A-4FE5A44EB5D1}" type="presParOf" srcId="{6326B7ED-5F41-4BBE-99C2-C87484FFB23F}" destId="{A79227E8-5B25-4781-A76E-B4A42F04DFAE}" srcOrd="4" destOrd="0" presId="urn:microsoft.com/office/officeart/2018/2/layout/IconLabelDescriptionList"/>
    <dgm:cxn modelId="{8FF9F9B5-6004-4828-8E9A-6F4FBC1B3C82}" type="presParOf" srcId="{A8D36792-69E1-4C8E-BDD8-DD054AE8058D}" destId="{F2CB76EA-4E83-47F4-9583-99958E8201B0}" srcOrd="1" destOrd="0" presId="urn:microsoft.com/office/officeart/2018/2/layout/IconLabelDescriptionList"/>
    <dgm:cxn modelId="{0447D570-77E9-45BA-8D48-63F48F0F1276}" type="presParOf" srcId="{A8D36792-69E1-4C8E-BDD8-DD054AE8058D}" destId="{DD993CED-65EA-4CF7-A788-FFF71A53FD14}" srcOrd="2" destOrd="0" presId="urn:microsoft.com/office/officeart/2018/2/layout/IconLabelDescriptionList"/>
    <dgm:cxn modelId="{FD597BE2-2D1F-4993-84F6-A97C330BB96F}" type="presParOf" srcId="{DD993CED-65EA-4CF7-A788-FFF71A53FD14}" destId="{A99407C0-49B6-42D8-8C8C-78CAA522528A}" srcOrd="0" destOrd="0" presId="urn:microsoft.com/office/officeart/2018/2/layout/IconLabelDescriptionList"/>
    <dgm:cxn modelId="{8E9ED98D-490B-4FB8-9840-B4AFA319BFD4}" type="presParOf" srcId="{DD993CED-65EA-4CF7-A788-FFF71A53FD14}" destId="{0326BAB8-12F2-4228-92B9-4E4846527D8F}" srcOrd="1" destOrd="0" presId="urn:microsoft.com/office/officeart/2018/2/layout/IconLabelDescriptionList"/>
    <dgm:cxn modelId="{CB6D3CEE-E701-423F-A54B-78C86552B5D1}" type="presParOf" srcId="{DD993CED-65EA-4CF7-A788-FFF71A53FD14}" destId="{DD5BDDFA-2E5A-4E9D-8361-5F6885D5C874}" srcOrd="2" destOrd="0" presId="urn:microsoft.com/office/officeart/2018/2/layout/IconLabelDescriptionList"/>
    <dgm:cxn modelId="{4BF3C998-BDEE-417C-8FDA-F4F41F0243AB}" type="presParOf" srcId="{DD993CED-65EA-4CF7-A788-FFF71A53FD14}" destId="{F0BD8B47-2D95-4F16-AE2B-0FF5850CCF08}" srcOrd="3" destOrd="0" presId="urn:microsoft.com/office/officeart/2018/2/layout/IconLabelDescriptionList"/>
    <dgm:cxn modelId="{EA12C988-7A98-487B-97F0-0534CBDB6179}" type="presParOf" srcId="{DD993CED-65EA-4CF7-A788-FFF71A53FD14}" destId="{EB2E5228-011D-485B-930D-B57572A89209}" srcOrd="4" destOrd="0" presId="urn:microsoft.com/office/officeart/2018/2/layout/IconLabelDescriptionList"/>
    <dgm:cxn modelId="{A1ED74EF-609F-4166-9DAC-F871FBDD30DD}" type="presParOf" srcId="{A8D36792-69E1-4C8E-BDD8-DD054AE8058D}" destId="{1D97B221-617D-4627-ADC2-4AA33B3BB9B2}" srcOrd="3" destOrd="0" presId="urn:microsoft.com/office/officeart/2018/2/layout/IconLabelDescriptionList"/>
    <dgm:cxn modelId="{2B0336D8-184A-4D77-B864-4D7EDBEE48AF}" type="presParOf" srcId="{A8D36792-69E1-4C8E-BDD8-DD054AE8058D}" destId="{FDF07078-EC1E-44B7-B3BF-83F68DA68B51}" srcOrd="4" destOrd="0" presId="urn:microsoft.com/office/officeart/2018/2/layout/IconLabelDescriptionList"/>
    <dgm:cxn modelId="{7549B5FD-517B-4C36-8680-1D4D57CD6C98}" type="presParOf" srcId="{FDF07078-EC1E-44B7-B3BF-83F68DA68B51}" destId="{9F8C5360-F8BC-461D-9154-4132AE52A81F}" srcOrd="0" destOrd="0" presId="urn:microsoft.com/office/officeart/2018/2/layout/IconLabelDescriptionList"/>
    <dgm:cxn modelId="{023664BB-7409-4127-8718-CFA9FE776FDF}" type="presParOf" srcId="{FDF07078-EC1E-44B7-B3BF-83F68DA68B51}" destId="{0F5D17C6-EA08-41EB-BA89-F636F3EE7FC9}" srcOrd="1" destOrd="0" presId="urn:microsoft.com/office/officeart/2018/2/layout/IconLabelDescriptionList"/>
    <dgm:cxn modelId="{56D9A3BC-9678-4C73-9E1C-15F67E24DC07}" type="presParOf" srcId="{FDF07078-EC1E-44B7-B3BF-83F68DA68B51}" destId="{73A906CD-4CE1-4FC8-B606-26F09FF2E65A}" srcOrd="2" destOrd="0" presId="urn:microsoft.com/office/officeart/2018/2/layout/IconLabelDescriptionList"/>
    <dgm:cxn modelId="{6111AF13-191F-454F-8ECA-6E3A8F03334C}" type="presParOf" srcId="{FDF07078-EC1E-44B7-B3BF-83F68DA68B51}" destId="{3810B6E3-6940-4794-8000-79531AE7E935}" srcOrd="3" destOrd="0" presId="urn:microsoft.com/office/officeart/2018/2/layout/IconLabelDescriptionList"/>
    <dgm:cxn modelId="{C0033155-F1ED-47DD-852A-C2E5CAE9E02D}" type="presParOf" srcId="{FDF07078-EC1E-44B7-B3BF-83F68DA68B51}" destId="{79FC7822-1C56-4B5D-AAA6-46407E176B8C}" srcOrd="4" destOrd="0" presId="urn:microsoft.com/office/officeart/2018/2/layout/IconLabelDescriptionList"/>
    <dgm:cxn modelId="{C71FADA3-C75F-48E7-824E-F7AB436B70B1}" type="presParOf" srcId="{A8D36792-69E1-4C8E-BDD8-DD054AE8058D}" destId="{15F15DD4-B30E-4AF4-AABE-E09C83CE42B8}" srcOrd="5" destOrd="0" presId="urn:microsoft.com/office/officeart/2018/2/layout/IconLabelDescriptionList"/>
    <dgm:cxn modelId="{D12FA517-7036-49E3-B727-757990FDF86F}" type="presParOf" srcId="{A8D36792-69E1-4C8E-BDD8-DD054AE8058D}" destId="{601C33FF-5624-4BD4-A5EA-C44407455E34}" srcOrd="6" destOrd="0" presId="urn:microsoft.com/office/officeart/2018/2/layout/IconLabelDescriptionList"/>
    <dgm:cxn modelId="{3A696894-2B04-42CB-BA71-C2745B02A0DC}" type="presParOf" srcId="{601C33FF-5624-4BD4-A5EA-C44407455E34}" destId="{2727FFBC-15F8-4CEB-9C7B-8AC8A5FF87A5}" srcOrd="0" destOrd="0" presId="urn:microsoft.com/office/officeart/2018/2/layout/IconLabelDescriptionList"/>
    <dgm:cxn modelId="{3F8D9BC6-3362-41DF-A6B0-D9D22F76C415}" type="presParOf" srcId="{601C33FF-5624-4BD4-A5EA-C44407455E34}" destId="{434D0272-AD25-40AF-AC6E-673D9D3E396A}" srcOrd="1" destOrd="0" presId="urn:microsoft.com/office/officeart/2018/2/layout/IconLabelDescriptionList"/>
    <dgm:cxn modelId="{82BA3960-32D9-43D7-B226-7C36DA9AAF37}" type="presParOf" srcId="{601C33FF-5624-4BD4-A5EA-C44407455E34}" destId="{33860FE8-952B-4AD5-993A-2F4B23924C5A}" srcOrd="2" destOrd="0" presId="urn:microsoft.com/office/officeart/2018/2/layout/IconLabelDescriptionList"/>
    <dgm:cxn modelId="{2BF6C698-250D-4425-B912-D107B62EAFE7}" type="presParOf" srcId="{601C33FF-5624-4BD4-A5EA-C44407455E34}" destId="{70A92A08-BDA2-4FAF-8342-A6B8CED4EA44}" srcOrd="3" destOrd="0" presId="urn:microsoft.com/office/officeart/2018/2/layout/IconLabelDescriptionList"/>
    <dgm:cxn modelId="{320D8431-DC36-45DF-A47C-33304AF84C6B}" type="presParOf" srcId="{601C33FF-5624-4BD4-A5EA-C44407455E34}" destId="{AE896763-C64C-4C5D-B7C4-D29E741A5F5D}"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AE32FB-EC1E-48FE-A2EE-05B77D94B80F}">
      <dsp:nvSpPr>
        <dsp:cNvPr id="0" name=""/>
        <dsp:cNvSpPr/>
      </dsp:nvSpPr>
      <dsp:spPr>
        <a:xfrm>
          <a:off x="7350" y="1292425"/>
          <a:ext cx="789960" cy="7899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3BF5BE-D450-4818-9E50-5EA7E1B4406E}">
      <dsp:nvSpPr>
        <dsp:cNvPr id="0" name=""/>
        <dsp:cNvSpPr/>
      </dsp:nvSpPr>
      <dsp:spPr>
        <a:xfrm>
          <a:off x="7350" y="2173326"/>
          <a:ext cx="2257031" cy="33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b="1" kern="1200"/>
            <a:t>Data Integrity:</a:t>
          </a:r>
          <a:endParaRPr lang="en-US" sz="1500" kern="1200"/>
        </a:p>
      </dsp:txBody>
      <dsp:txXfrm>
        <a:off x="7350" y="2173326"/>
        <a:ext cx="2257031" cy="338554"/>
      </dsp:txXfrm>
    </dsp:sp>
    <dsp:sp modelId="{A79227E8-5B25-4781-A76E-B4A42F04DFAE}">
      <dsp:nvSpPr>
        <dsp:cNvPr id="0" name=""/>
        <dsp:cNvSpPr/>
      </dsp:nvSpPr>
      <dsp:spPr>
        <a:xfrm>
          <a:off x="7350" y="2554178"/>
          <a:ext cx="2257031" cy="85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1" kern="1200"/>
            <a:t>Checksums: Verify data integrity during transmission/storage</a:t>
          </a:r>
          <a:endParaRPr lang="en-US" sz="1100" kern="1200"/>
        </a:p>
        <a:p>
          <a:pPr marL="0" lvl="0" indent="0" algn="l" defTabSz="488950">
            <a:lnSpc>
              <a:spcPct val="90000"/>
            </a:lnSpc>
            <a:spcBef>
              <a:spcPct val="0"/>
            </a:spcBef>
            <a:spcAft>
              <a:spcPct val="35000"/>
            </a:spcAft>
            <a:buNone/>
          </a:pPr>
          <a:r>
            <a:rPr lang="en-US" sz="1100" b="1" kern="1200"/>
            <a:t>File Verification: Ensure files are unaltered </a:t>
          </a:r>
          <a:endParaRPr lang="en-US" sz="1100" kern="1200"/>
        </a:p>
      </dsp:txBody>
      <dsp:txXfrm>
        <a:off x="7350" y="2554178"/>
        <a:ext cx="2257031" cy="853125"/>
      </dsp:txXfrm>
    </dsp:sp>
    <dsp:sp modelId="{A99407C0-49B6-42D8-8C8C-78CAA522528A}">
      <dsp:nvSpPr>
        <dsp:cNvPr id="0" name=""/>
        <dsp:cNvSpPr/>
      </dsp:nvSpPr>
      <dsp:spPr>
        <a:xfrm>
          <a:off x="2659362" y="1292425"/>
          <a:ext cx="789960" cy="7899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5BDDFA-2E5A-4E9D-8361-5F6885D5C874}">
      <dsp:nvSpPr>
        <dsp:cNvPr id="0" name=""/>
        <dsp:cNvSpPr/>
      </dsp:nvSpPr>
      <dsp:spPr>
        <a:xfrm>
          <a:off x="2659362" y="2173326"/>
          <a:ext cx="2257031" cy="33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b="1" kern="1200"/>
            <a:t>Digital Signatures:</a:t>
          </a:r>
          <a:endParaRPr lang="en-US" sz="1500" kern="1200"/>
        </a:p>
      </dsp:txBody>
      <dsp:txXfrm>
        <a:off x="2659362" y="2173326"/>
        <a:ext cx="2257031" cy="338554"/>
      </dsp:txXfrm>
    </dsp:sp>
    <dsp:sp modelId="{EB2E5228-011D-485B-930D-B57572A89209}">
      <dsp:nvSpPr>
        <dsp:cNvPr id="0" name=""/>
        <dsp:cNvSpPr/>
      </dsp:nvSpPr>
      <dsp:spPr>
        <a:xfrm>
          <a:off x="2659362" y="2554178"/>
          <a:ext cx="2257031" cy="85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1" kern="1200"/>
            <a:t>Authenticating documents</a:t>
          </a:r>
          <a:endParaRPr lang="en-US" sz="1100" kern="1200"/>
        </a:p>
        <a:p>
          <a:pPr marL="0" lvl="0" indent="0" algn="l" defTabSz="488950">
            <a:lnSpc>
              <a:spcPct val="90000"/>
            </a:lnSpc>
            <a:spcBef>
              <a:spcPct val="0"/>
            </a:spcBef>
            <a:spcAft>
              <a:spcPct val="35000"/>
            </a:spcAft>
            <a:buNone/>
          </a:pPr>
          <a:r>
            <a:rPr lang="en-US" sz="1100" b="1" kern="1200"/>
            <a:t>Used in TLS/SSL protocols for secure communications</a:t>
          </a:r>
          <a:endParaRPr lang="en-US" sz="1100" kern="1200"/>
        </a:p>
      </dsp:txBody>
      <dsp:txXfrm>
        <a:off x="2659362" y="2554178"/>
        <a:ext cx="2257031" cy="853125"/>
      </dsp:txXfrm>
    </dsp:sp>
    <dsp:sp modelId="{9F8C5360-F8BC-461D-9154-4132AE52A81F}">
      <dsp:nvSpPr>
        <dsp:cNvPr id="0" name=""/>
        <dsp:cNvSpPr/>
      </dsp:nvSpPr>
      <dsp:spPr>
        <a:xfrm>
          <a:off x="5311374" y="1292425"/>
          <a:ext cx="789960" cy="7899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A906CD-4CE1-4FC8-B606-26F09FF2E65A}">
      <dsp:nvSpPr>
        <dsp:cNvPr id="0" name=""/>
        <dsp:cNvSpPr/>
      </dsp:nvSpPr>
      <dsp:spPr>
        <a:xfrm>
          <a:off x="5311374" y="2173326"/>
          <a:ext cx="2257031" cy="33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b="1" kern="1200" dirty="0"/>
            <a:t>Password Hashing:</a:t>
          </a:r>
          <a:endParaRPr lang="en-US" sz="1500" kern="1200" dirty="0"/>
        </a:p>
      </dsp:txBody>
      <dsp:txXfrm>
        <a:off x="5311374" y="2173326"/>
        <a:ext cx="2257031" cy="338554"/>
      </dsp:txXfrm>
    </dsp:sp>
    <dsp:sp modelId="{79FC7822-1C56-4B5D-AAA6-46407E176B8C}">
      <dsp:nvSpPr>
        <dsp:cNvPr id="0" name=""/>
        <dsp:cNvSpPr/>
      </dsp:nvSpPr>
      <dsp:spPr>
        <a:xfrm>
          <a:off x="5311374" y="2554178"/>
          <a:ext cx="2257031" cy="85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1" kern="1200"/>
            <a:t>Storing passwords securely</a:t>
          </a:r>
          <a:endParaRPr lang="en-US" sz="1100" kern="1200"/>
        </a:p>
      </dsp:txBody>
      <dsp:txXfrm>
        <a:off x="5311374" y="2554178"/>
        <a:ext cx="2257031" cy="853125"/>
      </dsp:txXfrm>
    </dsp:sp>
    <dsp:sp modelId="{2727FFBC-15F8-4CEB-9C7B-8AC8A5FF87A5}">
      <dsp:nvSpPr>
        <dsp:cNvPr id="0" name=""/>
        <dsp:cNvSpPr/>
      </dsp:nvSpPr>
      <dsp:spPr>
        <a:xfrm>
          <a:off x="7963385" y="1292425"/>
          <a:ext cx="789960" cy="7899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860FE8-952B-4AD5-993A-2F4B23924C5A}">
      <dsp:nvSpPr>
        <dsp:cNvPr id="0" name=""/>
        <dsp:cNvSpPr/>
      </dsp:nvSpPr>
      <dsp:spPr>
        <a:xfrm>
          <a:off x="7963385" y="2173326"/>
          <a:ext cx="2257031" cy="33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b="1" kern="1200"/>
            <a:t>Blockchain Technology:</a:t>
          </a:r>
          <a:endParaRPr lang="en-US" sz="1500" kern="1200"/>
        </a:p>
      </dsp:txBody>
      <dsp:txXfrm>
        <a:off x="7963385" y="2173326"/>
        <a:ext cx="2257031" cy="338554"/>
      </dsp:txXfrm>
    </dsp:sp>
    <dsp:sp modelId="{AE896763-C64C-4C5D-B7C4-D29E741A5F5D}">
      <dsp:nvSpPr>
        <dsp:cNvPr id="0" name=""/>
        <dsp:cNvSpPr/>
      </dsp:nvSpPr>
      <dsp:spPr>
        <a:xfrm>
          <a:off x="7963385" y="2554178"/>
          <a:ext cx="2257031" cy="85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1" kern="1200"/>
            <a:t>Ensuring transaction integrity in blockchain networks like Bitcoin</a:t>
          </a:r>
          <a:endParaRPr lang="en-US" sz="1100" kern="1200"/>
        </a:p>
      </dsp:txBody>
      <dsp:txXfrm>
        <a:off x="7963385" y="2554178"/>
        <a:ext cx="2257031" cy="85312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67975B-67FD-4B67-8F1F-75CAD64BA57F}"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510F4A4-58DD-4F94-BA09-1C0D35C526F9}" type="slidenum">
              <a:rPr lang="en-US" smtClean="0"/>
              <a:t>‹#›</a:t>
            </a:fld>
            <a:endParaRPr lang="en-US"/>
          </a:p>
        </p:txBody>
      </p:sp>
    </p:spTree>
    <p:extLst>
      <p:ext uri="{BB962C8B-B14F-4D97-AF65-F5344CB8AC3E}">
        <p14:creationId xmlns:p14="http://schemas.microsoft.com/office/powerpoint/2010/main" val="3135349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7975B-67FD-4B67-8F1F-75CAD64BA57F}"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10F4A4-58DD-4F94-BA09-1C0D35C526F9}" type="slidenum">
              <a:rPr lang="en-US" smtClean="0"/>
              <a:t>‹#›</a:t>
            </a:fld>
            <a:endParaRPr lang="en-US"/>
          </a:p>
        </p:txBody>
      </p:sp>
    </p:spTree>
    <p:extLst>
      <p:ext uri="{BB962C8B-B14F-4D97-AF65-F5344CB8AC3E}">
        <p14:creationId xmlns:p14="http://schemas.microsoft.com/office/powerpoint/2010/main" val="4288011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7975B-67FD-4B67-8F1F-75CAD64BA57F}"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10F4A4-58DD-4F94-BA09-1C0D35C526F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2351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567975B-67FD-4B67-8F1F-75CAD64BA57F}"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10F4A4-58DD-4F94-BA09-1C0D35C526F9}" type="slidenum">
              <a:rPr lang="en-US" smtClean="0"/>
              <a:t>‹#›</a:t>
            </a:fld>
            <a:endParaRPr lang="en-US"/>
          </a:p>
        </p:txBody>
      </p:sp>
    </p:spTree>
    <p:extLst>
      <p:ext uri="{BB962C8B-B14F-4D97-AF65-F5344CB8AC3E}">
        <p14:creationId xmlns:p14="http://schemas.microsoft.com/office/powerpoint/2010/main" val="65380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567975B-67FD-4B67-8F1F-75CAD64BA57F}"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10F4A4-58DD-4F94-BA09-1C0D35C526F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1491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567975B-67FD-4B67-8F1F-75CAD64BA57F}"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10F4A4-58DD-4F94-BA09-1C0D35C526F9}" type="slidenum">
              <a:rPr lang="en-US" smtClean="0"/>
              <a:t>‹#›</a:t>
            </a:fld>
            <a:endParaRPr lang="en-US"/>
          </a:p>
        </p:txBody>
      </p:sp>
    </p:spTree>
    <p:extLst>
      <p:ext uri="{BB962C8B-B14F-4D97-AF65-F5344CB8AC3E}">
        <p14:creationId xmlns:p14="http://schemas.microsoft.com/office/powerpoint/2010/main" val="1117163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7975B-67FD-4B67-8F1F-75CAD64BA57F}"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10F4A4-58DD-4F94-BA09-1C0D35C526F9}" type="slidenum">
              <a:rPr lang="en-US" smtClean="0"/>
              <a:t>‹#›</a:t>
            </a:fld>
            <a:endParaRPr lang="en-US"/>
          </a:p>
        </p:txBody>
      </p:sp>
    </p:spTree>
    <p:extLst>
      <p:ext uri="{BB962C8B-B14F-4D97-AF65-F5344CB8AC3E}">
        <p14:creationId xmlns:p14="http://schemas.microsoft.com/office/powerpoint/2010/main" val="1115648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7975B-67FD-4B67-8F1F-75CAD64BA57F}"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10F4A4-58DD-4F94-BA09-1C0D35C526F9}" type="slidenum">
              <a:rPr lang="en-US" smtClean="0"/>
              <a:t>‹#›</a:t>
            </a:fld>
            <a:endParaRPr lang="en-US"/>
          </a:p>
        </p:txBody>
      </p:sp>
    </p:spTree>
    <p:extLst>
      <p:ext uri="{BB962C8B-B14F-4D97-AF65-F5344CB8AC3E}">
        <p14:creationId xmlns:p14="http://schemas.microsoft.com/office/powerpoint/2010/main" val="3957054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7975B-67FD-4B67-8F1F-75CAD64BA57F}"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10F4A4-58DD-4F94-BA09-1C0D35C526F9}" type="slidenum">
              <a:rPr lang="en-US" smtClean="0"/>
              <a:t>‹#›</a:t>
            </a:fld>
            <a:endParaRPr lang="en-US"/>
          </a:p>
        </p:txBody>
      </p:sp>
    </p:spTree>
    <p:extLst>
      <p:ext uri="{BB962C8B-B14F-4D97-AF65-F5344CB8AC3E}">
        <p14:creationId xmlns:p14="http://schemas.microsoft.com/office/powerpoint/2010/main" val="3809549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7975B-67FD-4B67-8F1F-75CAD64BA57F}"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10F4A4-58DD-4F94-BA09-1C0D35C526F9}" type="slidenum">
              <a:rPr lang="en-US" smtClean="0"/>
              <a:t>‹#›</a:t>
            </a:fld>
            <a:endParaRPr lang="en-US"/>
          </a:p>
        </p:txBody>
      </p:sp>
    </p:spTree>
    <p:extLst>
      <p:ext uri="{BB962C8B-B14F-4D97-AF65-F5344CB8AC3E}">
        <p14:creationId xmlns:p14="http://schemas.microsoft.com/office/powerpoint/2010/main" val="246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67975B-67FD-4B67-8F1F-75CAD64BA57F}"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510F4A4-58DD-4F94-BA09-1C0D35C526F9}" type="slidenum">
              <a:rPr lang="en-US" smtClean="0"/>
              <a:t>‹#›</a:t>
            </a:fld>
            <a:endParaRPr lang="en-US"/>
          </a:p>
        </p:txBody>
      </p:sp>
    </p:spTree>
    <p:extLst>
      <p:ext uri="{BB962C8B-B14F-4D97-AF65-F5344CB8AC3E}">
        <p14:creationId xmlns:p14="http://schemas.microsoft.com/office/powerpoint/2010/main" val="428685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67975B-67FD-4B67-8F1F-75CAD64BA57F}"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510F4A4-58DD-4F94-BA09-1C0D35C526F9}" type="slidenum">
              <a:rPr lang="en-US" smtClean="0"/>
              <a:t>‹#›</a:t>
            </a:fld>
            <a:endParaRPr lang="en-US"/>
          </a:p>
        </p:txBody>
      </p:sp>
    </p:spTree>
    <p:extLst>
      <p:ext uri="{BB962C8B-B14F-4D97-AF65-F5344CB8AC3E}">
        <p14:creationId xmlns:p14="http://schemas.microsoft.com/office/powerpoint/2010/main" val="258757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67975B-67FD-4B67-8F1F-75CAD64BA57F}"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510F4A4-58DD-4F94-BA09-1C0D35C526F9}" type="slidenum">
              <a:rPr lang="en-US" smtClean="0"/>
              <a:t>‹#›</a:t>
            </a:fld>
            <a:endParaRPr lang="en-US"/>
          </a:p>
        </p:txBody>
      </p:sp>
    </p:spTree>
    <p:extLst>
      <p:ext uri="{BB962C8B-B14F-4D97-AF65-F5344CB8AC3E}">
        <p14:creationId xmlns:p14="http://schemas.microsoft.com/office/powerpoint/2010/main" val="2401766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7975B-67FD-4B67-8F1F-75CAD64BA57F}" type="datetimeFigureOut">
              <a:rPr lang="en-US" smtClean="0"/>
              <a:t>7/22/2024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510F4A4-58DD-4F94-BA09-1C0D35C526F9}" type="slidenum">
              <a:rPr lang="en-US" smtClean="0"/>
              <a:t>‹#›</a:t>
            </a:fld>
            <a:endParaRPr lang="en-US"/>
          </a:p>
        </p:txBody>
      </p:sp>
    </p:spTree>
    <p:extLst>
      <p:ext uri="{BB962C8B-B14F-4D97-AF65-F5344CB8AC3E}">
        <p14:creationId xmlns:p14="http://schemas.microsoft.com/office/powerpoint/2010/main" val="71198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67975B-67FD-4B67-8F1F-75CAD64BA57F}"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510F4A4-58DD-4F94-BA09-1C0D35C526F9}" type="slidenum">
              <a:rPr lang="en-US" smtClean="0"/>
              <a:t>‹#›</a:t>
            </a:fld>
            <a:endParaRPr lang="en-US"/>
          </a:p>
        </p:txBody>
      </p:sp>
    </p:spTree>
    <p:extLst>
      <p:ext uri="{BB962C8B-B14F-4D97-AF65-F5344CB8AC3E}">
        <p14:creationId xmlns:p14="http://schemas.microsoft.com/office/powerpoint/2010/main" val="2130933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67975B-67FD-4B67-8F1F-75CAD64BA57F}"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10F4A4-58DD-4F94-BA09-1C0D35C526F9}" type="slidenum">
              <a:rPr lang="en-US" smtClean="0"/>
              <a:t>‹#›</a:t>
            </a:fld>
            <a:endParaRPr lang="en-US"/>
          </a:p>
        </p:txBody>
      </p:sp>
    </p:spTree>
    <p:extLst>
      <p:ext uri="{BB962C8B-B14F-4D97-AF65-F5344CB8AC3E}">
        <p14:creationId xmlns:p14="http://schemas.microsoft.com/office/powerpoint/2010/main" val="53209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567975B-67FD-4B67-8F1F-75CAD64BA57F}" type="datetimeFigureOut">
              <a:rPr lang="en-US" smtClean="0"/>
              <a:t>7/22/2024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510F4A4-58DD-4F94-BA09-1C0D35C526F9}" type="slidenum">
              <a:rPr lang="en-US" smtClean="0"/>
              <a:t>‹#›</a:t>
            </a:fld>
            <a:endParaRPr lang="en-US"/>
          </a:p>
        </p:txBody>
      </p:sp>
    </p:spTree>
    <p:extLst>
      <p:ext uri="{BB962C8B-B14F-4D97-AF65-F5344CB8AC3E}">
        <p14:creationId xmlns:p14="http://schemas.microsoft.com/office/powerpoint/2010/main" val="533316016"/>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ebastienbourdelin.com/2021/06/16/writing-a-custom-device-for-qemu/" TargetMode="External"/><Relationship Id="rId2" Type="http://schemas.openxmlformats.org/officeDocument/2006/relationships/hyperlink" Target="https://github.com/firatkagitci/Kernel-Module-Development-for-RISC-V-Architecture-with-Buildroot-Linux-" TargetMode="External"/><Relationship Id="rId1" Type="http://schemas.openxmlformats.org/officeDocument/2006/relationships/slideLayout" Target="../slideLayouts/slideLayout2.xml"/><Relationship Id="rId6" Type="http://schemas.openxmlformats.org/officeDocument/2006/relationships/hyperlink" Target="https://github.com/B-Con/crypto-algorithms/blob/master/sha256.c" TargetMode="External"/><Relationship Id="rId5" Type="http://schemas.openxmlformats.org/officeDocument/2006/relationships/hyperlink" Target="https://medium.com/@matanbach44/hello-world-device-in-qemu-ae69b02872f4" TargetMode="External"/><Relationship Id="rId4" Type="http://schemas.openxmlformats.org/officeDocument/2006/relationships/hyperlink" Target="https://embeddedinn.com/articles/tutorial/Adding-a-custom-peripheral-to-QEM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E4D7-D80D-BA06-A306-78CAEFBEAA59}"/>
              </a:ext>
            </a:extLst>
          </p:cNvPr>
          <p:cNvSpPr>
            <a:spLocks noGrp="1"/>
          </p:cNvSpPr>
          <p:nvPr>
            <p:ph type="title"/>
          </p:nvPr>
        </p:nvSpPr>
        <p:spPr>
          <a:xfrm>
            <a:off x="2310582" y="1877961"/>
            <a:ext cx="8434980" cy="1850273"/>
          </a:xfrm>
        </p:spPr>
        <p:txBody>
          <a:bodyPr>
            <a:noAutofit/>
          </a:bodyPr>
          <a:lstStyle/>
          <a:p>
            <a:pPr>
              <a:lnSpc>
                <a:spcPct val="90000"/>
              </a:lnSpc>
            </a:pPr>
            <a:r>
              <a:rPr lang="en-US" b="1" dirty="0">
                <a:solidFill>
                  <a:schemeClr val="tx1"/>
                </a:solidFill>
                <a:latin typeface="Arial" panose="020B0604020202020204" pitchFamily="34" charset="0"/>
                <a:cs typeface="Arial" panose="020B0604020202020204" pitchFamily="34" charset="0"/>
              </a:rPr>
              <a:t>SHA-256 Crypto Core Driver Implementation for Linux on RISC-V</a:t>
            </a:r>
          </a:p>
        </p:txBody>
      </p:sp>
      <p:sp>
        <p:nvSpPr>
          <p:cNvPr id="8" name="Text Placeholder 7">
            <a:extLst>
              <a:ext uri="{FF2B5EF4-FFF2-40B4-BE49-F238E27FC236}">
                <a16:creationId xmlns:a16="http://schemas.microsoft.com/office/drawing/2014/main" id="{58BF0657-DCDE-18C1-E89C-7A0397C3821F}"/>
              </a:ext>
            </a:extLst>
          </p:cNvPr>
          <p:cNvSpPr>
            <a:spLocks noGrp="1"/>
          </p:cNvSpPr>
          <p:nvPr>
            <p:ph type="body" idx="1"/>
          </p:nvPr>
        </p:nvSpPr>
        <p:spPr>
          <a:xfrm>
            <a:off x="2310581" y="3924970"/>
            <a:ext cx="8434981" cy="2581429"/>
          </a:xfrm>
        </p:spPr>
        <p:txBody>
          <a:bodyPr>
            <a:normAutofit fontScale="62500" lnSpcReduction="20000"/>
          </a:bodyPr>
          <a:lstStyle/>
          <a:p>
            <a:r>
              <a:rPr lang="en-US" b="1" dirty="0">
                <a:solidFill>
                  <a:schemeClr val="tx1"/>
                </a:solidFill>
                <a:latin typeface="Arial" panose="020B0604020202020204" pitchFamily="34" charset="0"/>
                <a:cs typeface="Arial" panose="020B0604020202020204" pitchFamily="34" charset="0"/>
              </a:rPr>
              <a:t>July 2024</a:t>
            </a:r>
          </a:p>
          <a:p>
            <a:r>
              <a:rPr lang="en-US" b="1" dirty="0">
                <a:solidFill>
                  <a:schemeClr val="tx1"/>
                </a:solidFill>
                <a:latin typeface="Arial" panose="020B0604020202020204" pitchFamily="34" charset="0"/>
                <a:cs typeface="Arial" panose="020B0604020202020204" pitchFamily="34" charset="0"/>
              </a:rPr>
              <a:t>Master’s degree in Electronic Engineering</a:t>
            </a:r>
          </a:p>
          <a:p>
            <a:r>
              <a:rPr lang="en-US" b="1" dirty="0">
                <a:solidFill>
                  <a:schemeClr val="tx1"/>
                </a:solidFill>
                <a:latin typeface="Arial" panose="020B0604020202020204" pitchFamily="34" charset="0"/>
                <a:cs typeface="Arial" panose="020B0604020202020204" pitchFamily="34" charset="0"/>
              </a:rPr>
              <a:t>Professor: </a:t>
            </a:r>
            <a:r>
              <a:rPr lang="en-US" dirty="0">
                <a:solidFill>
                  <a:schemeClr val="tx1"/>
                </a:solidFill>
                <a:latin typeface="Arial" panose="020B0604020202020204" pitchFamily="34" charset="0"/>
                <a:cs typeface="Arial" panose="020B0604020202020204" pitchFamily="34" charset="0"/>
              </a:rPr>
              <a:t>Stephano di Carlo</a:t>
            </a:r>
          </a:p>
          <a:p>
            <a:pPr algn="r"/>
            <a:r>
              <a:rPr lang="en-US" b="1" dirty="0">
                <a:solidFill>
                  <a:schemeClr val="tx1"/>
                </a:solidFill>
                <a:latin typeface="Arial" panose="020B0604020202020204" pitchFamily="34" charset="0"/>
                <a:cs typeface="Arial" panose="020B0604020202020204" pitchFamily="34" charset="0"/>
              </a:rPr>
              <a:t>Authors(Group 14):</a:t>
            </a:r>
          </a:p>
          <a:p>
            <a:pPr algn="r"/>
            <a:r>
              <a:rPr lang="en-US" dirty="0" err="1">
                <a:solidFill>
                  <a:schemeClr val="tx1"/>
                </a:solidFill>
                <a:latin typeface="Arial" panose="020B0604020202020204" pitchFamily="34" charset="0"/>
                <a:cs typeface="Arial" panose="020B0604020202020204" pitchFamily="34" charset="0"/>
              </a:rPr>
              <a:t>Firat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Kagitci</a:t>
            </a:r>
            <a:r>
              <a:rPr lang="en-US" dirty="0">
                <a:solidFill>
                  <a:schemeClr val="tx1"/>
                </a:solidFill>
                <a:latin typeface="Arial" panose="020B0604020202020204" pitchFamily="34" charset="0"/>
                <a:cs typeface="Arial" panose="020B0604020202020204" pitchFamily="34" charset="0"/>
              </a:rPr>
              <a:t> (s314487)</a:t>
            </a:r>
          </a:p>
          <a:p>
            <a:pPr algn="r"/>
            <a:r>
              <a:rPr lang="en-US" dirty="0">
                <a:solidFill>
                  <a:schemeClr val="tx1"/>
                </a:solidFill>
                <a:latin typeface="Arial" panose="020B0604020202020204" pitchFamily="34" charset="0"/>
                <a:cs typeface="Arial" panose="020B0604020202020204" pitchFamily="34" charset="0"/>
              </a:rPr>
              <a:t>Berkay Demir (s308879)</a:t>
            </a:r>
          </a:p>
          <a:p>
            <a:pPr algn="r"/>
            <a:r>
              <a:rPr lang="en-US" dirty="0" err="1">
                <a:solidFill>
                  <a:schemeClr val="tx1"/>
                </a:solidFill>
                <a:latin typeface="Arial" panose="020B0604020202020204" pitchFamily="34" charset="0"/>
                <a:cs typeface="Arial" panose="020B0604020202020204" pitchFamily="34" charset="0"/>
              </a:rPr>
              <a:t>Malaz</a:t>
            </a:r>
            <a:r>
              <a:rPr lang="en-US" dirty="0">
                <a:solidFill>
                  <a:schemeClr val="tx1"/>
                </a:solidFill>
                <a:latin typeface="Arial" panose="020B0604020202020204" pitchFamily="34" charset="0"/>
                <a:cs typeface="Arial" panose="020B0604020202020204" pitchFamily="34" charset="0"/>
              </a:rPr>
              <a:t> Abdalla Osman Mohamed (s315390)</a:t>
            </a:r>
          </a:p>
          <a:p>
            <a:pPr algn="r"/>
            <a:r>
              <a:rPr lang="en-US" dirty="0" err="1">
                <a:solidFill>
                  <a:schemeClr val="tx1"/>
                </a:solidFill>
                <a:latin typeface="Arial" panose="020B0604020202020204" pitchFamily="34" charset="0"/>
                <a:cs typeface="Arial" panose="020B0604020202020204" pitchFamily="34" charset="0"/>
              </a:rPr>
              <a:t>Zeyu</a:t>
            </a:r>
            <a:r>
              <a:rPr lang="en-US" dirty="0">
                <a:solidFill>
                  <a:schemeClr val="tx1"/>
                </a:solidFill>
                <a:latin typeface="Arial" panose="020B0604020202020204" pitchFamily="34" charset="0"/>
                <a:cs typeface="Arial" panose="020B0604020202020204" pitchFamily="34" charset="0"/>
              </a:rPr>
              <a:t> Yang (s315346)</a:t>
            </a:r>
          </a:p>
          <a:p>
            <a:pPr algn="r"/>
            <a:r>
              <a:rPr lang="en-US" dirty="0" err="1">
                <a:solidFill>
                  <a:schemeClr val="tx1"/>
                </a:solidFill>
                <a:latin typeface="Arial" panose="020B0604020202020204" pitchFamily="34" charset="0"/>
                <a:cs typeface="Arial" panose="020B0604020202020204" pitchFamily="34" charset="0"/>
              </a:rPr>
              <a:t>Shanchong</a:t>
            </a:r>
            <a:r>
              <a:rPr lang="en-US" dirty="0">
                <a:solidFill>
                  <a:schemeClr val="tx1"/>
                </a:solidFill>
                <a:latin typeface="Arial" panose="020B0604020202020204" pitchFamily="34" charset="0"/>
                <a:cs typeface="Arial" panose="020B0604020202020204" pitchFamily="34" charset="0"/>
              </a:rPr>
              <a:t> Shang (s314324)</a:t>
            </a:r>
          </a:p>
        </p:txBody>
      </p:sp>
      <p:pic>
        <p:nvPicPr>
          <p:cNvPr id="9" name="Immagine 2">
            <a:extLst>
              <a:ext uri="{FF2B5EF4-FFF2-40B4-BE49-F238E27FC236}">
                <a16:creationId xmlns:a16="http://schemas.microsoft.com/office/drawing/2014/main" id="{34F69255-6542-A25D-BA63-7DD9B8B2F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9073" y="166687"/>
            <a:ext cx="3127019" cy="1367473"/>
          </a:xfrm>
          <a:prstGeom prst="rect">
            <a:avLst/>
          </a:prstGeom>
        </p:spPr>
      </p:pic>
    </p:spTree>
    <p:extLst>
      <p:ext uri="{BB962C8B-B14F-4D97-AF65-F5344CB8AC3E}">
        <p14:creationId xmlns:p14="http://schemas.microsoft.com/office/powerpoint/2010/main" val="306928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DF741211-B74A-FE3A-250E-70F771730A58}"/>
              </a:ext>
            </a:extLst>
          </p:cNvPr>
          <p:cNvSpPr>
            <a:spLocks noGrp="1"/>
          </p:cNvSpPr>
          <p:nvPr>
            <p:ph idx="1"/>
          </p:nvPr>
        </p:nvSpPr>
        <p:spPr>
          <a:xfrm>
            <a:off x="382823" y="1462941"/>
            <a:ext cx="5703019" cy="4094579"/>
          </a:xfrm>
        </p:spPr>
        <p:txBody>
          <a:bodyPr>
            <a:normAutofit/>
          </a:bodyPr>
          <a:lstStyle/>
          <a:p>
            <a:pPr algn="just" defTabSz="914400" eaLnBrk="0" fontAlgn="base" hangingPunct="0">
              <a:lnSpc>
                <a:spcPct val="90000"/>
              </a:lnSpc>
              <a:spcBef>
                <a:spcPct val="0"/>
              </a:spcBef>
              <a:spcAft>
                <a:spcPct val="0"/>
              </a:spcAft>
              <a:buClrTx/>
            </a:pPr>
            <a:r>
              <a:rPr kumimoji="0" lang="en-US" altLang="en-US" sz="15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Map Input Register to Kernel Address Space: </a:t>
            </a:r>
            <a:r>
              <a:rPr kumimoji="0" lang="en-US" altLang="en-US" sz="1500" i="0" u="none" strike="noStrike" cap="none" normalizeH="0" baseline="0" dirty="0">
                <a:ln>
                  <a:noFill/>
                </a:ln>
                <a:solidFill>
                  <a:schemeClr val="tx1"/>
                </a:solidFill>
                <a:effectLst/>
                <a:latin typeface="Arial" panose="020B0604020202020204" pitchFamily="34" charset="0"/>
                <a:cs typeface="Arial" panose="020B0604020202020204" pitchFamily="34" charset="0"/>
              </a:rPr>
              <a:t>Uses </a:t>
            </a:r>
            <a:r>
              <a:rPr kumimoji="0" lang="en-US" altLang="en-US" sz="15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ioremap</a:t>
            </a:r>
            <a:r>
              <a:rPr kumimoji="0" lang="en-US" altLang="en-US" sz="150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map the input register's memory region of the SHA256 hardware to the kernel's address space.</a:t>
            </a:r>
          </a:p>
          <a:p>
            <a:pPr algn="just" defTabSz="914400" eaLnBrk="0" fontAlgn="base" hangingPunct="0">
              <a:lnSpc>
                <a:spcPct val="90000"/>
              </a:lnSpc>
              <a:spcBef>
                <a:spcPct val="0"/>
              </a:spcBef>
              <a:spcAft>
                <a:spcPct val="0"/>
              </a:spcAft>
              <a:buClrTx/>
            </a:pPr>
            <a:endParaRPr kumimoji="0" lang="en-US" altLang="en-US" sz="15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gn="just" defTabSz="914400" eaLnBrk="0" fontAlgn="base" hangingPunct="0">
              <a:lnSpc>
                <a:spcPct val="90000"/>
              </a:lnSpc>
              <a:spcBef>
                <a:spcPct val="0"/>
              </a:spcBef>
              <a:spcAft>
                <a:spcPct val="0"/>
              </a:spcAft>
              <a:buClrTx/>
            </a:pPr>
            <a:r>
              <a:rPr kumimoji="0" lang="en-US" altLang="en-US" sz="15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Write User Data to Input Register: </a:t>
            </a:r>
            <a:r>
              <a:rPr kumimoji="0" lang="en-US" altLang="en-US" sz="1500" i="0" u="none" strike="noStrike" cap="none" normalizeH="0" baseline="0" dirty="0">
                <a:ln>
                  <a:noFill/>
                </a:ln>
                <a:solidFill>
                  <a:schemeClr val="tx1"/>
                </a:solidFill>
                <a:effectLst/>
                <a:latin typeface="Arial" panose="020B0604020202020204" pitchFamily="34" charset="0"/>
                <a:cs typeface="Arial" panose="020B0604020202020204" pitchFamily="34" charset="0"/>
              </a:rPr>
              <a:t>Uses </a:t>
            </a:r>
            <a:r>
              <a:rPr kumimoji="0" lang="en-US" altLang="en-US" sz="15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memcpy_toio</a:t>
            </a:r>
            <a:r>
              <a:rPr kumimoji="0" lang="en-US" altLang="en-US" sz="150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write the data from the kernel space buffer to the mapped input register memory region. </a:t>
            </a:r>
          </a:p>
          <a:p>
            <a:pPr algn="just" defTabSz="914400" eaLnBrk="0" fontAlgn="base" hangingPunct="0">
              <a:lnSpc>
                <a:spcPct val="90000"/>
              </a:lnSpc>
              <a:spcBef>
                <a:spcPct val="0"/>
              </a:spcBef>
              <a:spcAft>
                <a:spcPct val="0"/>
              </a:spcAft>
              <a:buClrTx/>
            </a:pPr>
            <a:endParaRPr kumimoji="0" lang="en-US" altLang="en-US" sz="15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gn="just" defTabSz="914400" eaLnBrk="0" fontAlgn="base" hangingPunct="0">
              <a:lnSpc>
                <a:spcPct val="90000"/>
              </a:lnSpc>
              <a:spcBef>
                <a:spcPct val="0"/>
              </a:spcBef>
              <a:spcAft>
                <a:spcPct val="0"/>
              </a:spcAft>
              <a:buClrTx/>
            </a:pPr>
            <a:r>
              <a:rPr kumimoji="0" lang="en-US" altLang="en-US" sz="15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Unmap</a:t>
            </a:r>
            <a:r>
              <a:rPr kumimoji="0" lang="en-US" altLang="en-US" sz="15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Input Register: </a:t>
            </a:r>
            <a:r>
              <a:rPr kumimoji="0" lang="en-US" altLang="en-US" sz="1500" i="0" u="none" strike="noStrike" cap="none" normalizeH="0" baseline="0" dirty="0">
                <a:ln>
                  <a:noFill/>
                </a:ln>
                <a:solidFill>
                  <a:schemeClr val="tx1"/>
                </a:solidFill>
                <a:effectLst/>
                <a:latin typeface="Arial" panose="020B0604020202020204" pitchFamily="34" charset="0"/>
                <a:cs typeface="Arial" panose="020B0604020202020204" pitchFamily="34" charset="0"/>
              </a:rPr>
              <a:t>Uses </a:t>
            </a:r>
            <a:r>
              <a:rPr kumimoji="0" lang="en-US" altLang="en-US" sz="15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iounmap</a:t>
            </a:r>
            <a:r>
              <a:rPr kumimoji="0" lang="en-US" altLang="en-US" sz="150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a:t>
            </a:r>
            <a:r>
              <a:rPr kumimoji="0" lang="en-US" altLang="en-US" sz="15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unmap</a:t>
            </a:r>
            <a:r>
              <a:rPr kumimoji="0" lang="en-US" altLang="en-US" sz="150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previously mapped input register memory region from the kernel's address space. </a:t>
            </a:r>
          </a:p>
          <a:p>
            <a:pPr algn="just" defTabSz="914400" eaLnBrk="0" fontAlgn="base" hangingPunct="0">
              <a:lnSpc>
                <a:spcPct val="90000"/>
              </a:lnSpc>
              <a:spcBef>
                <a:spcPct val="0"/>
              </a:spcBef>
              <a:spcAft>
                <a:spcPct val="0"/>
              </a:spcAft>
              <a:buClrTx/>
            </a:pPr>
            <a:endParaRPr kumimoji="0" lang="en-US" altLang="en-US" sz="15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gn="just" defTabSz="914400" eaLnBrk="0" fontAlgn="base" hangingPunct="0">
              <a:lnSpc>
                <a:spcPct val="90000"/>
              </a:lnSpc>
              <a:spcBef>
                <a:spcPct val="0"/>
              </a:spcBef>
              <a:spcAft>
                <a:spcPct val="0"/>
              </a:spcAft>
              <a:buClrTx/>
            </a:pPr>
            <a:r>
              <a:rPr kumimoji="0" lang="en-US" altLang="en-US" sz="15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Enable the SHA256 Device: </a:t>
            </a:r>
            <a:r>
              <a:rPr kumimoji="0" lang="en-US" altLang="en-US" sz="1500" i="0" u="none" strike="noStrike" cap="none" normalizeH="0" baseline="0" dirty="0">
                <a:ln>
                  <a:noFill/>
                </a:ln>
                <a:solidFill>
                  <a:schemeClr val="tx1"/>
                </a:solidFill>
                <a:effectLst/>
                <a:latin typeface="Arial" panose="020B0604020202020204" pitchFamily="34" charset="0"/>
                <a:cs typeface="Arial" panose="020B0604020202020204" pitchFamily="34" charset="0"/>
              </a:rPr>
              <a:t>Uses </a:t>
            </a:r>
            <a:r>
              <a:rPr kumimoji="0" lang="en-US" altLang="en-US" sz="15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writel</a:t>
            </a:r>
            <a:r>
              <a:rPr kumimoji="0" lang="en-US" altLang="en-US" sz="150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write the ENABLE command to the control register of the SHA256 device to initiate the hashing process. Uses </a:t>
            </a:r>
            <a:r>
              <a:rPr kumimoji="0" lang="en-US" altLang="en-US" sz="15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mdelay</a:t>
            </a:r>
            <a:r>
              <a:rPr kumimoji="0" lang="en-US" altLang="en-US" sz="150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introduce a delay simulating the processing time needed for the SHA256 hashing. </a:t>
            </a:r>
          </a:p>
          <a:p>
            <a:pPr>
              <a:lnSpc>
                <a:spcPct val="90000"/>
              </a:lnSpc>
            </a:pPr>
            <a:endParaRPr lang="en-US" sz="1100" dirty="0"/>
          </a:p>
        </p:txBody>
      </p:sp>
      <p:pic>
        <p:nvPicPr>
          <p:cNvPr id="5" name="Picture 4" descr="A computer screen shot of a program code&#10;&#10;Description automatically generated">
            <a:extLst>
              <a:ext uri="{FF2B5EF4-FFF2-40B4-BE49-F238E27FC236}">
                <a16:creationId xmlns:a16="http://schemas.microsoft.com/office/drawing/2014/main" id="{DD6CAD53-7BE6-6DA3-A4D1-CA1D609B21BC}"/>
              </a:ext>
            </a:extLst>
          </p:cNvPr>
          <p:cNvPicPr>
            <a:picLocks noChangeAspect="1"/>
          </p:cNvPicPr>
          <p:nvPr/>
        </p:nvPicPr>
        <p:blipFill rotWithShape="1">
          <a:blip r:embed="rId2"/>
          <a:srcRect l="7937" t="130" r="8048"/>
          <a:stretch/>
        </p:blipFill>
        <p:spPr>
          <a:xfrm>
            <a:off x="6151881" y="1462941"/>
            <a:ext cx="5974079" cy="3746084"/>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46A8B519-EF3D-C381-B11A-4F47765B034A}"/>
              </a:ext>
            </a:extLst>
          </p:cNvPr>
          <p:cNvSpPr>
            <a:spLocks noGrp="1"/>
          </p:cNvSpPr>
          <p:nvPr>
            <p:ph type="title"/>
          </p:nvPr>
        </p:nvSpPr>
        <p:spPr>
          <a:xfrm>
            <a:off x="924560" y="416560"/>
            <a:ext cx="7610720" cy="548352"/>
          </a:xfrm>
        </p:spPr>
        <p:txBody>
          <a:bodyPr>
            <a:normAutofit/>
          </a:bodyPr>
          <a:lstStyle/>
          <a:p>
            <a:r>
              <a:rPr lang="en-US" sz="2800" b="1" dirty="0">
                <a:solidFill>
                  <a:schemeClr val="tx1"/>
                </a:solidFill>
                <a:latin typeface="Arial" panose="020B0604020202020204" pitchFamily="34" charset="0"/>
                <a:cs typeface="Arial" panose="020B0604020202020204" pitchFamily="34" charset="0"/>
              </a:rPr>
              <a:t>Implementation of the Driver</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2632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Rectangle 2">
            <a:extLst>
              <a:ext uri="{FF2B5EF4-FFF2-40B4-BE49-F238E27FC236}">
                <a16:creationId xmlns:a16="http://schemas.microsoft.com/office/drawing/2014/main" id="{EA0C76BD-988D-DF95-39C1-9CA0A80C5AE5}"/>
              </a:ext>
            </a:extLst>
          </p:cNvPr>
          <p:cNvSpPr>
            <a:spLocks noGrp="1" noChangeArrowheads="1"/>
          </p:cNvSpPr>
          <p:nvPr>
            <p:ph idx="1"/>
          </p:nvPr>
        </p:nvSpPr>
        <p:spPr bwMode="auto">
          <a:xfrm>
            <a:off x="1868128" y="3939972"/>
            <a:ext cx="9586452" cy="21053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defTabSz="914400" eaLnBrk="0" fontAlgn="base" hangingPunct="0">
              <a:spcBef>
                <a:spcPct val="0"/>
              </a:spcBef>
              <a:spcAft>
                <a:spcPts val="600"/>
              </a:spcAft>
              <a:buClrTx/>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sha_read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function in the driver code handles reading the hash result from the SHA256 hardware accelerator and transferring it to user space. </a:t>
            </a:r>
          </a:p>
          <a:p>
            <a:pPr defTabSz="914400" eaLnBrk="0" fontAlgn="base" hangingPunct="0">
              <a:spcBef>
                <a:spcPct val="0"/>
              </a:spcBef>
              <a:spcAft>
                <a:spcPts val="600"/>
              </a:spcAft>
              <a:buClrTx/>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Uses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ioremap</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map the output register's memory region of the SHA256 hardware to the kernel's address space.</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93CBE24B-7863-A5A4-EA3C-A7DDF830C08F}"/>
              </a:ext>
            </a:extLst>
          </p:cNvPr>
          <p:cNvPicPr>
            <a:picLocks noChangeAspect="1"/>
          </p:cNvPicPr>
          <p:nvPr/>
        </p:nvPicPr>
        <p:blipFill>
          <a:blip r:embed="rId2"/>
          <a:stretch>
            <a:fillRect/>
          </a:stretch>
        </p:blipFill>
        <p:spPr>
          <a:xfrm>
            <a:off x="1868128" y="1242139"/>
            <a:ext cx="7859318" cy="2632870"/>
          </a:xfrm>
          <a:prstGeom prst="rect">
            <a:avLst/>
          </a:prstGeom>
        </p:spPr>
      </p:pic>
      <p:sp>
        <p:nvSpPr>
          <p:cNvPr id="21"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7D72403-19E7-BB08-BAC9-FF2A6946C875}"/>
              </a:ext>
            </a:extLst>
          </p:cNvPr>
          <p:cNvSpPr txBox="1">
            <a:spLocks/>
          </p:cNvSpPr>
          <p:nvPr/>
        </p:nvSpPr>
        <p:spPr>
          <a:xfrm>
            <a:off x="924560" y="416560"/>
            <a:ext cx="7610720" cy="5483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a:solidFill>
                  <a:schemeClr val="tx1"/>
                </a:solidFill>
                <a:latin typeface="Arial" panose="020B0604020202020204" pitchFamily="34" charset="0"/>
                <a:cs typeface="Arial" panose="020B0604020202020204" pitchFamily="34" charset="0"/>
              </a:rPr>
              <a:t>Implementation of the Driver</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2957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Rectangle 1">
            <a:extLst>
              <a:ext uri="{FF2B5EF4-FFF2-40B4-BE49-F238E27FC236}">
                <a16:creationId xmlns:a16="http://schemas.microsoft.com/office/drawing/2014/main" id="{BE9B2A21-97EA-0DB5-7009-C86C0021E623}"/>
              </a:ext>
            </a:extLst>
          </p:cNvPr>
          <p:cNvSpPr>
            <a:spLocks noGrp="1" noChangeArrowheads="1"/>
          </p:cNvSpPr>
          <p:nvPr>
            <p:ph idx="1"/>
          </p:nvPr>
        </p:nvSpPr>
        <p:spPr bwMode="auto">
          <a:xfrm>
            <a:off x="576072" y="1727987"/>
            <a:ext cx="3650278" cy="375925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None/>
              <a:tabLst/>
            </a:pPr>
            <a:r>
              <a:rPr kumimoji="0" lang="en-US" altLang="en-US" sz="15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Read Hash Result from Output Register: </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500" i="0" u="none" strike="noStrike" cap="none" normalizeH="0" baseline="0" dirty="0">
                <a:ln>
                  <a:noFill/>
                </a:ln>
                <a:solidFill>
                  <a:schemeClr val="tx1"/>
                </a:solidFill>
                <a:effectLst/>
                <a:latin typeface="Arial" panose="020B0604020202020204" pitchFamily="34" charset="0"/>
                <a:cs typeface="Arial" panose="020B0604020202020204" pitchFamily="34" charset="0"/>
              </a:rPr>
              <a:t>Uses </a:t>
            </a:r>
            <a:r>
              <a:rPr kumimoji="0" lang="en-US" altLang="en-US" sz="15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memcpy_fromio</a:t>
            </a:r>
            <a:r>
              <a:rPr kumimoji="0" lang="en-US" altLang="en-US" sz="150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copy the hash result from the mapped output register memory region to a kernel space buffer (</a:t>
            </a:r>
            <a:r>
              <a:rPr kumimoji="0" lang="en-US" altLang="en-US" sz="15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output_data</a:t>
            </a:r>
            <a:r>
              <a:rPr kumimoji="0" lang="en-US" altLang="en-US" sz="150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5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Unmap</a:t>
            </a:r>
            <a:r>
              <a:rPr kumimoji="0" lang="en-US" altLang="en-US" sz="15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Output Register:</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500" i="0" u="none" strike="noStrike" cap="none" normalizeH="0" baseline="0" dirty="0">
                <a:ln>
                  <a:noFill/>
                </a:ln>
                <a:solidFill>
                  <a:schemeClr val="tx1"/>
                </a:solidFill>
                <a:effectLst/>
                <a:latin typeface="Arial" panose="020B0604020202020204" pitchFamily="34" charset="0"/>
                <a:cs typeface="Arial" panose="020B0604020202020204" pitchFamily="34" charset="0"/>
              </a:rPr>
              <a:t>Uses </a:t>
            </a:r>
            <a:r>
              <a:rPr kumimoji="0" lang="en-US" altLang="en-US" sz="15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iounmap</a:t>
            </a:r>
            <a:r>
              <a:rPr kumimoji="0" lang="en-US" altLang="en-US" sz="150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a:t>
            </a:r>
            <a:r>
              <a:rPr kumimoji="0" lang="en-US" altLang="en-US" sz="15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unmap</a:t>
            </a:r>
            <a:r>
              <a:rPr kumimoji="0" lang="en-US" altLang="en-US" sz="150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previously mapped output register memory region from the kernel's address space.</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5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Copy Data to User Space</a:t>
            </a:r>
            <a:r>
              <a:rPr kumimoji="0" lang="en-US" altLang="en-US" sz="150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500" i="0" u="none" strike="noStrike" cap="none" normalizeH="0" baseline="0" dirty="0">
                <a:ln>
                  <a:noFill/>
                </a:ln>
                <a:solidFill>
                  <a:schemeClr val="tx1"/>
                </a:solidFill>
                <a:effectLst/>
                <a:latin typeface="Arial" panose="020B0604020202020204" pitchFamily="34" charset="0"/>
                <a:cs typeface="Arial" panose="020B0604020202020204" pitchFamily="34" charset="0"/>
              </a:rPr>
              <a:t>Uses </a:t>
            </a:r>
            <a:r>
              <a:rPr kumimoji="0" lang="en-US" altLang="en-US" sz="15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copy_to_user</a:t>
            </a:r>
            <a:r>
              <a:rPr kumimoji="0" lang="en-US" altLang="en-US" sz="150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transfer the hash result from the kernel space buffer to the user space buffer provided by the user.</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270C4F7E-61B8-5DC0-AAFD-A0FA68AC310E}"/>
              </a:ext>
            </a:extLst>
          </p:cNvPr>
          <p:cNvPicPr>
            <a:picLocks noChangeAspect="1"/>
          </p:cNvPicPr>
          <p:nvPr/>
        </p:nvPicPr>
        <p:blipFill>
          <a:blip r:embed="rId2"/>
          <a:stretch>
            <a:fillRect/>
          </a:stretch>
        </p:blipFill>
        <p:spPr>
          <a:xfrm>
            <a:off x="4619543" y="1727987"/>
            <a:ext cx="6953577" cy="3076958"/>
          </a:xfrm>
          <a:prstGeom prst="rect">
            <a:avLst/>
          </a:prstGeom>
        </p:spPr>
      </p:pic>
      <p:sp>
        <p:nvSpPr>
          <p:cNvPr id="2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3497949D-C640-EA03-69D8-78EE5A492421}"/>
              </a:ext>
            </a:extLst>
          </p:cNvPr>
          <p:cNvSpPr>
            <a:spLocks noGrp="1"/>
          </p:cNvSpPr>
          <p:nvPr>
            <p:ph type="title"/>
          </p:nvPr>
        </p:nvSpPr>
        <p:spPr>
          <a:xfrm>
            <a:off x="924560" y="416560"/>
            <a:ext cx="7610720" cy="548352"/>
          </a:xfrm>
        </p:spPr>
        <p:txBody>
          <a:bodyPr>
            <a:normAutofit/>
          </a:bodyPr>
          <a:lstStyle/>
          <a:p>
            <a:r>
              <a:rPr lang="en-US" sz="2800" b="1" dirty="0">
                <a:solidFill>
                  <a:schemeClr val="tx1"/>
                </a:solidFill>
                <a:latin typeface="Arial" panose="020B0604020202020204" pitchFamily="34" charset="0"/>
                <a:cs typeface="Arial" panose="020B0604020202020204" pitchFamily="34" charset="0"/>
              </a:rPr>
              <a:t>Implementation of the Driver</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1822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Rectangle 1">
            <a:extLst>
              <a:ext uri="{FF2B5EF4-FFF2-40B4-BE49-F238E27FC236}">
                <a16:creationId xmlns:a16="http://schemas.microsoft.com/office/drawing/2014/main" id="{CA1B8B79-1448-4A1B-2841-B47E08F08A21}"/>
              </a:ext>
            </a:extLst>
          </p:cNvPr>
          <p:cNvSpPr>
            <a:spLocks noGrp="1" noChangeArrowheads="1"/>
          </p:cNvSpPr>
          <p:nvPr>
            <p:ph idx="1"/>
          </p:nvPr>
        </p:nvSpPr>
        <p:spPr bwMode="auto">
          <a:xfrm>
            <a:off x="614739" y="1382258"/>
            <a:ext cx="4285237" cy="47142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92500" lnSpcReduction="10000"/>
          </a:bodyPr>
          <a:lstStyle/>
          <a:p>
            <a:pPr marL="0" marR="0" lvl="0" indent="0" defTabSz="914400" rtl="0" eaLnBrk="0" fontAlgn="base" latinLnBrk="0" hangingPunct="0">
              <a:lnSpc>
                <a:spcPct val="90000"/>
              </a:lnSpc>
              <a:spcBef>
                <a:spcPct val="0"/>
              </a:spcBef>
              <a:spcAft>
                <a:spcPts val="600"/>
              </a:spcAft>
              <a:buClrTx/>
              <a:buSzTx/>
              <a:buNone/>
              <a:tabLst/>
            </a:pPr>
            <a:r>
              <a:rPr kumimoji="0" lang="en-US" altLang="en-US" sz="17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Initialization Function</a:t>
            </a: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7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sha_init</a:t>
            </a: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called when the module is loaded into the kernel.</a:t>
            </a: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None/>
              <a:tabLst/>
            </a:pPr>
            <a:r>
              <a:rPr kumimoji="0" lang="en-US" altLang="en-US" sz="17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Print Message</a:t>
            </a: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Logs the initialization message to the kernel.</a:t>
            </a: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None/>
              <a:tabLst/>
            </a:pPr>
            <a:r>
              <a:rPr kumimoji="0" lang="en-US" altLang="en-US" sz="17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Register Character Device</a:t>
            </a: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Registers a character device driver.</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Assigns a major number to the device.</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Logs success or failure of the registration.</a:t>
            </a: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None/>
              <a:tabLst/>
            </a:pPr>
            <a:r>
              <a:rPr kumimoji="0" lang="en-US" altLang="en-US" sz="17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Register Device Class</a:t>
            </a: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Creates and registers the device class.</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Checks for errors during class creation.</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Unregisters the character device if class creation fails.</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Logs success or failure of the class registration.</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700" b="0" i="0" u="none" strike="noStrike" cap="none" normalizeH="0" baseline="0" dirty="0">
              <a:ln>
                <a:noFill/>
              </a:ln>
              <a:effectLst/>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BCE7C99-3CCC-6713-AC58-BD1378C6A1BD}"/>
              </a:ext>
            </a:extLst>
          </p:cNvPr>
          <p:cNvPicPr>
            <a:picLocks noChangeAspect="1"/>
          </p:cNvPicPr>
          <p:nvPr/>
        </p:nvPicPr>
        <p:blipFill>
          <a:blip r:embed="rId2"/>
          <a:stretch>
            <a:fillRect/>
          </a:stretch>
        </p:blipFill>
        <p:spPr>
          <a:xfrm>
            <a:off x="4693921" y="1407975"/>
            <a:ext cx="7498079" cy="4423865"/>
          </a:xfrm>
          <a:prstGeom prst="rect">
            <a:avLst/>
          </a:prstGeom>
        </p:spPr>
      </p:pic>
      <p:sp>
        <p:nvSpPr>
          <p:cNvPr id="29"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23F37712-789D-98FC-5DE2-E75869043189}"/>
              </a:ext>
            </a:extLst>
          </p:cNvPr>
          <p:cNvSpPr>
            <a:spLocks noGrp="1"/>
          </p:cNvSpPr>
          <p:nvPr>
            <p:ph type="title"/>
          </p:nvPr>
        </p:nvSpPr>
        <p:spPr>
          <a:xfrm>
            <a:off x="924560" y="416560"/>
            <a:ext cx="7610720" cy="548352"/>
          </a:xfrm>
        </p:spPr>
        <p:txBody>
          <a:bodyPr>
            <a:normAutofit/>
          </a:bodyPr>
          <a:lstStyle/>
          <a:p>
            <a:r>
              <a:rPr lang="en-US" sz="2800" b="1" dirty="0">
                <a:solidFill>
                  <a:schemeClr val="tx1"/>
                </a:solidFill>
                <a:latin typeface="Arial" panose="020B0604020202020204" pitchFamily="34" charset="0"/>
                <a:cs typeface="Arial" panose="020B0604020202020204" pitchFamily="34" charset="0"/>
              </a:rPr>
              <a:t>Implementation of the Driver</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8461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Rectangle 1">
            <a:extLst>
              <a:ext uri="{FF2B5EF4-FFF2-40B4-BE49-F238E27FC236}">
                <a16:creationId xmlns:a16="http://schemas.microsoft.com/office/drawing/2014/main" id="{0D178887-2AF2-5E13-69B5-135CE1E963A5}"/>
              </a:ext>
            </a:extLst>
          </p:cNvPr>
          <p:cNvSpPr>
            <a:spLocks noGrp="1" noChangeArrowheads="1"/>
          </p:cNvSpPr>
          <p:nvPr>
            <p:ph idx="1"/>
          </p:nvPr>
        </p:nvSpPr>
        <p:spPr bwMode="auto">
          <a:xfrm>
            <a:off x="1595120" y="4918904"/>
            <a:ext cx="8844788" cy="150588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Create Device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device_create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associates the device with class and major number. </a:t>
            </a:r>
          </a:p>
        </p:txBody>
      </p:sp>
      <p:pic>
        <p:nvPicPr>
          <p:cNvPr id="7" name="Picture 6" descr="A screenshot of a computer code&#10;&#10;Description automatically generated">
            <a:extLst>
              <a:ext uri="{FF2B5EF4-FFF2-40B4-BE49-F238E27FC236}">
                <a16:creationId xmlns:a16="http://schemas.microsoft.com/office/drawing/2014/main" id="{E60B4782-67D5-AA79-05E4-A0F654F2A6EC}"/>
              </a:ext>
            </a:extLst>
          </p:cNvPr>
          <p:cNvPicPr>
            <a:picLocks noChangeAspect="1"/>
          </p:cNvPicPr>
          <p:nvPr/>
        </p:nvPicPr>
        <p:blipFill>
          <a:blip r:embed="rId2"/>
          <a:stretch>
            <a:fillRect/>
          </a:stretch>
        </p:blipFill>
        <p:spPr>
          <a:xfrm>
            <a:off x="1363819" y="1495659"/>
            <a:ext cx="9818946" cy="2994779"/>
          </a:xfrm>
          <a:prstGeom prst="rect">
            <a:avLst/>
          </a:prstGeom>
        </p:spPr>
      </p:pic>
      <p:sp>
        <p:nvSpPr>
          <p:cNvPr id="17"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218C05C8-2E7D-E87E-D96E-2642179B272A}"/>
              </a:ext>
            </a:extLst>
          </p:cNvPr>
          <p:cNvSpPr>
            <a:spLocks noGrp="1"/>
          </p:cNvSpPr>
          <p:nvPr>
            <p:ph type="title"/>
          </p:nvPr>
        </p:nvSpPr>
        <p:spPr>
          <a:xfrm>
            <a:off x="924560" y="416560"/>
            <a:ext cx="7610720" cy="548352"/>
          </a:xfrm>
        </p:spPr>
        <p:txBody>
          <a:bodyPr>
            <a:normAutofit/>
          </a:bodyPr>
          <a:lstStyle/>
          <a:p>
            <a:r>
              <a:rPr lang="en-US" sz="2800" b="1" dirty="0">
                <a:solidFill>
                  <a:schemeClr val="tx1"/>
                </a:solidFill>
                <a:latin typeface="Arial" panose="020B0604020202020204" pitchFamily="34" charset="0"/>
                <a:cs typeface="Arial" panose="020B0604020202020204" pitchFamily="34" charset="0"/>
              </a:rPr>
              <a:t>Implementation of the Driver</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5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Rectangle 1">
            <a:extLst>
              <a:ext uri="{FF2B5EF4-FFF2-40B4-BE49-F238E27FC236}">
                <a16:creationId xmlns:a16="http://schemas.microsoft.com/office/drawing/2014/main" id="{2887AB9E-6631-E522-C157-C6A29BF43473}"/>
              </a:ext>
            </a:extLst>
          </p:cNvPr>
          <p:cNvSpPr>
            <a:spLocks noGrp="1" noChangeArrowheads="1"/>
          </p:cNvSpPr>
          <p:nvPr>
            <p:ph idx="1"/>
          </p:nvPr>
        </p:nvSpPr>
        <p:spPr bwMode="auto">
          <a:xfrm>
            <a:off x="639391" y="1947644"/>
            <a:ext cx="5274056" cy="39228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fontAlgn="base">
              <a:lnSpc>
                <a:spcPct val="90000"/>
              </a:lnSpc>
              <a:buSzTx/>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Module Exit Function</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sha_exit</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called when the module is removed.</a:t>
            </a:r>
          </a:p>
          <a:p>
            <a:pPr marL="0" marR="0" lvl="0" indent="0" fontAlgn="base">
              <a:lnSpc>
                <a:spcPct val="90000"/>
              </a:lnSpc>
              <a:buSzTx/>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Destroy Device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device_destroy</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removes the device.</a:t>
            </a:r>
          </a:p>
          <a:p>
            <a:pPr marL="0" marR="0" lvl="0" indent="0" fontAlgn="base">
              <a:lnSpc>
                <a:spcPct val="90000"/>
              </a:lnSpc>
              <a:buSzTx/>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Unregister and Destroy Class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class_unregister</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class_destroy</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remove the device class.</a:t>
            </a:r>
          </a:p>
          <a:p>
            <a:pPr marL="0" marR="0" lvl="0" indent="0" fontAlgn="base">
              <a:lnSpc>
                <a:spcPct val="90000"/>
              </a:lnSpc>
              <a:buSzTx/>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Unregister Device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unregister_chrdev</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removes the character device driver.</a:t>
            </a:r>
          </a:p>
          <a:p>
            <a:pPr marL="0" marR="0" lvl="0" indent="0" fontAlgn="base">
              <a:lnSpc>
                <a:spcPct val="90000"/>
              </a:lnSpc>
              <a:buSzTx/>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Log Message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Prints a goodbye message.</a:t>
            </a:r>
          </a:p>
          <a:p>
            <a:pPr marL="0" marR="0" lvl="0" indent="0" fontAlgn="base">
              <a:lnSpc>
                <a:spcPct val="90000"/>
              </a:lnSpc>
              <a:buSzTx/>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Module Entry and Exit Points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fontAlgn="base">
              <a:lnSpc>
                <a:spcPct val="90000"/>
              </a:lnSpc>
              <a:buSzTx/>
              <a:buNone/>
              <a:tabLst/>
            </a:pPr>
            <a:r>
              <a:rPr kumimoji="0" lang="en-US" altLang="en-US" sz="14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module_init</a:t>
            </a:r>
            <a:r>
              <a:rPr kumimoji="0" lang="en-US" altLang="en-US" sz="140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4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sha_init</a:t>
            </a:r>
            <a:r>
              <a:rPr kumimoji="0" lang="en-US" altLang="en-US" sz="14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Registers the initialization function.</a:t>
            </a:r>
          </a:p>
          <a:p>
            <a:pPr marL="0" marR="0" lvl="0" indent="0" fontAlgn="base">
              <a:lnSpc>
                <a:spcPct val="90000"/>
              </a:lnSpc>
              <a:buSzTx/>
              <a:buNone/>
              <a:tabLst/>
            </a:pPr>
            <a:r>
              <a:rPr kumimoji="0" lang="en-US" altLang="en-US" sz="14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module_exit</a:t>
            </a:r>
            <a:r>
              <a:rPr kumimoji="0" lang="en-US" altLang="en-US" sz="140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4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sha_exit</a:t>
            </a:r>
            <a:r>
              <a:rPr kumimoji="0" lang="en-US" altLang="en-US" sz="14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Registers the cleanup function.</a:t>
            </a:r>
          </a:p>
          <a:p>
            <a:pPr marL="0" marR="0" lvl="0" indent="0" fontAlgn="base">
              <a:lnSpc>
                <a:spcPct val="90000"/>
              </a:lnSpc>
              <a:buSzTx/>
              <a:buNone/>
              <a:tabLst/>
            </a:pPr>
            <a:endParaRPr kumimoji="0" lang="en-US" alt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ED40305-E591-240A-0F31-D4088D1FA7A3}"/>
              </a:ext>
            </a:extLst>
          </p:cNvPr>
          <p:cNvPicPr>
            <a:picLocks noChangeAspect="1"/>
          </p:cNvPicPr>
          <p:nvPr/>
        </p:nvPicPr>
        <p:blipFill rotWithShape="1">
          <a:blip r:embed="rId2"/>
          <a:srcRect l="462" t="-1370" r="11550" b="-1549"/>
          <a:stretch/>
        </p:blipFill>
        <p:spPr>
          <a:xfrm>
            <a:off x="6096000" y="1833358"/>
            <a:ext cx="5530161" cy="3185749"/>
          </a:xfrm>
          <a:prstGeom prst="rect">
            <a:avLst/>
          </a:prstGeom>
        </p:spPr>
      </p:pic>
      <p:sp>
        <p:nvSpPr>
          <p:cNvPr id="25"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91FC34FA-ECAD-8D01-34DB-A9B1998C523E}"/>
              </a:ext>
            </a:extLst>
          </p:cNvPr>
          <p:cNvSpPr>
            <a:spLocks noGrp="1"/>
          </p:cNvSpPr>
          <p:nvPr>
            <p:ph type="title"/>
          </p:nvPr>
        </p:nvSpPr>
        <p:spPr>
          <a:xfrm>
            <a:off x="924560" y="416560"/>
            <a:ext cx="7610720" cy="548352"/>
          </a:xfrm>
        </p:spPr>
        <p:txBody>
          <a:bodyPr>
            <a:normAutofit/>
          </a:bodyPr>
          <a:lstStyle/>
          <a:p>
            <a:r>
              <a:rPr lang="en-US" sz="2800" b="1" dirty="0">
                <a:solidFill>
                  <a:schemeClr val="tx1"/>
                </a:solidFill>
                <a:latin typeface="Arial" panose="020B0604020202020204" pitchFamily="34" charset="0"/>
                <a:cs typeface="Arial" panose="020B0604020202020204" pitchFamily="34" charset="0"/>
              </a:rPr>
              <a:t>Implementation of the Driver</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8823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6B3C2-4B20-DF0F-4657-212061F822CC}"/>
              </a:ext>
            </a:extLst>
          </p:cNvPr>
          <p:cNvSpPr>
            <a:spLocks noGrp="1"/>
          </p:cNvSpPr>
          <p:nvPr>
            <p:ph type="title"/>
          </p:nvPr>
        </p:nvSpPr>
        <p:spPr>
          <a:xfrm>
            <a:off x="2589211" y="1571070"/>
            <a:ext cx="8915399" cy="1468800"/>
          </a:xfrm>
        </p:spPr>
        <p:txBody>
          <a:bodyPr/>
          <a:lstStyle/>
          <a:p>
            <a:r>
              <a:rPr lang="en-US" b="1" dirty="0">
                <a:solidFill>
                  <a:schemeClr val="tx1"/>
                </a:solidFill>
                <a:latin typeface="Arial" panose="020B0604020202020204" pitchFamily="34" charset="0"/>
                <a:cs typeface="Arial" panose="020B0604020202020204" pitchFamily="34" charset="0"/>
              </a:rPr>
              <a:t>Implementation of the Crypto-core Device</a:t>
            </a:r>
            <a:endParaRPr lang="en-US"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B5ECDF13-6B47-560D-1D67-52B86928413D}"/>
              </a:ext>
            </a:extLst>
          </p:cNvPr>
          <p:cNvSpPr>
            <a:spLocks noGrp="1"/>
          </p:cNvSpPr>
          <p:nvPr>
            <p:ph type="body" idx="1"/>
          </p:nvPr>
        </p:nvSpPr>
        <p:spPr/>
        <p:txBody>
          <a:bodyPr>
            <a:normAutofit/>
          </a:bodyPr>
          <a:lstStyle/>
          <a:p>
            <a:r>
              <a:rPr lang="en-US" sz="2400" dirty="0">
                <a:solidFill>
                  <a:schemeClr val="tx1"/>
                </a:solidFill>
                <a:latin typeface="Arial" panose="020B0604020202020204" pitchFamily="34" charset="0"/>
                <a:cs typeface="Arial" panose="020B0604020202020204" pitchFamily="34" charset="0"/>
              </a:rPr>
              <a:t>Crypto core device (</a:t>
            </a:r>
            <a:r>
              <a:rPr lang="en-US" sz="2400" dirty="0" err="1">
                <a:solidFill>
                  <a:schemeClr val="tx1"/>
                </a:solidFill>
                <a:latin typeface="Arial" panose="020B0604020202020204" pitchFamily="34" charset="0"/>
                <a:cs typeface="Arial" panose="020B0604020202020204" pitchFamily="34" charset="0"/>
              </a:rPr>
              <a:t>crypto.c</a:t>
            </a:r>
            <a:r>
              <a:rPr lang="en-US" sz="24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42132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6417CE4-41C2-068D-D2A8-24CED74B95E5}"/>
              </a:ext>
            </a:extLst>
          </p:cNvPr>
          <p:cNvSpPr>
            <a:spLocks noGrp="1"/>
          </p:cNvSpPr>
          <p:nvPr>
            <p:ph idx="1"/>
          </p:nvPr>
        </p:nvSpPr>
        <p:spPr>
          <a:xfrm>
            <a:off x="2792363" y="3267480"/>
            <a:ext cx="7649495" cy="3142730"/>
          </a:xfrm>
        </p:spPr>
        <p:txBody>
          <a:bodyPr/>
          <a:lstStyle/>
          <a:p>
            <a:pPr algn="just"/>
            <a:r>
              <a:rPr lang="tr-TR" dirty="0">
                <a:solidFill>
                  <a:schemeClr val="tx1"/>
                </a:solidFill>
                <a:latin typeface="Arial" panose="020B0604020202020204" pitchFamily="34" charset="0"/>
                <a:cs typeface="Arial" panose="020B0604020202020204" pitchFamily="34" charset="0"/>
              </a:rPr>
              <a:t>Here in the first line we are defining </a:t>
            </a:r>
            <a:r>
              <a:rPr lang="tr-TR" dirty="0" err="1">
                <a:solidFill>
                  <a:schemeClr val="tx1"/>
                </a:solidFill>
                <a:latin typeface="Arial" panose="020B0604020202020204" pitchFamily="34" charset="0"/>
                <a:cs typeface="Arial" panose="020B0604020202020204" pitchFamily="34" charset="0"/>
              </a:rPr>
              <a:t>the</a:t>
            </a:r>
            <a:r>
              <a:rPr lang="tr-TR" dirty="0">
                <a:solidFill>
                  <a:schemeClr val="tx1"/>
                </a:solidFill>
                <a:latin typeface="Arial" panose="020B0604020202020204" pitchFamily="34" charset="0"/>
                <a:cs typeface="Arial" panose="020B0604020202020204" pitchFamily="34" charset="0"/>
              </a:rPr>
              <a:t> </a:t>
            </a:r>
            <a:r>
              <a:rPr lang="tr-TR" dirty="0" err="1">
                <a:solidFill>
                  <a:schemeClr val="tx1"/>
                </a:solidFill>
                <a:latin typeface="Arial" panose="020B0604020202020204" pitchFamily="34" charset="0"/>
                <a:cs typeface="Arial" panose="020B0604020202020204" pitchFamily="34" charset="0"/>
              </a:rPr>
              <a:t>macro</a:t>
            </a:r>
            <a:r>
              <a:rPr lang="en-US" dirty="0">
                <a:solidFill>
                  <a:schemeClr val="tx1"/>
                </a:solidFill>
                <a:latin typeface="Arial" panose="020B0604020202020204" pitchFamily="34" charset="0"/>
                <a:cs typeface="Arial" panose="020B0604020202020204" pitchFamily="34" charset="0"/>
              </a:rPr>
              <a:t> </a:t>
            </a:r>
            <a:r>
              <a:rPr lang="tr-TR" dirty="0" err="1">
                <a:solidFill>
                  <a:schemeClr val="tx1"/>
                </a:solidFill>
                <a:latin typeface="Arial" panose="020B0604020202020204" pitchFamily="34" charset="0"/>
                <a:cs typeface="Arial" panose="020B0604020202020204" pitchFamily="34" charset="0"/>
              </a:rPr>
              <a:t>named</a:t>
            </a:r>
            <a:r>
              <a:rPr lang="en-US" dirty="0">
                <a:solidFill>
                  <a:schemeClr val="tx1"/>
                </a:solidFill>
                <a:latin typeface="Arial" panose="020B0604020202020204" pitchFamily="34" charset="0"/>
                <a:cs typeface="Arial" panose="020B0604020202020204" pitchFamily="34" charset="0"/>
              </a:rPr>
              <a:t> </a:t>
            </a:r>
            <a:r>
              <a:rPr lang="tr-TR" dirty="0">
                <a:solidFill>
                  <a:schemeClr val="tx1"/>
                </a:solidFill>
                <a:latin typeface="Arial" panose="020B0604020202020204" pitchFamily="34" charset="0"/>
                <a:cs typeface="Arial" panose="020B0604020202020204" pitchFamily="34" charset="0"/>
              </a:rPr>
              <a:t>type_sha256_devic</a:t>
            </a:r>
            <a:r>
              <a:rPr lang="en-US" dirty="0">
                <a:solidFill>
                  <a:schemeClr val="tx1"/>
                </a:solidFill>
                <a:latin typeface="Arial" panose="020B0604020202020204" pitchFamily="34" charset="0"/>
                <a:cs typeface="Arial" panose="020B0604020202020204" pitchFamily="34" charset="0"/>
              </a:rPr>
              <a:t>e</a:t>
            </a:r>
            <a:r>
              <a:rPr lang="tr-TR" dirty="0">
                <a:solidFill>
                  <a:schemeClr val="tx1"/>
                </a:solidFill>
                <a:latin typeface="Arial" panose="020B0604020202020204" pitchFamily="34" charset="0"/>
                <a:cs typeface="Arial" panose="020B0604020202020204" pitchFamily="34" charset="0"/>
              </a:rPr>
              <a:t> to be renamed to sha256_devic</a:t>
            </a:r>
            <a:r>
              <a:rPr lang="en-US" dirty="0">
                <a:solidFill>
                  <a:schemeClr val="tx1"/>
                </a:solidFill>
                <a:latin typeface="Arial" panose="020B0604020202020204" pitchFamily="34" charset="0"/>
                <a:cs typeface="Arial" panose="020B0604020202020204" pitchFamily="34" charset="0"/>
              </a:rPr>
              <a:t>e</a:t>
            </a:r>
            <a:endParaRPr lang="tr-TR" dirty="0">
              <a:solidFill>
                <a:schemeClr val="tx1"/>
              </a:solidFill>
              <a:latin typeface="Arial" panose="020B0604020202020204" pitchFamily="34" charset="0"/>
              <a:cs typeface="Arial" panose="020B0604020202020204" pitchFamily="34" charset="0"/>
            </a:endParaRPr>
          </a:p>
          <a:p>
            <a:pPr algn="just"/>
            <a:r>
              <a:rPr lang="en-US" dirty="0">
                <a:solidFill>
                  <a:schemeClr val="tx1"/>
                </a:solidFill>
                <a:latin typeface="Arial" panose="020B0604020202020204" pitchFamily="34" charset="0"/>
                <a:cs typeface="Arial" panose="020B0604020202020204" pitchFamily="34" charset="0"/>
              </a:rPr>
              <a:t>The second</a:t>
            </a:r>
            <a:r>
              <a:rPr lang="tr-TR" dirty="0">
                <a:solidFill>
                  <a:schemeClr val="tx1"/>
                </a:solidFill>
                <a:latin typeface="Arial" panose="020B0604020202020204" pitchFamily="34" charset="0"/>
                <a:cs typeface="Arial" panose="020B0604020202020204" pitchFamily="34" charset="0"/>
              </a:rPr>
              <a:t> line creates a data structure named state</a:t>
            </a:r>
          </a:p>
          <a:p>
            <a:pPr algn="just"/>
            <a:r>
              <a:rPr lang="en-US" dirty="0">
                <a:solidFill>
                  <a:schemeClr val="tx1"/>
                </a:solidFill>
                <a:latin typeface="Arial" panose="020B0604020202020204" pitchFamily="34" charset="0"/>
                <a:cs typeface="Arial" panose="020B0604020202020204" pitchFamily="34" charset="0"/>
              </a:rPr>
              <a:t>In the t</a:t>
            </a:r>
            <a:r>
              <a:rPr lang="tr-TR" dirty="0" err="1">
                <a:solidFill>
                  <a:schemeClr val="tx1"/>
                </a:solidFill>
                <a:latin typeface="Arial" panose="020B0604020202020204" pitchFamily="34" charset="0"/>
                <a:cs typeface="Arial" panose="020B0604020202020204" pitchFamily="34" charset="0"/>
              </a:rPr>
              <a:t>hird</a:t>
            </a:r>
            <a:r>
              <a:rPr lang="tr-TR" dirty="0">
                <a:solidFill>
                  <a:schemeClr val="tx1"/>
                </a:solidFill>
                <a:latin typeface="Arial" panose="020B0604020202020204" pitchFamily="34" charset="0"/>
                <a:cs typeface="Arial" panose="020B0604020202020204" pitchFamily="34" charset="0"/>
              </a:rPr>
              <a:t> </a:t>
            </a:r>
            <a:r>
              <a:rPr lang="tr-TR" dirty="0" err="1">
                <a:solidFill>
                  <a:schemeClr val="tx1"/>
                </a:solidFill>
                <a:latin typeface="Arial" panose="020B0604020202020204" pitchFamily="34" charset="0"/>
                <a:cs typeface="Arial" panose="020B0604020202020204" pitchFamily="34" charset="0"/>
              </a:rPr>
              <a:t>line</a:t>
            </a:r>
            <a:r>
              <a:rPr lang="en-US" dirty="0">
                <a:solidFill>
                  <a:schemeClr val="tx1"/>
                </a:solidFill>
                <a:latin typeface="Arial" panose="020B0604020202020204" pitchFamily="34" charset="0"/>
                <a:cs typeface="Arial" panose="020B0604020202020204" pitchFamily="34" charset="0"/>
              </a:rPr>
              <a:t>,</a:t>
            </a:r>
            <a:r>
              <a:rPr lang="tr-TR" dirty="0">
                <a:solidFill>
                  <a:schemeClr val="tx1"/>
                </a:solidFill>
                <a:latin typeface="Arial" panose="020B0604020202020204" pitchFamily="34" charset="0"/>
                <a:cs typeface="Arial" panose="020B0604020202020204" pitchFamily="34" charset="0"/>
              </a:rPr>
              <a:t> </a:t>
            </a:r>
            <a:r>
              <a:rPr lang="tr-TR" dirty="0" err="1">
                <a:solidFill>
                  <a:schemeClr val="tx1"/>
                </a:solidFill>
                <a:latin typeface="Arial" panose="020B0604020202020204" pitchFamily="34" charset="0"/>
                <a:cs typeface="Arial" panose="020B0604020202020204" pitchFamily="34" charset="0"/>
              </a:rPr>
              <a:t>we</a:t>
            </a:r>
            <a:r>
              <a:rPr lang="tr-TR"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are</a:t>
            </a:r>
            <a:r>
              <a:rPr lang="tr-TR"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checking</a:t>
            </a:r>
            <a:r>
              <a:rPr lang="tr-TR" dirty="0">
                <a:solidFill>
                  <a:schemeClr val="tx1"/>
                </a:solidFill>
                <a:latin typeface="Arial" panose="020B0604020202020204" pitchFamily="34" charset="0"/>
                <a:cs typeface="Arial" panose="020B0604020202020204" pitchFamily="34" charset="0"/>
              </a:rPr>
              <a:t> for the correctness of the program </a:t>
            </a:r>
            <a:r>
              <a:rPr lang="en-US" dirty="0">
                <a:solidFill>
                  <a:schemeClr val="tx1"/>
                </a:solidFill>
                <a:latin typeface="Arial" panose="020B0604020202020204" pitchFamily="34" charset="0"/>
                <a:cs typeface="Arial" panose="020B0604020202020204" pitchFamily="34" charset="0"/>
              </a:rPr>
              <a:t>definitions</a:t>
            </a:r>
            <a:r>
              <a:rPr lang="tr-TR" dirty="0">
                <a:solidFill>
                  <a:schemeClr val="tx1"/>
                </a:solidFill>
                <a:latin typeface="Arial" panose="020B0604020202020204" pitchFamily="34" charset="0"/>
                <a:cs typeface="Arial" panose="020B0604020202020204" pitchFamily="34" charset="0"/>
              </a:rPr>
              <a:t> </a:t>
            </a:r>
            <a:r>
              <a:rPr lang="tr-TR" dirty="0" err="1">
                <a:solidFill>
                  <a:schemeClr val="tx1"/>
                </a:solidFill>
                <a:latin typeface="Arial" panose="020B0604020202020204" pitchFamily="34" charset="0"/>
                <a:cs typeface="Arial" panose="020B0604020202020204" pitchFamily="34" charset="0"/>
              </a:rPr>
              <a:t>before</a:t>
            </a:r>
            <a:r>
              <a:rPr lang="tr-TR"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execution</a:t>
            </a:r>
            <a:r>
              <a:rPr lang="tr-TR" dirty="0">
                <a:solidFill>
                  <a:schemeClr val="tx1"/>
                </a:solidFill>
                <a:latin typeface="Arial" panose="020B0604020202020204" pitchFamily="34" charset="0"/>
                <a:cs typeface="Arial" panose="020B0604020202020204" pitchFamily="34" charset="0"/>
              </a:rPr>
              <a:t>.</a:t>
            </a:r>
          </a:p>
          <a:p>
            <a:pPr algn="just"/>
            <a:r>
              <a:rPr lang="tr-TR" dirty="0">
                <a:solidFill>
                  <a:schemeClr val="tx1"/>
                </a:solidFill>
                <a:latin typeface="Arial" panose="020B0604020202020204" pitchFamily="34" charset="0"/>
                <a:cs typeface="Arial" panose="020B0604020202020204" pitchFamily="34" charset="0"/>
              </a:rPr>
              <a:t>These declarations are for safe usage in </a:t>
            </a:r>
            <a:r>
              <a:rPr lang="en-US" dirty="0">
                <a:solidFill>
                  <a:schemeClr val="tx1"/>
                </a:solidFill>
                <a:latin typeface="Arial" panose="020B0604020202020204" pitchFamily="34" charset="0"/>
                <a:cs typeface="Arial" panose="020B0604020202020204" pitchFamily="34" charset="0"/>
              </a:rPr>
              <a:t>the </a:t>
            </a:r>
            <a:r>
              <a:rPr lang="tr-TR" dirty="0">
                <a:solidFill>
                  <a:schemeClr val="tx1"/>
                </a:solidFill>
                <a:latin typeface="Arial" panose="020B0604020202020204" pitchFamily="34" charset="0"/>
                <a:cs typeface="Arial" panose="020B0604020202020204" pitchFamily="34" charset="0"/>
              </a:rPr>
              <a:t>QEMU framework.</a:t>
            </a:r>
            <a:endParaRPr lang="en-US" dirty="0">
              <a:solidFill>
                <a:schemeClr val="tx1"/>
              </a:solidFill>
              <a:latin typeface="Arial" panose="020B0604020202020204" pitchFamily="34" charset="0"/>
              <a:cs typeface="Arial" panose="020B0604020202020204" pitchFamily="34" charset="0"/>
            </a:endParaRPr>
          </a:p>
        </p:txBody>
      </p:sp>
      <p:pic>
        <p:nvPicPr>
          <p:cNvPr id="8" name="Content Placeholder 4">
            <a:extLst>
              <a:ext uri="{FF2B5EF4-FFF2-40B4-BE49-F238E27FC236}">
                <a16:creationId xmlns:a16="http://schemas.microsoft.com/office/drawing/2014/main" id="{D5AEB93A-83BD-A06F-3D34-CF1B25D15FE2}"/>
              </a:ext>
            </a:extLst>
          </p:cNvPr>
          <p:cNvPicPr>
            <a:picLocks noChangeAspect="1"/>
          </p:cNvPicPr>
          <p:nvPr/>
        </p:nvPicPr>
        <p:blipFill>
          <a:blip r:embed="rId2"/>
          <a:stretch>
            <a:fillRect/>
          </a:stretch>
        </p:blipFill>
        <p:spPr>
          <a:xfrm>
            <a:off x="1525861" y="1382771"/>
            <a:ext cx="10401300" cy="1466850"/>
          </a:xfrm>
          <a:prstGeom prst="rect">
            <a:avLst/>
          </a:prstGeom>
        </p:spPr>
      </p:pic>
      <p:sp>
        <p:nvSpPr>
          <p:cNvPr id="3" name="Title 1">
            <a:extLst>
              <a:ext uri="{FF2B5EF4-FFF2-40B4-BE49-F238E27FC236}">
                <a16:creationId xmlns:a16="http://schemas.microsoft.com/office/drawing/2014/main" id="{BBD7D035-3BF2-BECD-BF1F-E60DF2AA119E}"/>
              </a:ext>
            </a:extLst>
          </p:cNvPr>
          <p:cNvSpPr txBox="1">
            <a:spLocks/>
          </p:cNvSpPr>
          <p:nvPr/>
        </p:nvSpPr>
        <p:spPr>
          <a:xfrm>
            <a:off x="924560" y="379654"/>
            <a:ext cx="9281324" cy="585258"/>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tx1"/>
                </a:solidFill>
                <a:latin typeface="Arial" panose="020B0604020202020204" pitchFamily="34" charset="0"/>
                <a:cs typeface="Arial" panose="020B0604020202020204" pitchFamily="34" charset="0"/>
              </a:rPr>
              <a:t>Implementation of the Crypto-core Device of the Driver</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877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595CC2-C878-690E-9424-E39BC56F7936}"/>
              </a:ext>
            </a:extLst>
          </p:cNvPr>
          <p:cNvSpPr>
            <a:spLocks noGrp="1"/>
          </p:cNvSpPr>
          <p:nvPr>
            <p:ph type="title"/>
          </p:nvPr>
        </p:nvSpPr>
        <p:spPr>
          <a:xfrm>
            <a:off x="649224" y="645106"/>
            <a:ext cx="3650279" cy="1259894"/>
          </a:xfrm>
        </p:spPr>
        <p:txBody>
          <a:bodyPr>
            <a:normAutofit/>
          </a:bodyPr>
          <a:lstStyle/>
          <a:p>
            <a:r>
              <a:rPr lang="tr-TR" dirty="0"/>
              <a:t>Device State Structure</a:t>
            </a:r>
            <a:endParaRPr lang="en-US" dirty="0"/>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598D33B9-F637-213E-1103-9DAFD00D42DE}"/>
              </a:ext>
            </a:extLst>
          </p:cNvPr>
          <p:cNvSpPr>
            <a:spLocks noGrp="1"/>
          </p:cNvSpPr>
          <p:nvPr>
            <p:ph idx="1"/>
          </p:nvPr>
        </p:nvSpPr>
        <p:spPr>
          <a:xfrm>
            <a:off x="649225" y="2133600"/>
            <a:ext cx="3650278" cy="3759253"/>
          </a:xfrm>
        </p:spPr>
        <p:txBody>
          <a:bodyPr>
            <a:normAutofit/>
          </a:bodyPr>
          <a:lstStyle/>
          <a:p>
            <a:r>
              <a:rPr lang="en-US" b="1">
                <a:latin typeface="Arial" panose="020B0604020202020204" pitchFamily="34" charset="0"/>
                <a:cs typeface="Arial" panose="020B0604020202020204" pitchFamily="34" charset="0"/>
              </a:rPr>
              <a:t>i</a:t>
            </a:r>
            <a:r>
              <a:rPr lang="tr-TR" b="1" err="1">
                <a:latin typeface="Arial" panose="020B0604020202020204" pitchFamily="34" charset="0"/>
                <a:cs typeface="Arial" panose="020B0604020202020204" pitchFamily="34" charset="0"/>
              </a:rPr>
              <a:t>omem</a:t>
            </a:r>
            <a:r>
              <a:rPr lang="tr-TR" b="1">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defines the memory-mapped I/</a:t>
            </a:r>
            <a:r>
              <a:rPr lang="en-US">
                <a:latin typeface="Arial" panose="020B0604020202020204" pitchFamily="34" charset="0"/>
                <a:cs typeface="Arial" panose="020B0604020202020204" pitchFamily="34" charset="0"/>
              </a:rPr>
              <a:t>O</a:t>
            </a:r>
            <a:r>
              <a:rPr lang="tr-TR">
                <a:latin typeface="Arial" panose="020B0604020202020204" pitchFamily="34" charset="0"/>
                <a:cs typeface="Arial" panose="020B0604020202020204" pitchFamily="34" charset="0"/>
              </a:rPr>
              <a:t> </a:t>
            </a:r>
            <a:r>
              <a:rPr lang="tr-TR" err="1">
                <a:latin typeface="Arial" panose="020B0604020202020204" pitchFamily="34" charset="0"/>
                <a:cs typeface="Arial" panose="020B0604020202020204" pitchFamily="34" charset="0"/>
              </a:rPr>
              <a:t>region</a:t>
            </a:r>
            <a:r>
              <a:rPr lang="tr-TR">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for</a:t>
            </a:r>
            <a:r>
              <a:rPr lang="tr-TR">
                <a:latin typeface="Arial" panose="020B0604020202020204" pitchFamily="34" charset="0"/>
                <a:cs typeface="Arial" panose="020B0604020202020204" pitchFamily="34" charset="0"/>
              </a:rPr>
              <a:t> </a:t>
            </a:r>
            <a:r>
              <a:rPr lang="tr-TR" err="1">
                <a:latin typeface="Arial" panose="020B0604020202020204" pitchFamily="34" charset="0"/>
                <a:cs typeface="Arial" panose="020B0604020202020204" pitchFamily="34" charset="0"/>
              </a:rPr>
              <a:t>the</a:t>
            </a:r>
            <a:r>
              <a:rPr lang="tr-TR">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device</a:t>
            </a:r>
            <a:r>
              <a:rPr lang="tr-TR">
                <a:latin typeface="Arial" panose="020B0604020202020204" pitchFamily="34" charset="0"/>
                <a:cs typeface="Arial" panose="020B0604020202020204" pitchFamily="34" charset="0"/>
              </a:rPr>
              <a:t>. </a:t>
            </a:r>
          </a:p>
          <a:p>
            <a:r>
              <a:rPr lang="en-US" b="1">
                <a:latin typeface="Arial" panose="020B0604020202020204" pitchFamily="34" charset="0"/>
                <a:cs typeface="Arial" panose="020B0604020202020204" pitchFamily="34" charset="0"/>
              </a:rPr>
              <a:t>o</a:t>
            </a:r>
            <a:r>
              <a:rPr lang="tr-TR" b="1" err="1">
                <a:latin typeface="Arial" panose="020B0604020202020204" pitchFamily="34" charset="0"/>
                <a:cs typeface="Arial" panose="020B0604020202020204" pitchFamily="34" charset="0"/>
              </a:rPr>
              <a:t>utput</a:t>
            </a:r>
            <a:r>
              <a:rPr lang="en-US" b="1">
                <a:latin typeface="Arial" panose="020B0604020202020204" pitchFamily="34" charset="0"/>
                <a:cs typeface="Arial" panose="020B0604020202020204" pitchFamily="34" charset="0"/>
              </a:rPr>
              <a:t>B</a:t>
            </a:r>
            <a:r>
              <a:rPr lang="tr-TR" b="1" err="1">
                <a:latin typeface="Arial" panose="020B0604020202020204" pitchFamily="34" charset="0"/>
                <a:cs typeface="Arial" panose="020B0604020202020204" pitchFamily="34" charset="0"/>
              </a:rPr>
              <a:t>uffer</a:t>
            </a:r>
            <a:r>
              <a:rPr lang="tr-TR" b="1">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holds the </a:t>
            </a:r>
            <a:r>
              <a:rPr lang="tr-TR" err="1">
                <a:latin typeface="Arial" panose="020B0604020202020204" pitchFamily="34" charset="0"/>
                <a:cs typeface="Arial" panose="020B0604020202020204" pitchFamily="34" charset="0"/>
              </a:rPr>
              <a:t>output</a:t>
            </a:r>
            <a:r>
              <a:rPr lang="tr-TR">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coming</a:t>
            </a:r>
            <a:r>
              <a:rPr lang="tr-TR">
                <a:latin typeface="Arial" panose="020B0604020202020204" pitchFamily="34" charset="0"/>
                <a:cs typeface="Arial" panose="020B0604020202020204" pitchFamily="34" charset="0"/>
              </a:rPr>
              <a:t> </a:t>
            </a:r>
            <a:r>
              <a:rPr lang="tr-TR" err="1">
                <a:latin typeface="Arial" panose="020B0604020202020204" pitchFamily="34" charset="0"/>
                <a:cs typeface="Arial" panose="020B0604020202020204" pitchFamily="34" charset="0"/>
              </a:rPr>
              <a:t>from</a:t>
            </a:r>
            <a:r>
              <a:rPr lang="tr-TR">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the </a:t>
            </a:r>
            <a:r>
              <a:rPr lang="tr-TR" err="1">
                <a:latin typeface="Arial" panose="020B0604020202020204" pitchFamily="34" charset="0"/>
                <a:cs typeface="Arial" panose="020B0604020202020204" pitchFamily="34" charset="0"/>
              </a:rPr>
              <a:t>digest</a:t>
            </a:r>
            <a:r>
              <a:rPr lang="tr-TR">
                <a:latin typeface="Arial" panose="020B0604020202020204" pitchFamily="34" charset="0"/>
                <a:cs typeface="Arial" panose="020B0604020202020204" pitchFamily="34" charset="0"/>
              </a:rPr>
              <a:t>. </a:t>
            </a:r>
          </a:p>
          <a:p>
            <a:r>
              <a:rPr lang="en-US" b="1">
                <a:latin typeface="Arial" panose="020B0604020202020204" pitchFamily="34" charset="0"/>
                <a:cs typeface="Arial" panose="020B0604020202020204" pitchFamily="34" charset="0"/>
              </a:rPr>
              <a:t>c</a:t>
            </a:r>
            <a:r>
              <a:rPr lang="tr-TR" b="1" err="1">
                <a:latin typeface="Arial" panose="020B0604020202020204" pitchFamily="34" charset="0"/>
                <a:cs typeface="Arial" panose="020B0604020202020204" pitchFamily="34" charset="0"/>
              </a:rPr>
              <a:t>ontrol</a:t>
            </a:r>
            <a:r>
              <a:rPr lang="tr-TR">
                <a:latin typeface="Arial" panose="020B0604020202020204" pitchFamily="34" charset="0"/>
                <a:cs typeface="Arial" panose="020B0604020202020204" pitchFamily="34" charset="0"/>
              </a:rPr>
              <a:t>: start/stop the hashing.</a:t>
            </a:r>
          </a:p>
          <a:p>
            <a:r>
              <a:rPr lang="en-US" b="1">
                <a:latin typeface="Arial" panose="020B0604020202020204" pitchFamily="34" charset="0"/>
                <a:cs typeface="Arial" panose="020B0604020202020204" pitchFamily="34" charset="0"/>
              </a:rPr>
              <a:t>s</a:t>
            </a:r>
            <a:r>
              <a:rPr lang="tr-TR" b="1" err="1">
                <a:latin typeface="Arial" panose="020B0604020202020204" pitchFamily="34" charset="0"/>
                <a:cs typeface="Arial" panose="020B0604020202020204" pitchFamily="34" charset="0"/>
              </a:rPr>
              <a:t>tatus</a:t>
            </a:r>
            <a:r>
              <a:rPr lang="tr-TR" b="1">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check the status of the device. End of the hashing or still hashing.</a:t>
            </a:r>
            <a:endParaRPr lang="en-US">
              <a:latin typeface="Arial" panose="020B0604020202020204" pitchFamily="34" charset="0"/>
              <a:cs typeface="Arial" panose="020B0604020202020204" pitchFamily="34" charset="0"/>
            </a:endParaRPr>
          </a:p>
        </p:txBody>
      </p:sp>
      <p:pic>
        <p:nvPicPr>
          <p:cNvPr id="6" name="Content Placeholder 4">
            <a:extLst>
              <a:ext uri="{FF2B5EF4-FFF2-40B4-BE49-F238E27FC236}">
                <a16:creationId xmlns:a16="http://schemas.microsoft.com/office/drawing/2014/main" id="{9A98A0C6-A8A1-E8F4-13B1-C8FE697E4A02}"/>
              </a:ext>
            </a:extLst>
          </p:cNvPr>
          <p:cNvPicPr>
            <a:picLocks noChangeAspect="1"/>
          </p:cNvPicPr>
          <p:nvPr/>
        </p:nvPicPr>
        <p:blipFill>
          <a:blip r:embed="rId2"/>
          <a:stretch>
            <a:fillRect/>
          </a:stretch>
        </p:blipFill>
        <p:spPr>
          <a:xfrm>
            <a:off x="4619543" y="1771447"/>
            <a:ext cx="6953577" cy="2990038"/>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3088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A05A4-8090-848C-9D64-4B273961FF73}"/>
              </a:ext>
            </a:extLst>
          </p:cNvPr>
          <p:cNvSpPr>
            <a:spLocks noGrp="1"/>
          </p:cNvSpPr>
          <p:nvPr>
            <p:ph type="title"/>
          </p:nvPr>
        </p:nvSpPr>
        <p:spPr>
          <a:xfrm>
            <a:off x="925931" y="1133282"/>
            <a:ext cx="3096866" cy="803787"/>
          </a:xfrm>
        </p:spPr>
        <p:txBody>
          <a:bodyPr>
            <a:normAutofit fontScale="90000"/>
          </a:bodyPr>
          <a:lstStyle/>
          <a:p>
            <a:r>
              <a:rPr lang="en-US" sz="2400" dirty="0">
                <a:solidFill>
                  <a:schemeClr val="tx1"/>
                </a:solidFill>
                <a:latin typeface="Arial" panose="020B0604020202020204" pitchFamily="34" charset="0"/>
                <a:cs typeface="Arial" panose="020B0604020202020204" pitchFamily="34" charset="0"/>
              </a:rPr>
              <a:t>Device Read Function</a:t>
            </a:r>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29105E81-D4C2-75A6-EE5E-76967D06AD9D}"/>
              </a:ext>
            </a:extLst>
          </p:cNvPr>
          <p:cNvSpPr>
            <a:spLocks noGrp="1"/>
          </p:cNvSpPr>
          <p:nvPr>
            <p:ph idx="1"/>
          </p:nvPr>
        </p:nvSpPr>
        <p:spPr>
          <a:xfrm>
            <a:off x="649225" y="2133600"/>
            <a:ext cx="3650278" cy="3759253"/>
          </a:xfrm>
        </p:spPr>
        <p:txBody>
          <a:bodyPr>
            <a:normAutofit/>
          </a:bodyPr>
          <a:lstStyle/>
          <a:p>
            <a:pPr>
              <a:lnSpc>
                <a:spcPct val="90000"/>
              </a:lnSpc>
            </a:pPr>
            <a:r>
              <a:rPr lang="en-US" sz="1700" dirty="0">
                <a:solidFill>
                  <a:schemeClr val="tx1"/>
                </a:solidFill>
                <a:latin typeface="Arial" panose="020B0604020202020204" pitchFamily="34" charset="0"/>
                <a:cs typeface="Arial" panose="020B0604020202020204" pitchFamily="34" charset="0"/>
              </a:rPr>
              <a:t>Reads the device's registers and memory-mapped buffers based on the provided address.</a:t>
            </a:r>
            <a:endParaRPr lang="tr-TR" sz="1700" dirty="0">
              <a:solidFill>
                <a:schemeClr val="tx1"/>
              </a:solidFill>
              <a:latin typeface="Arial" panose="020B0604020202020204" pitchFamily="34" charset="0"/>
              <a:cs typeface="Arial" panose="020B0604020202020204" pitchFamily="34" charset="0"/>
            </a:endParaRPr>
          </a:p>
          <a:p>
            <a:pPr>
              <a:lnSpc>
                <a:spcPct val="90000"/>
              </a:lnSpc>
            </a:pPr>
            <a:r>
              <a:rPr lang="en-US" sz="1700" dirty="0">
                <a:solidFill>
                  <a:schemeClr val="tx1"/>
                </a:solidFill>
                <a:latin typeface="Arial" panose="020B0604020202020204" pitchFamily="34" charset="0"/>
                <a:cs typeface="Arial" panose="020B0604020202020204" pitchFamily="34" charset="0"/>
              </a:rPr>
              <a:t>Handles specific addresses for ID_REG, CTRL_REG, and STATUS_REG directly. (not used in this project)</a:t>
            </a:r>
            <a:endParaRPr lang="tr-TR" sz="1700" dirty="0">
              <a:solidFill>
                <a:schemeClr val="tx1"/>
              </a:solidFill>
              <a:latin typeface="Arial" panose="020B0604020202020204" pitchFamily="34" charset="0"/>
              <a:cs typeface="Arial" panose="020B0604020202020204" pitchFamily="34" charset="0"/>
            </a:endParaRPr>
          </a:p>
          <a:p>
            <a:pPr>
              <a:lnSpc>
                <a:spcPct val="90000"/>
              </a:lnSpc>
            </a:pPr>
            <a:r>
              <a:rPr lang="en-US" sz="1700" dirty="0">
                <a:solidFill>
                  <a:schemeClr val="tx1"/>
                </a:solidFill>
                <a:latin typeface="Arial" panose="020B0604020202020204" pitchFamily="34" charset="0"/>
                <a:cs typeface="Arial" panose="020B0604020202020204" pitchFamily="34" charset="0"/>
              </a:rPr>
              <a:t>Logs an error Handles ranges for input and output buffers by calculating the appropriate offset.</a:t>
            </a:r>
            <a:endParaRPr lang="tr-TR" sz="1700" dirty="0">
              <a:solidFill>
                <a:schemeClr val="tx1"/>
              </a:solidFill>
              <a:latin typeface="Arial" panose="020B0604020202020204" pitchFamily="34" charset="0"/>
              <a:cs typeface="Arial" panose="020B0604020202020204" pitchFamily="34" charset="0"/>
            </a:endParaRPr>
          </a:p>
          <a:p>
            <a:pPr>
              <a:lnSpc>
                <a:spcPct val="90000"/>
              </a:lnSpc>
            </a:pPr>
            <a:r>
              <a:rPr lang="en-US" sz="1700" dirty="0">
                <a:solidFill>
                  <a:schemeClr val="tx1"/>
                </a:solidFill>
                <a:latin typeface="Arial" panose="020B0604020202020204" pitchFamily="34" charset="0"/>
                <a:cs typeface="Arial" panose="020B0604020202020204" pitchFamily="34" charset="0"/>
              </a:rPr>
              <a:t>Returns a sentinel value (0xDEADBEEF) for invalid addresses.</a:t>
            </a:r>
          </a:p>
        </p:txBody>
      </p:sp>
      <p:pic>
        <p:nvPicPr>
          <p:cNvPr id="6" name="Content Placeholder 4">
            <a:extLst>
              <a:ext uri="{FF2B5EF4-FFF2-40B4-BE49-F238E27FC236}">
                <a16:creationId xmlns:a16="http://schemas.microsoft.com/office/drawing/2014/main" id="{07C722DE-66C1-9B11-5AC2-C67005025C63}"/>
              </a:ext>
            </a:extLst>
          </p:cNvPr>
          <p:cNvPicPr>
            <a:picLocks noChangeAspect="1"/>
          </p:cNvPicPr>
          <p:nvPr/>
        </p:nvPicPr>
        <p:blipFill>
          <a:blip r:embed="rId2"/>
          <a:stretch>
            <a:fillRect/>
          </a:stretch>
        </p:blipFill>
        <p:spPr>
          <a:xfrm>
            <a:off x="4619543" y="1006554"/>
            <a:ext cx="6953577" cy="4519825"/>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D4A13A18-3CAA-601D-B83F-5DDA23179FBF}"/>
              </a:ext>
            </a:extLst>
          </p:cNvPr>
          <p:cNvSpPr txBox="1">
            <a:spLocks/>
          </p:cNvSpPr>
          <p:nvPr/>
        </p:nvSpPr>
        <p:spPr>
          <a:xfrm>
            <a:off x="924560" y="379654"/>
            <a:ext cx="9281324" cy="585258"/>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tx1"/>
                </a:solidFill>
                <a:latin typeface="Arial" panose="020B0604020202020204" pitchFamily="34" charset="0"/>
                <a:cs typeface="Arial" panose="020B0604020202020204" pitchFamily="34" charset="0"/>
              </a:rPr>
              <a:t>Implementation of the Crypto-core Device of the Driver</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189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6684B-A29A-2CC8-341D-7D79EF3CAA01}"/>
              </a:ext>
            </a:extLst>
          </p:cNvPr>
          <p:cNvSpPr>
            <a:spLocks noGrp="1"/>
          </p:cNvSpPr>
          <p:nvPr>
            <p:ph type="title"/>
          </p:nvPr>
        </p:nvSpPr>
        <p:spPr>
          <a:xfrm>
            <a:off x="2589212" y="1564640"/>
            <a:ext cx="9482771" cy="2277870"/>
          </a:xfrm>
        </p:spPr>
        <p:txBody>
          <a:bodyPr/>
          <a:lstStyle/>
          <a:p>
            <a:r>
              <a:rPr lang="en-US" b="1" dirty="0">
                <a:solidFill>
                  <a:schemeClr val="tx1"/>
                </a:solidFill>
              </a:rPr>
              <a:t>Introduction to SHA-256</a:t>
            </a:r>
            <a:br>
              <a:rPr lang="en-US" b="1" dirty="0">
                <a:solidFill>
                  <a:schemeClr val="tx1"/>
                </a:solidFill>
              </a:rPr>
            </a:br>
            <a:r>
              <a:rPr kumimoji="0" lang="en-US" altLang="en-US" sz="2000" i="0" u="none" strike="noStrike" cap="none" normalizeH="0" baseline="0" dirty="0">
                <a:ln>
                  <a:noFill/>
                </a:ln>
                <a:effectLst/>
                <a:latin typeface="Arial" panose="020B0604020202020204" pitchFamily="34" charset="0"/>
              </a:rPr>
              <a:t>Secure Hash Algorithm 256-bit</a:t>
            </a:r>
            <a:br>
              <a:rPr kumimoji="0" lang="en-US" altLang="en-US" sz="4000" b="1" i="0" u="none" strike="noStrike" cap="none" normalizeH="0" baseline="0" dirty="0">
                <a:ln>
                  <a:noFill/>
                </a:ln>
                <a:solidFill>
                  <a:schemeClr val="tx1"/>
                </a:solidFill>
                <a:effectLst/>
                <a:latin typeface="Arial" panose="020B0604020202020204" pitchFamily="34" charset="0"/>
              </a:rPr>
            </a:br>
            <a:endParaRPr lang="en-US" b="1" dirty="0">
              <a:solidFill>
                <a:schemeClr val="tx1"/>
              </a:solidFill>
            </a:endParaRPr>
          </a:p>
        </p:txBody>
      </p:sp>
      <p:sp>
        <p:nvSpPr>
          <p:cNvPr id="4" name="Rectangle 1">
            <a:extLst>
              <a:ext uri="{FF2B5EF4-FFF2-40B4-BE49-F238E27FC236}">
                <a16:creationId xmlns:a16="http://schemas.microsoft.com/office/drawing/2014/main" id="{38BAC48A-CFA0-708C-0036-EDEEABCC09E6}"/>
              </a:ext>
            </a:extLst>
          </p:cNvPr>
          <p:cNvSpPr>
            <a:spLocks noGrp="1" noChangeArrowheads="1"/>
          </p:cNvSpPr>
          <p:nvPr>
            <p:ph type="body" idx="1"/>
          </p:nvPr>
        </p:nvSpPr>
        <p:spPr bwMode="auto">
          <a:xfrm>
            <a:off x="2589212" y="4239638"/>
            <a:ext cx="958437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Part of the SHA-2 family, designed by NSA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Widely used in cryptographic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767415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887349-FACF-2119-00D8-A0E3BCCFD63A}"/>
              </a:ext>
            </a:extLst>
          </p:cNvPr>
          <p:cNvSpPr>
            <a:spLocks noGrp="1"/>
          </p:cNvSpPr>
          <p:nvPr>
            <p:ph type="title"/>
          </p:nvPr>
        </p:nvSpPr>
        <p:spPr>
          <a:xfrm>
            <a:off x="912876" y="1275027"/>
            <a:ext cx="3516376" cy="574094"/>
          </a:xfrm>
        </p:spPr>
        <p:txBody>
          <a:bodyPr>
            <a:normAutofit fontScale="90000"/>
          </a:bodyPr>
          <a:lstStyle/>
          <a:p>
            <a:r>
              <a:rPr lang="tr-TR" sz="2400" dirty="0">
                <a:solidFill>
                  <a:schemeClr val="tx1"/>
                </a:solidFill>
                <a:latin typeface="Arial" panose="020B0604020202020204" pitchFamily="34" charset="0"/>
                <a:cs typeface="Arial" panose="020B0604020202020204" pitchFamily="34" charset="0"/>
              </a:rPr>
              <a:t>Device </a:t>
            </a:r>
            <a:r>
              <a:rPr lang="en-US" sz="2400" dirty="0">
                <a:solidFill>
                  <a:schemeClr val="tx1"/>
                </a:solidFill>
                <a:latin typeface="Arial" panose="020B0604020202020204" pitchFamily="34" charset="0"/>
                <a:cs typeface="Arial" panose="020B0604020202020204" pitchFamily="34" charset="0"/>
              </a:rPr>
              <a:t>Control</a:t>
            </a:r>
            <a:r>
              <a:rPr lang="tr-TR" sz="2400" dirty="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Operation</a:t>
            </a:r>
            <a:endParaRPr lang="en-US" dirty="0">
              <a:solidFill>
                <a:schemeClr val="tx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Content Placeholder 5">
            <a:extLst>
              <a:ext uri="{FF2B5EF4-FFF2-40B4-BE49-F238E27FC236}">
                <a16:creationId xmlns:a16="http://schemas.microsoft.com/office/drawing/2014/main" id="{064425BF-74F5-AC77-75AC-C1E0B66B8C78}"/>
              </a:ext>
            </a:extLst>
          </p:cNvPr>
          <p:cNvSpPr>
            <a:spLocks noGrp="1"/>
          </p:cNvSpPr>
          <p:nvPr>
            <p:ph idx="1"/>
          </p:nvPr>
        </p:nvSpPr>
        <p:spPr>
          <a:xfrm>
            <a:off x="649224" y="2114825"/>
            <a:ext cx="3780028" cy="3056944"/>
          </a:xfrm>
        </p:spPr>
        <p:txBody>
          <a:bodyPr>
            <a:normAutofit/>
          </a:bodyPr>
          <a:lstStyle/>
          <a:p>
            <a:pPr algn="just">
              <a:lnSpc>
                <a:spcPct val="90000"/>
              </a:lnSpc>
            </a:pPr>
            <a:r>
              <a:rPr lang="en-US" sz="1700" dirty="0">
                <a:solidFill>
                  <a:schemeClr val="tx1"/>
                </a:solidFill>
                <a:latin typeface="Arial" panose="020B0604020202020204" pitchFamily="34" charset="0"/>
                <a:cs typeface="Arial" panose="020B0604020202020204" pitchFamily="34" charset="0"/>
              </a:rPr>
              <a:t>According to the address of the control register, we write data to the control register. If the data is equal to deviceEN, we perform hashing on the input buffer and copy the digest to the output buffer, setting the status register to 1 after the hashing has ended.</a:t>
            </a:r>
          </a:p>
          <a:p>
            <a:pPr algn="just">
              <a:lnSpc>
                <a:spcPct val="90000"/>
              </a:lnSpc>
            </a:pPr>
            <a:endParaRPr lang="en-US" sz="17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10FA9AB-556D-7EDA-B72A-08CA96720D13}"/>
              </a:ext>
            </a:extLst>
          </p:cNvPr>
          <p:cNvPicPr>
            <a:picLocks noChangeAspect="1"/>
          </p:cNvPicPr>
          <p:nvPr/>
        </p:nvPicPr>
        <p:blipFill rotWithShape="1">
          <a:blip r:embed="rId2"/>
          <a:srcRect l="80" t="343" r="-11" b="1"/>
          <a:stretch/>
        </p:blipFill>
        <p:spPr>
          <a:xfrm>
            <a:off x="4522515" y="2344749"/>
            <a:ext cx="7446472" cy="3211696"/>
          </a:xfrm>
          <a:prstGeom prst="rect">
            <a:avLst/>
          </a:prstGeom>
        </p:spPr>
      </p:pic>
      <p:sp>
        <p:nvSpPr>
          <p:cNvPr id="15"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DA3BC502-8095-B114-39CE-FA605FC6597A}"/>
              </a:ext>
            </a:extLst>
          </p:cNvPr>
          <p:cNvSpPr txBox="1">
            <a:spLocks/>
          </p:cNvSpPr>
          <p:nvPr/>
        </p:nvSpPr>
        <p:spPr>
          <a:xfrm>
            <a:off x="924560" y="379654"/>
            <a:ext cx="9281324" cy="585258"/>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tx1"/>
                </a:solidFill>
                <a:latin typeface="Arial" panose="020B0604020202020204" pitchFamily="34" charset="0"/>
                <a:cs typeface="Arial" panose="020B0604020202020204" pitchFamily="34" charset="0"/>
              </a:rPr>
              <a:t>Implementation of the Crypto-core Device of the Driver</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0800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86D83A-80C9-0DA0-8ABB-EEE582BA3721}"/>
              </a:ext>
            </a:extLst>
          </p:cNvPr>
          <p:cNvSpPr>
            <a:spLocks noGrp="1"/>
          </p:cNvSpPr>
          <p:nvPr>
            <p:ph type="title"/>
          </p:nvPr>
        </p:nvSpPr>
        <p:spPr>
          <a:xfrm>
            <a:off x="924560" y="1373173"/>
            <a:ext cx="3650278" cy="469927"/>
          </a:xfrm>
        </p:spPr>
        <p:txBody>
          <a:bodyPr>
            <a:normAutofit/>
          </a:bodyPr>
          <a:lstStyle/>
          <a:p>
            <a:r>
              <a:rPr lang="tr-TR" sz="2000" dirty="0">
                <a:solidFill>
                  <a:schemeClr val="tx1"/>
                </a:solidFill>
                <a:latin typeface="Arial" panose="020B0604020202020204" pitchFamily="34" charset="0"/>
                <a:cs typeface="Arial" panose="020B0604020202020204" pitchFamily="34" charset="0"/>
              </a:rPr>
              <a:t>Device </a:t>
            </a:r>
            <a:r>
              <a:rPr lang="en-US" sz="2000" dirty="0">
                <a:solidFill>
                  <a:schemeClr val="tx1"/>
                </a:solidFill>
                <a:latin typeface="Arial" panose="020B0604020202020204" pitchFamily="34" charset="0"/>
                <a:cs typeface="Arial" panose="020B0604020202020204" pitchFamily="34" charset="0"/>
              </a:rPr>
              <a:t>Write</a:t>
            </a:r>
            <a:r>
              <a:rPr lang="tr-TR" sz="20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Operation</a:t>
            </a:r>
            <a:endParaRPr lang="en-US" sz="2000" dirty="0">
              <a:solidFill>
                <a:schemeClr val="tx1"/>
              </a:solidFill>
            </a:endParaRP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4E3C4DF-EA76-485C-BD87-3D5DD472C404}"/>
              </a:ext>
            </a:extLst>
          </p:cNvPr>
          <p:cNvSpPr>
            <a:spLocks noGrp="1"/>
          </p:cNvSpPr>
          <p:nvPr>
            <p:ph idx="1"/>
          </p:nvPr>
        </p:nvSpPr>
        <p:spPr>
          <a:xfrm>
            <a:off x="649225" y="2133600"/>
            <a:ext cx="3650278" cy="3759253"/>
          </a:xfrm>
        </p:spPr>
        <p:txBody>
          <a:bodyPr>
            <a:normAutofit/>
          </a:bodyPr>
          <a:lstStyle/>
          <a:p>
            <a:r>
              <a:rPr lang="en-US" dirty="0">
                <a:solidFill>
                  <a:schemeClr val="tx1"/>
                </a:solidFill>
                <a:latin typeface="Arial" panose="020B0604020202020204" pitchFamily="34" charset="0"/>
                <a:cs typeface="Arial" panose="020B0604020202020204" pitchFamily="34" charset="0"/>
              </a:rPr>
              <a:t>If the address falls within the buffer range, it calculates the offset to write data to the input buffer depending on the size of the data in bytes.</a:t>
            </a:r>
          </a:p>
          <a:p>
            <a:endParaRPr lang="en-US" dirty="0"/>
          </a:p>
        </p:txBody>
      </p:sp>
      <p:pic>
        <p:nvPicPr>
          <p:cNvPr id="5" name="Picture 4">
            <a:extLst>
              <a:ext uri="{FF2B5EF4-FFF2-40B4-BE49-F238E27FC236}">
                <a16:creationId xmlns:a16="http://schemas.microsoft.com/office/drawing/2014/main" id="{FC33773D-E63F-81A8-D078-F35DD5D5D5A9}"/>
              </a:ext>
            </a:extLst>
          </p:cNvPr>
          <p:cNvPicPr>
            <a:picLocks noChangeAspect="1"/>
          </p:cNvPicPr>
          <p:nvPr/>
        </p:nvPicPr>
        <p:blipFill>
          <a:blip r:embed="rId2"/>
          <a:stretch>
            <a:fillRect/>
          </a:stretch>
        </p:blipFill>
        <p:spPr>
          <a:xfrm>
            <a:off x="4619543" y="1554148"/>
            <a:ext cx="6953577" cy="3424636"/>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0C65A8A-823A-0249-5B13-13DF97A3178F}"/>
              </a:ext>
            </a:extLst>
          </p:cNvPr>
          <p:cNvSpPr txBox="1">
            <a:spLocks/>
          </p:cNvSpPr>
          <p:nvPr/>
        </p:nvSpPr>
        <p:spPr>
          <a:xfrm>
            <a:off x="924560" y="379654"/>
            <a:ext cx="9281324" cy="585258"/>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tx1"/>
                </a:solidFill>
                <a:latin typeface="Arial" panose="020B0604020202020204" pitchFamily="34" charset="0"/>
                <a:cs typeface="Arial" panose="020B0604020202020204" pitchFamily="34" charset="0"/>
              </a:rPr>
              <a:t>Implementation of the Crypto-core Device of the Driver</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3587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96688F-23E9-2E8B-9C92-269A8E83056A}"/>
              </a:ext>
            </a:extLst>
          </p:cNvPr>
          <p:cNvSpPr>
            <a:spLocks noGrp="1"/>
          </p:cNvSpPr>
          <p:nvPr>
            <p:ph type="title"/>
          </p:nvPr>
        </p:nvSpPr>
        <p:spPr>
          <a:xfrm>
            <a:off x="924560" y="1266640"/>
            <a:ext cx="6451599" cy="571919"/>
          </a:xfrm>
        </p:spPr>
        <p:txBody>
          <a:bodyPr>
            <a:normAutofit/>
          </a:bodyPr>
          <a:lstStyle/>
          <a:p>
            <a:r>
              <a:rPr lang="tr-TR" sz="2400" dirty="0" err="1">
                <a:solidFill>
                  <a:schemeClr val="tx1"/>
                </a:solidFill>
              </a:rPr>
              <a:t>Devic</a:t>
            </a:r>
            <a:r>
              <a:rPr lang="en-US" sz="2400" dirty="0">
                <a:solidFill>
                  <a:schemeClr val="tx1"/>
                </a:solidFill>
              </a:rPr>
              <a:t>e</a:t>
            </a:r>
            <a:r>
              <a:rPr lang="tr-TR" sz="2400" dirty="0">
                <a:solidFill>
                  <a:schemeClr val="tx1"/>
                </a:solidFill>
              </a:rPr>
              <a:t> </a:t>
            </a:r>
            <a:r>
              <a:rPr lang="en-US" sz="2400" dirty="0">
                <a:solidFill>
                  <a:schemeClr val="tx1"/>
                </a:solidFill>
              </a:rPr>
              <a:t>M</a:t>
            </a:r>
            <a:r>
              <a:rPr lang="tr-TR" sz="2400" dirty="0" err="1">
                <a:solidFill>
                  <a:schemeClr val="tx1"/>
                </a:solidFill>
              </a:rPr>
              <a:t>emory</a:t>
            </a:r>
            <a:r>
              <a:rPr lang="tr-TR" sz="2400" dirty="0">
                <a:solidFill>
                  <a:schemeClr val="tx1"/>
                </a:solidFill>
              </a:rPr>
              <a:t> </a:t>
            </a:r>
            <a:r>
              <a:rPr lang="en-US" sz="2400" dirty="0">
                <a:solidFill>
                  <a:schemeClr val="tx1"/>
                </a:solidFill>
              </a:rPr>
              <a:t>Operation </a:t>
            </a:r>
            <a:r>
              <a:rPr lang="en-US" sz="2400" dirty="0" err="1">
                <a:solidFill>
                  <a:schemeClr val="tx1"/>
                </a:solidFill>
              </a:rPr>
              <a:t>Assocation</a:t>
            </a:r>
            <a:endParaRPr lang="en-US" sz="2400" dirty="0">
              <a:solidFill>
                <a:schemeClr val="tx1"/>
              </a:solidFill>
            </a:endParaRPr>
          </a:p>
        </p:txBody>
      </p:sp>
      <p:sp>
        <p:nvSpPr>
          <p:cNvPr id="13" name="Rectangle 12">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5C090A54-EB64-3861-A09D-3522AAC242D7}"/>
              </a:ext>
            </a:extLst>
          </p:cNvPr>
          <p:cNvSpPr>
            <a:spLocks noGrp="1"/>
          </p:cNvSpPr>
          <p:nvPr>
            <p:ph idx="1"/>
          </p:nvPr>
        </p:nvSpPr>
        <p:spPr>
          <a:xfrm>
            <a:off x="649224" y="2133600"/>
            <a:ext cx="6574535" cy="3759253"/>
          </a:xfrm>
        </p:spPr>
        <p:txBody>
          <a:bodyPr>
            <a:normAutofit/>
          </a:bodyPr>
          <a:lstStyle/>
          <a:p>
            <a:r>
              <a:rPr lang="en-US" dirty="0">
                <a:solidFill>
                  <a:schemeClr val="tx1"/>
                </a:solidFill>
              </a:rPr>
              <a:t>Read Operation (</a:t>
            </a:r>
            <a:r>
              <a:rPr lang="en-US" dirty="0" err="1">
                <a:solidFill>
                  <a:schemeClr val="tx1"/>
                </a:solidFill>
              </a:rPr>
              <a:t>sha_device_read</a:t>
            </a:r>
            <a:r>
              <a:rPr lang="en-US" dirty="0">
                <a:solidFill>
                  <a:schemeClr val="tx1"/>
                </a:solidFill>
              </a:rPr>
              <a:t>): Handles how data is read from the device's memory region.</a:t>
            </a:r>
            <a:endParaRPr lang="tr-TR" dirty="0">
              <a:solidFill>
                <a:schemeClr val="tx1"/>
              </a:solidFill>
            </a:endParaRPr>
          </a:p>
          <a:p>
            <a:r>
              <a:rPr lang="en-US" dirty="0">
                <a:solidFill>
                  <a:schemeClr val="tx1"/>
                </a:solidFill>
              </a:rPr>
              <a:t>Write Operation (</a:t>
            </a:r>
            <a:r>
              <a:rPr lang="en-US" dirty="0" err="1">
                <a:solidFill>
                  <a:schemeClr val="tx1"/>
                </a:solidFill>
              </a:rPr>
              <a:t>sha_device_write</a:t>
            </a:r>
            <a:r>
              <a:rPr lang="en-US" dirty="0">
                <a:solidFill>
                  <a:schemeClr val="tx1"/>
                </a:solidFill>
              </a:rPr>
              <a:t>): Handles how data is written to the device's memory region.</a:t>
            </a:r>
            <a:endParaRPr lang="tr-TR" dirty="0">
              <a:solidFill>
                <a:schemeClr val="tx1"/>
              </a:solidFill>
            </a:endParaRPr>
          </a:p>
          <a:p>
            <a:r>
              <a:rPr lang="en-US" dirty="0">
                <a:solidFill>
                  <a:schemeClr val="tx1"/>
                </a:solidFill>
              </a:rPr>
              <a:t>Endianness (DEVICE_NATIVE_ENDIAN): Specifies that the device uses the native endianness of the host machine.</a:t>
            </a:r>
            <a:r>
              <a:rPr lang="tr-TR" dirty="0">
                <a:solidFill>
                  <a:schemeClr val="tx1"/>
                </a:solidFill>
              </a:rPr>
              <a:t> Help </a:t>
            </a:r>
            <a:r>
              <a:rPr lang="en-US" dirty="0">
                <a:solidFill>
                  <a:schemeClr val="tx1"/>
                </a:solidFill>
              </a:rPr>
              <a:t>correctly</a:t>
            </a:r>
            <a:r>
              <a:rPr lang="tr-TR" dirty="0">
                <a:solidFill>
                  <a:schemeClr val="tx1"/>
                </a:solidFill>
              </a:rPr>
              <a:t> </a:t>
            </a:r>
            <a:r>
              <a:rPr lang="en-US" dirty="0">
                <a:solidFill>
                  <a:schemeClr val="tx1"/>
                </a:solidFill>
              </a:rPr>
              <a:t>interpret</a:t>
            </a:r>
            <a:r>
              <a:rPr lang="tr-TR" dirty="0">
                <a:solidFill>
                  <a:schemeClr val="tx1"/>
                </a:solidFill>
              </a:rPr>
              <a:t> the byte order of the data.</a:t>
            </a:r>
            <a:endParaRPr lang="en-US" dirty="0">
              <a:solidFill>
                <a:schemeClr val="tx1"/>
              </a:solidFill>
            </a:endParaRPr>
          </a:p>
        </p:txBody>
      </p:sp>
      <p:pic>
        <p:nvPicPr>
          <p:cNvPr id="6" name="Content Placeholder 4">
            <a:extLst>
              <a:ext uri="{FF2B5EF4-FFF2-40B4-BE49-F238E27FC236}">
                <a16:creationId xmlns:a16="http://schemas.microsoft.com/office/drawing/2014/main" id="{EF21FECC-0680-6B30-2DB8-709E12DDFF51}"/>
              </a:ext>
            </a:extLst>
          </p:cNvPr>
          <p:cNvPicPr>
            <a:picLocks noChangeAspect="1"/>
          </p:cNvPicPr>
          <p:nvPr/>
        </p:nvPicPr>
        <p:blipFill>
          <a:blip r:embed="rId2"/>
          <a:stretch>
            <a:fillRect/>
          </a:stretch>
        </p:blipFill>
        <p:spPr>
          <a:xfrm>
            <a:off x="6858001" y="1843100"/>
            <a:ext cx="5212080" cy="1472411"/>
          </a:xfrm>
          <a:prstGeom prst="rect">
            <a:avLst/>
          </a:prstGeom>
        </p:spPr>
      </p:pic>
      <p:sp>
        <p:nvSpPr>
          <p:cNvPr id="15"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4458AA4-0457-BABB-4697-62FE092D6982}"/>
              </a:ext>
            </a:extLst>
          </p:cNvPr>
          <p:cNvSpPr txBox="1">
            <a:spLocks/>
          </p:cNvSpPr>
          <p:nvPr/>
        </p:nvSpPr>
        <p:spPr>
          <a:xfrm>
            <a:off x="924560" y="379654"/>
            <a:ext cx="9281324" cy="585258"/>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tx1"/>
                </a:solidFill>
                <a:latin typeface="Arial" panose="020B0604020202020204" pitchFamily="34" charset="0"/>
                <a:cs typeface="Arial" panose="020B0604020202020204" pitchFamily="34" charset="0"/>
              </a:rPr>
              <a:t>Implementation of the Crypto-core Device of the Driver</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4766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C35F8-A87A-0E70-026B-7825A1A8EFB6}"/>
              </a:ext>
            </a:extLst>
          </p:cNvPr>
          <p:cNvSpPr>
            <a:spLocks noGrp="1"/>
          </p:cNvSpPr>
          <p:nvPr>
            <p:ph type="title"/>
          </p:nvPr>
        </p:nvSpPr>
        <p:spPr>
          <a:xfrm>
            <a:off x="936653" y="1304292"/>
            <a:ext cx="4011266" cy="538808"/>
          </a:xfrm>
        </p:spPr>
        <p:txBody>
          <a:bodyPr>
            <a:normAutofit/>
          </a:bodyPr>
          <a:lstStyle/>
          <a:p>
            <a:r>
              <a:rPr lang="en-US" sz="2400" dirty="0">
                <a:solidFill>
                  <a:schemeClr val="tx1"/>
                </a:solidFill>
              </a:rPr>
              <a:t>Device</a:t>
            </a:r>
            <a:r>
              <a:rPr lang="tr-TR" sz="2400" dirty="0">
                <a:solidFill>
                  <a:schemeClr val="tx1"/>
                </a:solidFill>
              </a:rPr>
              <a:t> </a:t>
            </a:r>
            <a:r>
              <a:rPr lang="en-US" sz="2400" dirty="0">
                <a:solidFill>
                  <a:schemeClr val="tx1"/>
                </a:solidFill>
              </a:rPr>
              <a:t>Initialization</a:t>
            </a:r>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27FCFF03-B7CC-3B4B-3F24-4FCA0E3BC238}"/>
              </a:ext>
            </a:extLst>
          </p:cNvPr>
          <p:cNvSpPr>
            <a:spLocks noGrp="1"/>
          </p:cNvSpPr>
          <p:nvPr>
            <p:ph idx="1"/>
          </p:nvPr>
        </p:nvSpPr>
        <p:spPr>
          <a:xfrm>
            <a:off x="649224" y="2001520"/>
            <a:ext cx="4298695" cy="3891333"/>
          </a:xfrm>
        </p:spPr>
        <p:txBody>
          <a:bodyPr>
            <a:normAutofit/>
          </a:bodyPr>
          <a:lstStyle/>
          <a:p>
            <a:r>
              <a:rPr lang="en-US" sz="1700" dirty="0">
                <a:solidFill>
                  <a:schemeClr val="tx1"/>
                </a:solidFill>
              </a:rPr>
              <a:t>Casts the generic object to a SHA256DeviceState structure. </a:t>
            </a:r>
          </a:p>
          <a:p>
            <a:r>
              <a:rPr lang="en-US" sz="1700" dirty="0">
                <a:solidFill>
                  <a:schemeClr val="tx1"/>
                </a:solidFill>
              </a:rPr>
              <a:t>Initializes an I/O memory region for the device. </a:t>
            </a:r>
          </a:p>
          <a:p>
            <a:r>
              <a:rPr lang="en-US" sz="1700" dirty="0">
                <a:solidFill>
                  <a:schemeClr val="tx1"/>
                </a:solidFill>
              </a:rPr>
              <a:t>Registers the initialized memory region with the system bus. </a:t>
            </a:r>
          </a:p>
          <a:p>
            <a:r>
              <a:rPr lang="en-US" sz="1700" dirty="0">
                <a:solidFill>
                  <a:schemeClr val="tx1"/>
                </a:solidFill>
              </a:rPr>
              <a:t>Initializes the control and status registers to 0. </a:t>
            </a:r>
          </a:p>
          <a:p>
            <a:r>
              <a:rPr lang="en-US" sz="1700" dirty="0">
                <a:solidFill>
                  <a:schemeClr val="tx1"/>
                </a:solidFill>
              </a:rPr>
              <a:t>Clears the input and output buffers by setting all bytes to 0.</a:t>
            </a:r>
          </a:p>
        </p:txBody>
      </p:sp>
      <p:pic>
        <p:nvPicPr>
          <p:cNvPr id="6" name="Content Placeholder 4">
            <a:extLst>
              <a:ext uri="{FF2B5EF4-FFF2-40B4-BE49-F238E27FC236}">
                <a16:creationId xmlns:a16="http://schemas.microsoft.com/office/drawing/2014/main" id="{71AF73D1-F34B-5AE5-CF87-8A55805E3525}"/>
              </a:ext>
            </a:extLst>
          </p:cNvPr>
          <p:cNvPicPr>
            <a:picLocks noChangeAspect="1"/>
          </p:cNvPicPr>
          <p:nvPr/>
        </p:nvPicPr>
        <p:blipFill>
          <a:blip r:embed="rId2"/>
          <a:stretch>
            <a:fillRect/>
          </a:stretch>
        </p:blipFill>
        <p:spPr>
          <a:xfrm>
            <a:off x="4947920" y="2133600"/>
            <a:ext cx="6953577" cy="2225144"/>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A959EE8A-7317-AA24-1641-71207847204E}"/>
              </a:ext>
            </a:extLst>
          </p:cNvPr>
          <p:cNvSpPr txBox="1">
            <a:spLocks/>
          </p:cNvSpPr>
          <p:nvPr/>
        </p:nvSpPr>
        <p:spPr>
          <a:xfrm>
            <a:off x="924560" y="379654"/>
            <a:ext cx="9281324" cy="585258"/>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tx1"/>
                </a:solidFill>
                <a:latin typeface="Arial" panose="020B0604020202020204" pitchFamily="34" charset="0"/>
                <a:cs typeface="Arial" panose="020B0604020202020204" pitchFamily="34" charset="0"/>
              </a:rPr>
              <a:t>Implementation of the Crypto-core Device of the Driver</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5404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D7C7-EBCC-31DF-B2BA-D9C4C6B3080A}"/>
              </a:ext>
            </a:extLst>
          </p:cNvPr>
          <p:cNvSpPr>
            <a:spLocks noGrp="1"/>
          </p:cNvSpPr>
          <p:nvPr>
            <p:ph type="title"/>
          </p:nvPr>
        </p:nvSpPr>
        <p:spPr/>
        <p:txBody>
          <a:bodyPr/>
          <a:lstStyle/>
          <a:p>
            <a:r>
              <a:rPr lang="tr-TR" dirty="0"/>
              <a:t>DevicE creation and registration</a:t>
            </a:r>
            <a:endParaRPr lang="en-US" dirty="0"/>
          </a:p>
        </p:txBody>
      </p:sp>
      <p:pic>
        <p:nvPicPr>
          <p:cNvPr id="5" name="Content Placeholder 4">
            <a:extLst>
              <a:ext uri="{FF2B5EF4-FFF2-40B4-BE49-F238E27FC236}">
                <a16:creationId xmlns:a16="http://schemas.microsoft.com/office/drawing/2014/main" id="{B10C1EF6-954F-6240-F09F-81D757FC52C9}"/>
              </a:ext>
            </a:extLst>
          </p:cNvPr>
          <p:cNvPicPr>
            <a:picLocks noGrp="1" noChangeAspect="1"/>
          </p:cNvPicPr>
          <p:nvPr>
            <p:ph idx="1"/>
          </p:nvPr>
        </p:nvPicPr>
        <p:blipFill>
          <a:blip r:embed="rId2"/>
          <a:stretch>
            <a:fillRect/>
          </a:stretch>
        </p:blipFill>
        <p:spPr>
          <a:xfrm>
            <a:off x="5969934" y="1606933"/>
            <a:ext cx="5534678" cy="4351338"/>
          </a:xfrm>
        </p:spPr>
      </p:pic>
      <p:sp>
        <p:nvSpPr>
          <p:cNvPr id="6" name="Content Placeholder 3">
            <a:extLst>
              <a:ext uri="{FF2B5EF4-FFF2-40B4-BE49-F238E27FC236}">
                <a16:creationId xmlns:a16="http://schemas.microsoft.com/office/drawing/2014/main" id="{233D62A5-6D1E-A9ED-47E3-C14BDA7E55F7}"/>
              </a:ext>
            </a:extLst>
          </p:cNvPr>
          <p:cNvSpPr txBox="1">
            <a:spLocks/>
          </p:cNvSpPr>
          <p:nvPr/>
        </p:nvSpPr>
        <p:spPr>
          <a:xfrm>
            <a:off x="649224" y="2001520"/>
            <a:ext cx="4298695" cy="38913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sz="1700" dirty="0">
              <a:solidFill>
                <a:schemeClr val="tx1"/>
              </a:solidFill>
            </a:endParaRPr>
          </a:p>
        </p:txBody>
      </p:sp>
      <p:sp>
        <p:nvSpPr>
          <p:cNvPr id="7" name="Content Placeholder 3">
            <a:extLst>
              <a:ext uri="{FF2B5EF4-FFF2-40B4-BE49-F238E27FC236}">
                <a16:creationId xmlns:a16="http://schemas.microsoft.com/office/drawing/2014/main" id="{1054B137-030F-46D3-7E93-DB028085ADAB}"/>
              </a:ext>
            </a:extLst>
          </p:cNvPr>
          <p:cNvSpPr txBox="1">
            <a:spLocks/>
          </p:cNvSpPr>
          <p:nvPr/>
        </p:nvSpPr>
        <p:spPr>
          <a:xfrm>
            <a:off x="801624" y="2153920"/>
            <a:ext cx="4298695" cy="38913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tr-TR" sz="1700" dirty="0">
                <a:solidFill>
                  <a:schemeClr val="tx1"/>
                </a:solidFill>
              </a:rPr>
              <a:t>Here we initialize and provide data for the SHA256 device type.</a:t>
            </a:r>
          </a:p>
          <a:p>
            <a:r>
              <a:rPr lang="tr-TR" sz="1700" dirty="0">
                <a:solidFill>
                  <a:schemeClr val="tx1"/>
                </a:solidFill>
              </a:rPr>
              <a:t>Second method registers the device type to the QEMU.</a:t>
            </a:r>
          </a:p>
          <a:p>
            <a:r>
              <a:rPr lang="tr-TR" sz="1700" dirty="0">
                <a:solidFill>
                  <a:schemeClr val="tx1"/>
                </a:solidFill>
              </a:rPr>
              <a:t>Third method calls the function during the type initialization phase.</a:t>
            </a:r>
          </a:p>
          <a:p>
            <a:r>
              <a:rPr lang="tr-TR" sz="1700" dirty="0">
                <a:solidFill>
                  <a:schemeClr val="tx1"/>
                </a:solidFill>
              </a:rPr>
              <a:t>Last function creates and initializes an instance of the device by mapping the device's memory-mapped I/O to the address.</a:t>
            </a:r>
            <a:endParaRPr lang="en-US" sz="1700" dirty="0">
              <a:solidFill>
                <a:schemeClr val="tx1"/>
              </a:solidFill>
            </a:endParaRPr>
          </a:p>
        </p:txBody>
      </p:sp>
    </p:spTree>
    <p:extLst>
      <p:ext uri="{BB962C8B-B14F-4D97-AF65-F5344CB8AC3E}">
        <p14:creationId xmlns:p14="http://schemas.microsoft.com/office/powerpoint/2010/main" val="3633788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9FBB-9DE4-0BEC-198A-0D2B7D2CA4BA}"/>
              </a:ext>
            </a:extLst>
          </p:cNvPr>
          <p:cNvSpPr>
            <a:spLocks noGrp="1"/>
          </p:cNvSpPr>
          <p:nvPr>
            <p:ph type="title"/>
          </p:nvPr>
        </p:nvSpPr>
        <p:spPr/>
        <p:txBody>
          <a:bodyPr/>
          <a:lstStyle/>
          <a:p>
            <a:r>
              <a:rPr lang="tr-TR" dirty="0"/>
              <a:t>Qemu file configurations:</a:t>
            </a:r>
            <a:endParaRPr lang="en-US" dirty="0"/>
          </a:p>
        </p:txBody>
      </p:sp>
      <p:pic>
        <p:nvPicPr>
          <p:cNvPr id="5" name="Content Placeholder 4">
            <a:extLst>
              <a:ext uri="{FF2B5EF4-FFF2-40B4-BE49-F238E27FC236}">
                <a16:creationId xmlns:a16="http://schemas.microsoft.com/office/drawing/2014/main" id="{39DFB1D5-A25D-87DB-801B-8F3ECAAF6414}"/>
              </a:ext>
            </a:extLst>
          </p:cNvPr>
          <p:cNvPicPr>
            <a:picLocks noGrp="1" noChangeAspect="1"/>
          </p:cNvPicPr>
          <p:nvPr>
            <p:ph idx="1"/>
          </p:nvPr>
        </p:nvPicPr>
        <p:blipFill>
          <a:blip r:embed="rId2"/>
          <a:stretch>
            <a:fillRect/>
          </a:stretch>
        </p:blipFill>
        <p:spPr>
          <a:xfrm>
            <a:off x="590983" y="1346417"/>
            <a:ext cx="3971925" cy="2705100"/>
          </a:xfrm>
        </p:spPr>
      </p:pic>
      <p:pic>
        <p:nvPicPr>
          <p:cNvPr id="7" name="Picture 6">
            <a:extLst>
              <a:ext uri="{FF2B5EF4-FFF2-40B4-BE49-F238E27FC236}">
                <a16:creationId xmlns:a16="http://schemas.microsoft.com/office/drawing/2014/main" id="{AE85634C-9FAC-75DB-4946-866322C884BD}"/>
              </a:ext>
            </a:extLst>
          </p:cNvPr>
          <p:cNvPicPr>
            <a:picLocks noChangeAspect="1"/>
          </p:cNvPicPr>
          <p:nvPr/>
        </p:nvPicPr>
        <p:blipFill>
          <a:blip r:embed="rId3"/>
          <a:stretch>
            <a:fillRect/>
          </a:stretch>
        </p:blipFill>
        <p:spPr>
          <a:xfrm>
            <a:off x="590983" y="4051517"/>
            <a:ext cx="7058025" cy="1724025"/>
          </a:xfrm>
          <a:prstGeom prst="rect">
            <a:avLst/>
          </a:prstGeom>
        </p:spPr>
      </p:pic>
      <p:pic>
        <p:nvPicPr>
          <p:cNvPr id="9" name="Picture 8">
            <a:extLst>
              <a:ext uri="{FF2B5EF4-FFF2-40B4-BE49-F238E27FC236}">
                <a16:creationId xmlns:a16="http://schemas.microsoft.com/office/drawing/2014/main" id="{A5C7DAB3-1052-4FF1-0073-79729CFDF19A}"/>
              </a:ext>
            </a:extLst>
          </p:cNvPr>
          <p:cNvPicPr>
            <a:picLocks noChangeAspect="1"/>
          </p:cNvPicPr>
          <p:nvPr/>
        </p:nvPicPr>
        <p:blipFill>
          <a:blip r:embed="rId4"/>
          <a:stretch>
            <a:fillRect/>
          </a:stretch>
        </p:blipFill>
        <p:spPr>
          <a:xfrm>
            <a:off x="4596029" y="1346417"/>
            <a:ext cx="3267075" cy="2419350"/>
          </a:xfrm>
          <a:prstGeom prst="rect">
            <a:avLst/>
          </a:prstGeom>
        </p:spPr>
      </p:pic>
      <p:sp>
        <p:nvSpPr>
          <p:cNvPr id="3" name="Content Placeholder 3">
            <a:extLst>
              <a:ext uri="{FF2B5EF4-FFF2-40B4-BE49-F238E27FC236}">
                <a16:creationId xmlns:a16="http://schemas.microsoft.com/office/drawing/2014/main" id="{B5C683D0-9EE9-17BC-249C-8A0D7FF9E278}"/>
              </a:ext>
            </a:extLst>
          </p:cNvPr>
          <p:cNvSpPr txBox="1">
            <a:spLocks/>
          </p:cNvSpPr>
          <p:nvPr/>
        </p:nvSpPr>
        <p:spPr>
          <a:xfrm>
            <a:off x="8004773" y="1483333"/>
            <a:ext cx="4298695" cy="38913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tr-TR" sz="1700" dirty="0">
                <a:solidFill>
                  <a:schemeClr val="tx1"/>
                </a:solidFill>
              </a:rPr>
              <a:t>By selecting the device in Kconfig, virtual board in QEMU includes support when RISC-V cOnfiguration is selected.</a:t>
            </a:r>
          </a:p>
          <a:p>
            <a:r>
              <a:rPr lang="tr-TR" sz="1700" dirty="0">
                <a:solidFill>
                  <a:schemeClr val="tx1"/>
                </a:solidFill>
              </a:rPr>
              <a:t>By adding crypto inside meson, we let the meson know what to build when this symbol is used.</a:t>
            </a:r>
          </a:p>
          <a:p>
            <a:endParaRPr lang="tr-TR" sz="1700" dirty="0">
              <a:solidFill>
                <a:schemeClr val="tx1"/>
              </a:solidFill>
            </a:endParaRPr>
          </a:p>
        </p:txBody>
      </p:sp>
    </p:spTree>
    <p:extLst>
      <p:ext uri="{BB962C8B-B14F-4D97-AF65-F5344CB8AC3E}">
        <p14:creationId xmlns:p14="http://schemas.microsoft.com/office/powerpoint/2010/main" val="2679356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2E1D-F55C-736A-B2EA-7394B0FBB06B}"/>
              </a:ext>
            </a:extLst>
          </p:cNvPr>
          <p:cNvSpPr>
            <a:spLocks noGrp="1"/>
          </p:cNvSpPr>
          <p:nvPr>
            <p:ph type="title"/>
          </p:nvPr>
        </p:nvSpPr>
        <p:spPr/>
        <p:txBody>
          <a:bodyPr/>
          <a:lstStyle/>
          <a:p>
            <a:r>
              <a:rPr lang="tr-TR" dirty="0"/>
              <a:t>Addition to the virtual memory</a:t>
            </a:r>
            <a:endParaRPr lang="en-US" dirty="0"/>
          </a:p>
        </p:txBody>
      </p:sp>
      <p:pic>
        <p:nvPicPr>
          <p:cNvPr id="5" name="Content Placeholder 4">
            <a:extLst>
              <a:ext uri="{FF2B5EF4-FFF2-40B4-BE49-F238E27FC236}">
                <a16:creationId xmlns:a16="http://schemas.microsoft.com/office/drawing/2014/main" id="{66EBD8DC-C457-C236-CE67-D78B9CEF5D7E}"/>
              </a:ext>
            </a:extLst>
          </p:cNvPr>
          <p:cNvPicPr>
            <a:picLocks noGrp="1" noChangeAspect="1"/>
          </p:cNvPicPr>
          <p:nvPr>
            <p:ph idx="1"/>
          </p:nvPr>
        </p:nvPicPr>
        <p:blipFill>
          <a:blip r:embed="rId2"/>
          <a:stretch>
            <a:fillRect/>
          </a:stretch>
        </p:blipFill>
        <p:spPr>
          <a:xfrm>
            <a:off x="6467475" y="3393437"/>
            <a:ext cx="5420133" cy="2126078"/>
          </a:xfrm>
        </p:spPr>
      </p:pic>
      <p:pic>
        <p:nvPicPr>
          <p:cNvPr id="7" name="Picture 6">
            <a:extLst>
              <a:ext uri="{FF2B5EF4-FFF2-40B4-BE49-F238E27FC236}">
                <a16:creationId xmlns:a16="http://schemas.microsoft.com/office/drawing/2014/main" id="{A1C1103F-90B0-3059-FC40-1FB36966FE61}"/>
              </a:ext>
            </a:extLst>
          </p:cNvPr>
          <p:cNvPicPr>
            <a:picLocks noChangeAspect="1"/>
          </p:cNvPicPr>
          <p:nvPr/>
        </p:nvPicPr>
        <p:blipFill>
          <a:blip r:embed="rId3"/>
          <a:stretch>
            <a:fillRect/>
          </a:stretch>
        </p:blipFill>
        <p:spPr>
          <a:xfrm>
            <a:off x="6467475" y="5519515"/>
            <a:ext cx="5724525" cy="714375"/>
          </a:xfrm>
          <a:prstGeom prst="rect">
            <a:avLst/>
          </a:prstGeom>
        </p:spPr>
      </p:pic>
      <p:sp>
        <p:nvSpPr>
          <p:cNvPr id="3" name="Content Placeholder 3">
            <a:extLst>
              <a:ext uri="{FF2B5EF4-FFF2-40B4-BE49-F238E27FC236}">
                <a16:creationId xmlns:a16="http://schemas.microsoft.com/office/drawing/2014/main" id="{2B272C65-89C8-869B-7B54-D7A7583F6F85}"/>
              </a:ext>
            </a:extLst>
          </p:cNvPr>
          <p:cNvSpPr txBox="1">
            <a:spLocks/>
          </p:cNvSpPr>
          <p:nvPr/>
        </p:nvSpPr>
        <p:spPr>
          <a:xfrm>
            <a:off x="1187514" y="3260433"/>
            <a:ext cx="4298695" cy="38913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tr-TR" sz="1700" dirty="0">
              <a:solidFill>
                <a:schemeClr val="tx1"/>
              </a:solidFill>
            </a:endParaRPr>
          </a:p>
        </p:txBody>
      </p:sp>
      <p:sp>
        <p:nvSpPr>
          <p:cNvPr id="4" name="Content Placeholder 3">
            <a:extLst>
              <a:ext uri="{FF2B5EF4-FFF2-40B4-BE49-F238E27FC236}">
                <a16:creationId xmlns:a16="http://schemas.microsoft.com/office/drawing/2014/main" id="{C5CADAA5-5B82-249D-145A-56B75E8968F2}"/>
              </a:ext>
            </a:extLst>
          </p:cNvPr>
          <p:cNvSpPr txBox="1">
            <a:spLocks/>
          </p:cNvSpPr>
          <p:nvPr/>
        </p:nvSpPr>
        <p:spPr>
          <a:xfrm>
            <a:off x="1187514" y="2054833"/>
            <a:ext cx="4298695" cy="38913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tr-TR" sz="1700" dirty="0">
                <a:solidFill>
                  <a:schemeClr val="tx1"/>
                </a:solidFill>
              </a:rPr>
              <a:t>Here, we assign a specific address and size for the device inside the memory map of the RISC-V virtual board. </a:t>
            </a:r>
          </a:p>
          <a:p>
            <a:r>
              <a:rPr lang="tr-TR" sz="1700" dirty="0">
                <a:solidFill>
                  <a:schemeClr val="tx1"/>
                </a:solidFill>
              </a:rPr>
              <a:t>Second part creates an instance of the device on the virtual board. It takes the first argument of the memory as base address and initializes the device at the memory location.</a:t>
            </a:r>
          </a:p>
          <a:p>
            <a:endParaRPr lang="tr-TR" sz="1700" dirty="0">
              <a:solidFill>
                <a:schemeClr val="tx1"/>
              </a:solidFill>
            </a:endParaRPr>
          </a:p>
        </p:txBody>
      </p:sp>
    </p:spTree>
    <p:extLst>
      <p:ext uri="{BB962C8B-B14F-4D97-AF65-F5344CB8AC3E}">
        <p14:creationId xmlns:p14="http://schemas.microsoft.com/office/powerpoint/2010/main" val="1640402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0FD0E-E0B9-4452-A244-1AB43F92FABB}"/>
              </a:ext>
            </a:extLst>
          </p:cNvPr>
          <p:cNvSpPr>
            <a:spLocks noGrp="1"/>
          </p:cNvSpPr>
          <p:nvPr>
            <p:ph type="title"/>
          </p:nvPr>
        </p:nvSpPr>
        <p:spPr/>
        <p:txBody>
          <a:bodyPr/>
          <a:lstStyle/>
          <a:p>
            <a:r>
              <a:rPr lang="en-US" dirty="0"/>
              <a:t>Sources and Repositories</a:t>
            </a:r>
          </a:p>
        </p:txBody>
      </p:sp>
      <p:sp>
        <p:nvSpPr>
          <p:cNvPr id="3" name="Content Placeholder 2">
            <a:extLst>
              <a:ext uri="{FF2B5EF4-FFF2-40B4-BE49-F238E27FC236}">
                <a16:creationId xmlns:a16="http://schemas.microsoft.com/office/drawing/2014/main" id="{B5DF5B61-0CBB-C821-F4B9-A9B92773EC0F}"/>
              </a:ext>
            </a:extLst>
          </p:cNvPr>
          <p:cNvSpPr>
            <a:spLocks noGrp="1"/>
          </p:cNvSpPr>
          <p:nvPr>
            <p:ph idx="1"/>
          </p:nvPr>
        </p:nvSpPr>
        <p:spPr/>
        <p:txBody>
          <a:bodyPr/>
          <a:lstStyle/>
          <a:p>
            <a:r>
              <a:rPr lang="en-US" dirty="0">
                <a:hlinkClick r:id="rId2"/>
              </a:rPr>
              <a:t>https://github.com/firatkagitci/Kernel-Module-Development-for-RISC-V-Architecture-with-Buildroot-Linux-</a:t>
            </a:r>
            <a:endParaRPr lang="en-US" dirty="0"/>
          </a:p>
          <a:p>
            <a:r>
              <a:rPr lang="en-US" dirty="0">
                <a:hlinkClick r:id="rId3"/>
              </a:rPr>
              <a:t>https://sebastienbourdelin.com/2021/06/16/writing-a-custom-device-for-qemu/</a:t>
            </a:r>
            <a:endParaRPr lang="en-US" dirty="0"/>
          </a:p>
          <a:p>
            <a:r>
              <a:rPr lang="en-US" dirty="0">
                <a:hlinkClick r:id="rId4"/>
              </a:rPr>
              <a:t>https://embeddedinn.com/articles/tutorial/Adding-a-custom-peripheral-to-QEMU/</a:t>
            </a:r>
            <a:endParaRPr lang="en-US" dirty="0"/>
          </a:p>
          <a:p>
            <a:r>
              <a:rPr lang="en-US" dirty="0">
                <a:hlinkClick r:id="rId5"/>
              </a:rPr>
              <a:t>https://medium.com/@matanbach44/hello-world-device-in-qemu-ae69b02872f4</a:t>
            </a:r>
            <a:endParaRPr lang="en-US" dirty="0"/>
          </a:p>
          <a:p>
            <a:r>
              <a:rPr lang="en-US" dirty="0">
                <a:hlinkClick r:id="rId6"/>
              </a:rPr>
              <a:t>https://github.com/B-Con/crypto-algorithms/blob/master/sha256.c</a:t>
            </a:r>
            <a:endParaRPr lang="en-US" dirty="0"/>
          </a:p>
          <a:p>
            <a:endParaRPr lang="en-US" dirty="0"/>
          </a:p>
        </p:txBody>
      </p:sp>
    </p:spTree>
    <p:extLst>
      <p:ext uri="{BB962C8B-B14F-4D97-AF65-F5344CB8AC3E}">
        <p14:creationId xmlns:p14="http://schemas.microsoft.com/office/powerpoint/2010/main" val="3401933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7B38-2C30-4668-6F13-8FC5D209C1B4}"/>
              </a:ext>
            </a:extLst>
          </p:cNvPr>
          <p:cNvSpPr>
            <a:spLocks noGrp="1"/>
          </p:cNvSpPr>
          <p:nvPr>
            <p:ph type="title"/>
          </p:nvPr>
        </p:nvSpPr>
        <p:spPr/>
        <p:txBody>
          <a:bodyPr/>
          <a:lstStyle/>
          <a:p>
            <a:r>
              <a:rPr lang="tr-TR" b="1" dirty="0" err="1">
                <a:solidFill>
                  <a:schemeClr val="tx1"/>
                </a:solidFill>
              </a:rPr>
              <a:t>Key</a:t>
            </a:r>
            <a:r>
              <a:rPr lang="tr-TR" b="1" dirty="0">
                <a:solidFill>
                  <a:schemeClr val="tx1"/>
                </a:solidFill>
              </a:rPr>
              <a:t> </a:t>
            </a:r>
            <a:r>
              <a:rPr lang="en-US" b="1" noProof="1">
                <a:solidFill>
                  <a:schemeClr val="tx1"/>
                </a:solidFill>
              </a:rPr>
              <a:t>Characteristics</a:t>
            </a:r>
            <a:r>
              <a:rPr lang="en-US" b="1" dirty="0">
                <a:solidFill>
                  <a:schemeClr val="tx1"/>
                </a:solidFill>
              </a:rPr>
              <a:t> </a:t>
            </a:r>
            <a:r>
              <a:rPr lang="tr-TR" b="1" dirty="0">
                <a:solidFill>
                  <a:schemeClr val="tx1"/>
                </a:solidFill>
              </a:rPr>
              <a:t>SHA-256</a:t>
            </a:r>
            <a:br>
              <a:rPr lang="tr-TR" b="1" dirty="0">
                <a:solidFill>
                  <a:schemeClr val="tx1"/>
                </a:solidFill>
              </a:rPr>
            </a:br>
            <a:endParaRPr lang="en-US" dirty="0"/>
          </a:p>
        </p:txBody>
      </p:sp>
      <p:sp>
        <p:nvSpPr>
          <p:cNvPr id="3" name="Content Placeholder 2">
            <a:extLst>
              <a:ext uri="{FF2B5EF4-FFF2-40B4-BE49-F238E27FC236}">
                <a16:creationId xmlns:a16="http://schemas.microsoft.com/office/drawing/2014/main" id="{B92CE016-96EB-5801-F4C9-5E1A3E3CB3E0}"/>
              </a:ext>
            </a:extLst>
          </p:cNvPr>
          <p:cNvSpPr>
            <a:spLocks noGrp="1"/>
          </p:cNvSpPr>
          <p:nvPr>
            <p:ph idx="1"/>
          </p:nvPr>
        </p:nvSpPr>
        <p:spPr>
          <a:xfrm>
            <a:off x="2904172" y="2456268"/>
            <a:ext cx="8915400" cy="3777622"/>
          </a:xfrm>
        </p:spPr>
        <p:txBody>
          <a:bodyPr/>
          <a:lstStyle/>
          <a:p>
            <a:r>
              <a:rPr lang="en-US" b="1" dirty="0">
                <a:solidFill>
                  <a:schemeClr val="tx1"/>
                </a:solidFill>
              </a:rPr>
              <a:t>Fixed Output Size: </a:t>
            </a:r>
            <a:r>
              <a:rPr lang="en-US" dirty="0">
                <a:solidFill>
                  <a:schemeClr val="tx1"/>
                </a:solidFill>
              </a:rPr>
              <a:t>256 bits (32 bytes)Deterministic: Same input yields the same hash</a:t>
            </a:r>
          </a:p>
          <a:p>
            <a:r>
              <a:rPr lang="en-US" b="1" dirty="0">
                <a:solidFill>
                  <a:schemeClr val="tx1"/>
                </a:solidFill>
              </a:rPr>
              <a:t>Preimage Resistance: </a:t>
            </a:r>
            <a:r>
              <a:rPr lang="en-US" dirty="0">
                <a:solidFill>
                  <a:schemeClr val="tx1"/>
                </a:solidFill>
              </a:rPr>
              <a:t>Difficult to reverse-engineer input</a:t>
            </a:r>
          </a:p>
          <a:p>
            <a:r>
              <a:rPr lang="en-US" b="1" dirty="0">
                <a:solidFill>
                  <a:schemeClr val="tx1"/>
                </a:solidFill>
              </a:rPr>
              <a:t>Collision Resistance: </a:t>
            </a:r>
            <a:r>
              <a:rPr lang="en-US" dirty="0">
                <a:solidFill>
                  <a:schemeClr val="tx1"/>
                </a:solidFill>
              </a:rPr>
              <a:t>Hard to find two inputs with the same hash</a:t>
            </a:r>
          </a:p>
          <a:p>
            <a:r>
              <a:rPr lang="en-US" b="1" dirty="0">
                <a:solidFill>
                  <a:schemeClr val="tx1"/>
                </a:solidFill>
              </a:rPr>
              <a:t>Avalanche Effect: </a:t>
            </a:r>
            <a:r>
              <a:rPr lang="en-US" dirty="0">
                <a:solidFill>
                  <a:schemeClr val="tx1"/>
                </a:solidFill>
              </a:rPr>
              <a:t>Small changes in input cause large changes in output</a:t>
            </a:r>
          </a:p>
        </p:txBody>
      </p:sp>
    </p:spTree>
    <p:extLst>
      <p:ext uri="{BB962C8B-B14F-4D97-AF65-F5344CB8AC3E}">
        <p14:creationId xmlns:p14="http://schemas.microsoft.com/office/powerpoint/2010/main" val="70522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94686E-F4BE-FF3A-986E-8BC2503ED5A2}"/>
              </a:ext>
            </a:extLst>
          </p:cNvPr>
          <p:cNvSpPr>
            <a:spLocks noGrp="1"/>
          </p:cNvSpPr>
          <p:nvPr>
            <p:ph type="title"/>
          </p:nvPr>
        </p:nvSpPr>
        <p:spPr>
          <a:xfrm>
            <a:off x="1794897" y="624110"/>
            <a:ext cx="9712998" cy="1280890"/>
          </a:xfrm>
        </p:spPr>
        <p:txBody>
          <a:bodyPr>
            <a:normAutofit/>
          </a:bodyPr>
          <a:lstStyle/>
          <a:p>
            <a:r>
              <a:rPr lang="en-US" b="1"/>
              <a:t>Applications</a:t>
            </a:r>
          </a:p>
        </p:txBody>
      </p:sp>
      <p:sp>
        <p:nvSpPr>
          <p:cNvPr id="19" name="Rectangle 18">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7" name="Rectangle 1">
            <a:extLst>
              <a:ext uri="{FF2B5EF4-FFF2-40B4-BE49-F238E27FC236}">
                <a16:creationId xmlns:a16="http://schemas.microsoft.com/office/drawing/2014/main" id="{5AD902B8-1155-406E-042B-D1DD211677D0}"/>
              </a:ext>
            </a:extLst>
          </p:cNvPr>
          <p:cNvGraphicFramePr>
            <a:graphicFrameLocks noGrp="1"/>
          </p:cNvGraphicFramePr>
          <p:nvPr>
            <p:ph idx="1"/>
            <p:extLst>
              <p:ext uri="{D42A27DB-BD31-4B8C-83A1-F6EECF244321}">
                <p14:modId xmlns:p14="http://schemas.microsoft.com/office/powerpoint/2010/main" val="4198417170"/>
              </p:ext>
            </p:extLst>
          </p:nvPr>
        </p:nvGraphicFramePr>
        <p:xfrm>
          <a:off x="1110792" y="1534160"/>
          <a:ext cx="10227768" cy="4699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238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6B3C2-4B20-DF0F-4657-212061F822CC}"/>
              </a:ext>
            </a:extLst>
          </p:cNvPr>
          <p:cNvSpPr>
            <a:spLocks noGrp="1"/>
          </p:cNvSpPr>
          <p:nvPr>
            <p:ph type="title"/>
          </p:nvPr>
        </p:nvSpPr>
        <p:spPr>
          <a:xfrm>
            <a:off x="2589211" y="1571070"/>
            <a:ext cx="8915399" cy="1468800"/>
          </a:xfrm>
        </p:spPr>
        <p:txBody>
          <a:bodyPr/>
          <a:lstStyle/>
          <a:p>
            <a:r>
              <a:rPr lang="en-US" b="1" dirty="0">
                <a:solidFill>
                  <a:schemeClr val="tx1"/>
                </a:solidFill>
                <a:latin typeface="Arial" panose="020B0604020202020204" pitchFamily="34" charset="0"/>
                <a:cs typeface="Arial" panose="020B0604020202020204" pitchFamily="34" charset="0"/>
              </a:rPr>
              <a:t>Implementation of the Driver</a:t>
            </a:r>
            <a:endParaRPr lang="en-US"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B5ECDF13-6B47-560D-1D67-52B86928413D}"/>
              </a:ext>
            </a:extLst>
          </p:cNvPr>
          <p:cNvSpPr>
            <a:spLocks noGrp="1"/>
          </p:cNvSpPr>
          <p:nvPr>
            <p:ph type="body" idx="1"/>
          </p:nvPr>
        </p:nvSpPr>
        <p:spPr/>
        <p:txBody>
          <a:bodyPr>
            <a:normAutofit/>
          </a:bodyPr>
          <a:lstStyle/>
          <a:p>
            <a:r>
              <a:rPr lang="en-US" sz="2400" dirty="0">
                <a:solidFill>
                  <a:schemeClr val="tx1"/>
                </a:solidFill>
                <a:latin typeface="Arial" panose="020B0604020202020204" pitchFamily="34" charset="0"/>
                <a:cs typeface="Arial" panose="020B0604020202020204" pitchFamily="34" charset="0"/>
              </a:rPr>
              <a:t>Device Driver (</a:t>
            </a:r>
            <a:r>
              <a:rPr lang="en-US" sz="2400" dirty="0" err="1">
                <a:solidFill>
                  <a:schemeClr val="tx1"/>
                </a:solidFill>
                <a:latin typeface="Arial" panose="020B0604020202020204" pitchFamily="34" charset="0"/>
                <a:cs typeface="Arial" panose="020B0604020202020204" pitchFamily="34" charset="0"/>
              </a:rPr>
              <a:t>driver_sh.c</a:t>
            </a:r>
            <a:r>
              <a:rPr lang="en-US" sz="24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71544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Content Placeholder 8">
            <a:extLst>
              <a:ext uri="{FF2B5EF4-FFF2-40B4-BE49-F238E27FC236}">
                <a16:creationId xmlns:a16="http://schemas.microsoft.com/office/drawing/2014/main" id="{702AA1E4-203A-0F6A-CB4E-79236D446D9B}"/>
              </a:ext>
            </a:extLst>
          </p:cNvPr>
          <p:cNvSpPr>
            <a:spLocks noGrp="1"/>
          </p:cNvSpPr>
          <p:nvPr>
            <p:ph idx="1"/>
          </p:nvPr>
        </p:nvSpPr>
        <p:spPr>
          <a:xfrm>
            <a:off x="649225" y="2133600"/>
            <a:ext cx="3650278" cy="3759253"/>
          </a:xfrm>
        </p:spPr>
        <p:txBody>
          <a:bodyPr>
            <a:normAutofit/>
          </a:bodyPr>
          <a:lstStyle/>
          <a:p>
            <a:r>
              <a:rPr lang="en-US" dirty="0">
                <a:solidFill>
                  <a:schemeClr val="tx1"/>
                </a:solidFill>
                <a:latin typeface="Arial" panose="020B0604020202020204" pitchFamily="34" charset="0"/>
                <a:cs typeface="Arial" panose="020B0604020202020204" pitchFamily="34" charset="0"/>
              </a:rPr>
              <a:t>Registers of the device are defined</a:t>
            </a:r>
          </a:p>
          <a:p>
            <a:r>
              <a:rPr lang="en-US" dirty="0">
                <a:solidFill>
                  <a:schemeClr val="tx1"/>
                </a:solidFill>
                <a:latin typeface="Arial" panose="020B0604020202020204" pitchFamily="34" charset="0"/>
                <a:cs typeface="Arial" panose="020B0604020202020204" pitchFamily="34" charset="0"/>
              </a:rPr>
              <a:t>Driver module attributes are given</a:t>
            </a:r>
          </a:p>
        </p:txBody>
      </p:sp>
      <p:pic>
        <p:nvPicPr>
          <p:cNvPr id="7" name="Picture 6">
            <a:extLst>
              <a:ext uri="{FF2B5EF4-FFF2-40B4-BE49-F238E27FC236}">
                <a16:creationId xmlns:a16="http://schemas.microsoft.com/office/drawing/2014/main" id="{AA776D18-DBA8-90A6-DBCE-9E7C1016D8AF}"/>
              </a:ext>
            </a:extLst>
          </p:cNvPr>
          <p:cNvPicPr>
            <a:picLocks noChangeAspect="1"/>
          </p:cNvPicPr>
          <p:nvPr/>
        </p:nvPicPr>
        <p:blipFill>
          <a:blip r:embed="rId2"/>
          <a:stretch>
            <a:fillRect/>
          </a:stretch>
        </p:blipFill>
        <p:spPr>
          <a:xfrm>
            <a:off x="4299503" y="1133282"/>
            <a:ext cx="7610720" cy="4927941"/>
          </a:xfrm>
          <a:prstGeom prst="rect">
            <a:avLst/>
          </a:prstGeom>
        </p:spPr>
      </p:pic>
      <p:sp>
        <p:nvSpPr>
          <p:cNvPr id="2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0526DCD5-1F82-584D-5692-D2E60B5117DC}"/>
              </a:ext>
            </a:extLst>
          </p:cNvPr>
          <p:cNvSpPr>
            <a:spLocks noGrp="1"/>
          </p:cNvSpPr>
          <p:nvPr>
            <p:ph type="title"/>
          </p:nvPr>
        </p:nvSpPr>
        <p:spPr>
          <a:xfrm>
            <a:off x="924560" y="416560"/>
            <a:ext cx="7610720" cy="548352"/>
          </a:xfrm>
        </p:spPr>
        <p:txBody>
          <a:bodyPr>
            <a:normAutofit/>
          </a:bodyPr>
          <a:lstStyle/>
          <a:p>
            <a:r>
              <a:rPr lang="en-US" sz="2800" b="1" dirty="0">
                <a:solidFill>
                  <a:schemeClr val="tx1"/>
                </a:solidFill>
                <a:latin typeface="Arial" panose="020B0604020202020204" pitchFamily="34" charset="0"/>
                <a:cs typeface="Arial" panose="020B0604020202020204" pitchFamily="34" charset="0"/>
              </a:rPr>
              <a:t>Implementation of the Driver</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049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0BEBFF98-FFA4-A94F-C18F-0682EA141F45}"/>
              </a:ext>
            </a:extLst>
          </p:cNvPr>
          <p:cNvSpPr>
            <a:spLocks noGrp="1"/>
          </p:cNvSpPr>
          <p:nvPr>
            <p:ph idx="1"/>
          </p:nvPr>
        </p:nvSpPr>
        <p:spPr>
          <a:xfrm>
            <a:off x="436881" y="1849120"/>
            <a:ext cx="3139440" cy="4043733"/>
          </a:xfrm>
        </p:spPr>
        <p:txBody>
          <a:bodyPr>
            <a:normAutofit/>
          </a:bodyPr>
          <a:lstStyle/>
          <a:p>
            <a:r>
              <a:rPr lang="en-US" dirty="0">
                <a:solidFill>
                  <a:schemeClr val="tx1"/>
                </a:solidFill>
                <a:latin typeface="Arial" panose="020B0604020202020204" pitchFamily="34" charset="0"/>
                <a:cs typeface="Arial" panose="020B0604020202020204" pitchFamily="34" charset="0"/>
              </a:rPr>
              <a:t>Function prototypes are defined and kernel functions are associated with the driver functions</a:t>
            </a:r>
          </a:p>
        </p:txBody>
      </p:sp>
      <p:sp>
        <p:nvSpPr>
          <p:cNvPr id="30"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EE2FB6A-7643-CD85-3D32-09CE136F754C}"/>
              </a:ext>
            </a:extLst>
          </p:cNvPr>
          <p:cNvPicPr>
            <a:picLocks noChangeAspect="1"/>
          </p:cNvPicPr>
          <p:nvPr/>
        </p:nvPicPr>
        <p:blipFill>
          <a:blip r:embed="rId2"/>
          <a:stretch>
            <a:fillRect/>
          </a:stretch>
        </p:blipFill>
        <p:spPr>
          <a:xfrm>
            <a:off x="4012491" y="1105889"/>
            <a:ext cx="8007804" cy="4640688"/>
          </a:xfrm>
          <a:prstGeom prst="rect">
            <a:avLst/>
          </a:prstGeom>
        </p:spPr>
      </p:pic>
      <p:sp>
        <p:nvSpPr>
          <p:cNvPr id="15" name="Title 1">
            <a:extLst>
              <a:ext uri="{FF2B5EF4-FFF2-40B4-BE49-F238E27FC236}">
                <a16:creationId xmlns:a16="http://schemas.microsoft.com/office/drawing/2014/main" id="{485C3A64-ACB4-91A5-6DE9-93FB420A3109}"/>
              </a:ext>
            </a:extLst>
          </p:cNvPr>
          <p:cNvSpPr>
            <a:spLocks noGrp="1"/>
          </p:cNvSpPr>
          <p:nvPr>
            <p:ph type="title"/>
          </p:nvPr>
        </p:nvSpPr>
        <p:spPr>
          <a:xfrm>
            <a:off x="924560" y="416560"/>
            <a:ext cx="7610720" cy="548352"/>
          </a:xfrm>
        </p:spPr>
        <p:txBody>
          <a:bodyPr>
            <a:normAutofit/>
          </a:bodyPr>
          <a:lstStyle/>
          <a:p>
            <a:r>
              <a:rPr lang="en-US" sz="2800" b="1" dirty="0">
                <a:solidFill>
                  <a:schemeClr val="tx1"/>
                </a:solidFill>
                <a:latin typeface="Arial" panose="020B0604020202020204" pitchFamily="34" charset="0"/>
                <a:cs typeface="Arial" panose="020B0604020202020204" pitchFamily="34" charset="0"/>
              </a:rPr>
              <a:t>Implementation of the Driver</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0931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CD9268F-CB5F-D344-32BA-CE3949904C6A}"/>
              </a:ext>
            </a:extLst>
          </p:cNvPr>
          <p:cNvSpPr>
            <a:spLocks noGrp="1"/>
          </p:cNvSpPr>
          <p:nvPr>
            <p:ph idx="1"/>
          </p:nvPr>
        </p:nvSpPr>
        <p:spPr>
          <a:xfrm>
            <a:off x="649225" y="2133600"/>
            <a:ext cx="3650278" cy="3759253"/>
          </a:xfrm>
        </p:spPr>
        <p:txBody>
          <a:bodyPr>
            <a:normAutofit/>
          </a:bodyPr>
          <a:lstStyle/>
          <a:p>
            <a:r>
              <a:rPr lang="en-US" dirty="0">
                <a:solidFill>
                  <a:schemeClr val="tx1"/>
                </a:solidFill>
                <a:latin typeface="Arial" panose="020B0604020202020204" pitchFamily="34" charset="0"/>
                <a:cs typeface="Arial" panose="020B0604020202020204" pitchFamily="34" charset="0"/>
              </a:rPr>
              <a:t>Open and release kernel functions are used but not implemented</a:t>
            </a:r>
          </a:p>
        </p:txBody>
      </p:sp>
      <p:pic>
        <p:nvPicPr>
          <p:cNvPr id="7" name="Picture 6">
            <a:extLst>
              <a:ext uri="{FF2B5EF4-FFF2-40B4-BE49-F238E27FC236}">
                <a16:creationId xmlns:a16="http://schemas.microsoft.com/office/drawing/2014/main" id="{8FCB6654-0B90-53EC-E610-F85394487DFB}"/>
              </a:ext>
            </a:extLst>
          </p:cNvPr>
          <p:cNvPicPr>
            <a:picLocks noChangeAspect="1"/>
          </p:cNvPicPr>
          <p:nvPr/>
        </p:nvPicPr>
        <p:blipFill>
          <a:blip r:embed="rId2"/>
          <a:stretch>
            <a:fillRect/>
          </a:stretch>
        </p:blipFill>
        <p:spPr>
          <a:xfrm>
            <a:off x="4619543" y="1849675"/>
            <a:ext cx="6953577" cy="2833583"/>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C6E0E545-A72C-5DFB-0CBD-9993A7206917}"/>
              </a:ext>
            </a:extLst>
          </p:cNvPr>
          <p:cNvSpPr>
            <a:spLocks noGrp="1"/>
          </p:cNvSpPr>
          <p:nvPr>
            <p:ph type="title"/>
          </p:nvPr>
        </p:nvSpPr>
        <p:spPr>
          <a:xfrm>
            <a:off x="924560" y="416560"/>
            <a:ext cx="7610720" cy="548352"/>
          </a:xfrm>
        </p:spPr>
        <p:txBody>
          <a:bodyPr>
            <a:normAutofit/>
          </a:bodyPr>
          <a:lstStyle/>
          <a:p>
            <a:r>
              <a:rPr lang="en-US" sz="2800" b="1" dirty="0">
                <a:solidFill>
                  <a:schemeClr val="tx1"/>
                </a:solidFill>
                <a:latin typeface="Arial" panose="020B0604020202020204" pitchFamily="34" charset="0"/>
                <a:cs typeface="Arial" panose="020B0604020202020204" pitchFamily="34" charset="0"/>
              </a:rPr>
              <a:t>Implementation of the Driver</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1658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DB2AE1DB-17DD-3C6B-7807-3374B6B9A88B}"/>
              </a:ext>
            </a:extLst>
          </p:cNvPr>
          <p:cNvSpPr>
            <a:spLocks noGrp="1"/>
          </p:cNvSpPr>
          <p:nvPr>
            <p:ph idx="1"/>
          </p:nvPr>
        </p:nvSpPr>
        <p:spPr>
          <a:xfrm>
            <a:off x="1522984" y="3850640"/>
            <a:ext cx="9703815" cy="2103173"/>
          </a:xfrm>
        </p:spPr>
        <p:txBody>
          <a:bodyPr>
            <a:normAutofit/>
          </a:bodyPr>
          <a:lstStyle/>
          <a:p>
            <a:pPr marL="228600" indent="0">
              <a:lnSpc>
                <a:spcPct val="90000"/>
              </a:lnSpc>
              <a:spcAft>
                <a:spcPts val="300"/>
              </a:spcAft>
              <a:buNone/>
            </a:pPr>
            <a:endParaRPr lang="en-US" sz="16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514350" indent="-285750">
              <a:lnSpc>
                <a:spcPct val="90000"/>
              </a:lnSpc>
              <a:spcAft>
                <a:spcPts val="300"/>
              </a:spcAft>
            </a:pPr>
            <a:r>
              <a:rPr lang="en-US" sz="16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The </a:t>
            </a:r>
            <a:r>
              <a:rPr lang="en-US" sz="1600" kern="100" dirty="0" err="1">
                <a:solidFill>
                  <a:schemeClr val="tx1"/>
                </a:solidFill>
                <a:effectLst/>
                <a:latin typeface="Arial" panose="020B0604020202020204" pitchFamily="34" charset="0"/>
                <a:ea typeface="Aptos" panose="020B0004020202020204" pitchFamily="34" charset="0"/>
                <a:cs typeface="Arial" panose="020B0604020202020204" pitchFamily="34" charset="0"/>
              </a:rPr>
              <a:t>sha_ioctl</a:t>
            </a:r>
            <a:r>
              <a:rPr lang="en-US" sz="16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function in the driver code serves to handle custom commands from user space, particularly for initiating the SHA256 hashing process. </a:t>
            </a:r>
          </a:p>
          <a:p>
            <a:pPr marL="514350" indent="-285750">
              <a:lnSpc>
                <a:spcPct val="90000"/>
              </a:lnSpc>
              <a:spcAft>
                <a:spcPts val="300"/>
              </a:spcAft>
            </a:pPr>
            <a:r>
              <a:rPr lang="en-US" sz="16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Copy Data from User Space: </a:t>
            </a:r>
            <a:r>
              <a:rPr lang="en-US" sz="16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Uses </a:t>
            </a:r>
            <a:r>
              <a:rPr lang="en-US" sz="1600" kern="100" dirty="0" err="1">
                <a:solidFill>
                  <a:schemeClr val="tx1"/>
                </a:solidFill>
                <a:effectLst/>
                <a:latin typeface="Arial" panose="020B0604020202020204" pitchFamily="34" charset="0"/>
                <a:ea typeface="Aptos" panose="020B0004020202020204" pitchFamily="34" charset="0"/>
                <a:cs typeface="Arial" panose="020B0604020202020204" pitchFamily="34" charset="0"/>
              </a:rPr>
              <a:t>copy_from_user</a:t>
            </a:r>
            <a:r>
              <a:rPr lang="en-US" sz="16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to transfer data from the user space buffer to a kernel space buffer (</a:t>
            </a:r>
            <a:r>
              <a:rPr lang="en-US" sz="1600" kern="100" dirty="0" err="1">
                <a:solidFill>
                  <a:schemeClr val="tx1"/>
                </a:solidFill>
                <a:effectLst/>
                <a:latin typeface="Arial" panose="020B0604020202020204" pitchFamily="34" charset="0"/>
                <a:ea typeface="Aptos" panose="020B0004020202020204" pitchFamily="34" charset="0"/>
                <a:cs typeface="Arial" panose="020B0604020202020204" pitchFamily="34" charset="0"/>
              </a:rPr>
              <a:t>user_data</a:t>
            </a:r>
            <a:r>
              <a:rPr lang="en-US" sz="16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a:t>
            </a:r>
          </a:p>
          <a:p>
            <a:pPr marL="0" indent="0">
              <a:lnSpc>
                <a:spcPct val="90000"/>
              </a:lnSpc>
              <a:buNone/>
            </a:pPr>
            <a:endParaRPr lang="en-US" dirty="0"/>
          </a:p>
        </p:txBody>
      </p:sp>
      <p:pic>
        <p:nvPicPr>
          <p:cNvPr id="12" name="Picture 11">
            <a:extLst>
              <a:ext uri="{FF2B5EF4-FFF2-40B4-BE49-F238E27FC236}">
                <a16:creationId xmlns:a16="http://schemas.microsoft.com/office/drawing/2014/main" id="{5C5F062E-D7A2-16B1-68F2-1058870FBC76}"/>
              </a:ext>
            </a:extLst>
          </p:cNvPr>
          <p:cNvPicPr>
            <a:picLocks noChangeAspect="1"/>
          </p:cNvPicPr>
          <p:nvPr/>
        </p:nvPicPr>
        <p:blipFill>
          <a:blip r:embed="rId2"/>
          <a:stretch>
            <a:fillRect/>
          </a:stretch>
        </p:blipFill>
        <p:spPr>
          <a:xfrm>
            <a:off x="2619211" y="1060521"/>
            <a:ext cx="6953577" cy="2694510"/>
          </a:xfrm>
          <a:prstGeom prst="rect">
            <a:avLst/>
          </a:prstGeom>
        </p:spPr>
      </p:pic>
      <p:sp>
        <p:nvSpPr>
          <p:cNvPr id="21"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795ACDB2-F2AE-788C-62BA-828C663506CC}"/>
              </a:ext>
            </a:extLst>
          </p:cNvPr>
          <p:cNvSpPr>
            <a:spLocks noGrp="1"/>
          </p:cNvSpPr>
          <p:nvPr>
            <p:ph type="title"/>
          </p:nvPr>
        </p:nvSpPr>
        <p:spPr>
          <a:xfrm>
            <a:off x="924560" y="416560"/>
            <a:ext cx="7610720" cy="548352"/>
          </a:xfrm>
        </p:spPr>
        <p:txBody>
          <a:bodyPr>
            <a:normAutofit/>
          </a:bodyPr>
          <a:lstStyle/>
          <a:p>
            <a:r>
              <a:rPr lang="en-US" sz="2800" b="1" dirty="0">
                <a:solidFill>
                  <a:schemeClr val="tx1"/>
                </a:solidFill>
                <a:latin typeface="Arial" panose="020B0604020202020204" pitchFamily="34" charset="0"/>
                <a:cs typeface="Arial" panose="020B0604020202020204" pitchFamily="34" charset="0"/>
              </a:rPr>
              <a:t>Implementation of the Driver</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5116737"/>
      </p:ext>
    </p:extLst>
  </p:cSld>
  <p:clrMapOvr>
    <a:masterClrMapping/>
  </p:clrMapOvr>
</p:sld>
</file>

<file path=ppt/theme/theme1.xml><?xml version="1.0" encoding="utf-8"?>
<a:theme xmlns:a="http://schemas.openxmlformats.org/drawingml/2006/main" name="Wisp">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0</TotalTime>
  <Words>1462</Words>
  <Application>Microsoft Office PowerPoint</Application>
  <PresentationFormat>Widescreen</PresentationFormat>
  <Paragraphs>139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 3</vt:lpstr>
      <vt:lpstr>Wisp</vt:lpstr>
      <vt:lpstr>SHA-256 Crypto Core Driver Implementation for Linux on RISC-V</vt:lpstr>
      <vt:lpstr>Introduction to SHA-256 Secure Hash Algorithm 256-bit </vt:lpstr>
      <vt:lpstr>Key Characteristics SHA-256 </vt:lpstr>
      <vt:lpstr>Applications</vt:lpstr>
      <vt:lpstr>Implementation of the Driver</vt:lpstr>
      <vt:lpstr>Implementation of the Driver</vt:lpstr>
      <vt:lpstr>Implementation of the Driver</vt:lpstr>
      <vt:lpstr>Implementation of the Driver</vt:lpstr>
      <vt:lpstr>Implementation of the Driver</vt:lpstr>
      <vt:lpstr>Implementation of the Driver</vt:lpstr>
      <vt:lpstr>PowerPoint Presentation</vt:lpstr>
      <vt:lpstr>Implementation of the Driver</vt:lpstr>
      <vt:lpstr>Implementation of the Driver</vt:lpstr>
      <vt:lpstr>Implementation of the Driver</vt:lpstr>
      <vt:lpstr>Implementation of the Driver</vt:lpstr>
      <vt:lpstr>Implementation of the Crypto-core Device</vt:lpstr>
      <vt:lpstr>PowerPoint Presentation</vt:lpstr>
      <vt:lpstr>Device State Structure</vt:lpstr>
      <vt:lpstr>Device Read Function</vt:lpstr>
      <vt:lpstr>Device Control Operation</vt:lpstr>
      <vt:lpstr>Device Write Operation</vt:lpstr>
      <vt:lpstr>Device Memory Operation Assocation</vt:lpstr>
      <vt:lpstr>Device Initialization</vt:lpstr>
      <vt:lpstr>DevicE creation and registration</vt:lpstr>
      <vt:lpstr>Qemu file configurations:</vt:lpstr>
      <vt:lpstr>Addition to the virtual memory</vt:lpstr>
      <vt:lpstr>Sources and Repositories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Nafiye Demir</dc:creator>
  <cp:lastModifiedBy>FIRAT KAGITCI</cp:lastModifiedBy>
  <cp:revision>9</cp:revision>
  <dcterms:created xsi:type="dcterms:W3CDTF">2024-07-20T14:41:09Z</dcterms:created>
  <dcterms:modified xsi:type="dcterms:W3CDTF">2024-07-22T07:20:14Z</dcterms:modified>
</cp:coreProperties>
</file>