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40"/>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7" r:id="rId20"/>
    <p:sldId id="278" r:id="rId21"/>
    <p:sldId id="280" r:id="rId22"/>
    <p:sldId id="281" r:id="rId23"/>
    <p:sldId id="282" r:id="rId24"/>
    <p:sldId id="283" r:id="rId25"/>
    <p:sldId id="284" r:id="rId26"/>
    <p:sldId id="285" r:id="rId27"/>
    <p:sldId id="287" r:id="rId28"/>
    <p:sldId id="288" r:id="rId29"/>
    <p:sldId id="289" r:id="rId30"/>
    <p:sldId id="290" r:id="rId31"/>
    <p:sldId id="291" r:id="rId32"/>
    <p:sldId id="292" r:id="rId33"/>
    <p:sldId id="293" r:id="rId34"/>
    <p:sldId id="294" r:id="rId35"/>
    <p:sldId id="295" r:id="rId36"/>
    <p:sldId id="296" r:id="rId37"/>
    <p:sldId id="297" r:id="rId38"/>
    <p:sldId id="258"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450" autoAdjust="0"/>
    <p:restoredTop sz="63046" autoAdjust="0"/>
  </p:normalViewPr>
  <p:slideViewPr>
    <p:cSldViewPr snapToGrid="0">
      <p:cViewPr varScale="1">
        <p:scale>
          <a:sx n="70" d="100"/>
          <a:sy n="70" d="100"/>
        </p:scale>
        <p:origin x="2010" y="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9B946-985B-4DB2-B278-D640E84734C7}" type="datetimeFigureOut">
              <a:rPr lang="en-US" smtClean="0"/>
              <a:t>1/18/2024</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047F47-34D3-4BFC-95A2-945554F0F89C}" type="slidenum">
              <a:rPr lang="en-US" smtClean="0"/>
              <a:t>‹#›</a:t>
            </a:fld>
            <a:endParaRPr lang="en-US"/>
          </a:p>
        </p:txBody>
      </p:sp>
    </p:spTree>
    <p:extLst>
      <p:ext uri="{BB962C8B-B14F-4D97-AF65-F5344CB8AC3E}">
        <p14:creationId xmlns:p14="http://schemas.microsoft.com/office/powerpoint/2010/main" val="238163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1047F47-34D3-4BFC-95A2-945554F0F89C}" type="slidenum">
              <a:rPr lang="en-US" smtClean="0"/>
              <a:t>2</a:t>
            </a:fld>
            <a:endParaRPr lang="en-US"/>
          </a:p>
        </p:txBody>
      </p:sp>
    </p:spTree>
    <p:extLst>
      <p:ext uri="{BB962C8B-B14F-4D97-AF65-F5344CB8AC3E}">
        <p14:creationId xmlns:p14="http://schemas.microsoft.com/office/powerpoint/2010/main" val="3722093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1047F47-34D3-4BFC-95A2-945554F0F89C}" type="slidenum">
              <a:rPr lang="en-US" smtClean="0"/>
              <a:t>11</a:t>
            </a:fld>
            <a:endParaRPr lang="en-US"/>
          </a:p>
        </p:txBody>
      </p:sp>
    </p:spTree>
    <p:extLst>
      <p:ext uri="{BB962C8B-B14F-4D97-AF65-F5344CB8AC3E}">
        <p14:creationId xmlns:p14="http://schemas.microsoft.com/office/powerpoint/2010/main" val="3330334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1047F47-34D3-4BFC-95A2-945554F0F89C}" type="slidenum">
              <a:rPr lang="en-US" smtClean="0"/>
              <a:t>12</a:t>
            </a:fld>
            <a:endParaRPr lang="en-US"/>
          </a:p>
        </p:txBody>
      </p:sp>
    </p:spTree>
    <p:extLst>
      <p:ext uri="{BB962C8B-B14F-4D97-AF65-F5344CB8AC3E}">
        <p14:creationId xmlns:p14="http://schemas.microsoft.com/office/powerpoint/2010/main" val="3303566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1047F47-34D3-4BFC-95A2-945554F0F89C}" type="slidenum">
              <a:rPr lang="en-US" smtClean="0"/>
              <a:t>13</a:t>
            </a:fld>
            <a:endParaRPr lang="en-US"/>
          </a:p>
        </p:txBody>
      </p:sp>
    </p:spTree>
    <p:extLst>
      <p:ext uri="{BB962C8B-B14F-4D97-AF65-F5344CB8AC3E}">
        <p14:creationId xmlns:p14="http://schemas.microsoft.com/office/powerpoint/2010/main" val="632494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1047F47-34D3-4BFC-95A2-945554F0F89C}" type="slidenum">
              <a:rPr lang="en-US" smtClean="0"/>
              <a:t>14</a:t>
            </a:fld>
            <a:endParaRPr lang="en-US"/>
          </a:p>
        </p:txBody>
      </p:sp>
    </p:spTree>
    <p:extLst>
      <p:ext uri="{BB962C8B-B14F-4D97-AF65-F5344CB8AC3E}">
        <p14:creationId xmlns:p14="http://schemas.microsoft.com/office/powerpoint/2010/main" val="4065812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1047F47-34D3-4BFC-95A2-945554F0F89C}" type="slidenum">
              <a:rPr lang="en-US" smtClean="0"/>
              <a:t>15</a:t>
            </a:fld>
            <a:endParaRPr lang="en-US"/>
          </a:p>
        </p:txBody>
      </p:sp>
    </p:spTree>
    <p:extLst>
      <p:ext uri="{BB962C8B-B14F-4D97-AF65-F5344CB8AC3E}">
        <p14:creationId xmlns:p14="http://schemas.microsoft.com/office/powerpoint/2010/main" val="1767805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1047F47-34D3-4BFC-95A2-945554F0F89C}" type="slidenum">
              <a:rPr lang="en-US" smtClean="0"/>
              <a:t>16</a:t>
            </a:fld>
            <a:endParaRPr lang="en-US"/>
          </a:p>
        </p:txBody>
      </p:sp>
    </p:spTree>
    <p:extLst>
      <p:ext uri="{BB962C8B-B14F-4D97-AF65-F5344CB8AC3E}">
        <p14:creationId xmlns:p14="http://schemas.microsoft.com/office/powerpoint/2010/main" val="457548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1047F47-34D3-4BFC-95A2-945554F0F89C}" type="slidenum">
              <a:rPr lang="en-US" smtClean="0"/>
              <a:t>18</a:t>
            </a:fld>
            <a:endParaRPr lang="en-US"/>
          </a:p>
        </p:txBody>
      </p:sp>
    </p:spTree>
    <p:extLst>
      <p:ext uri="{BB962C8B-B14F-4D97-AF65-F5344CB8AC3E}">
        <p14:creationId xmlns:p14="http://schemas.microsoft.com/office/powerpoint/2010/main" val="751164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1047F47-34D3-4BFC-95A2-945554F0F89C}" type="slidenum">
              <a:rPr lang="en-US" smtClean="0"/>
              <a:t>19</a:t>
            </a:fld>
            <a:endParaRPr lang="en-US"/>
          </a:p>
        </p:txBody>
      </p:sp>
    </p:spTree>
    <p:extLst>
      <p:ext uri="{BB962C8B-B14F-4D97-AF65-F5344CB8AC3E}">
        <p14:creationId xmlns:p14="http://schemas.microsoft.com/office/powerpoint/2010/main" val="21422395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1047F47-34D3-4BFC-95A2-945554F0F89C}" type="slidenum">
              <a:rPr lang="en-US" smtClean="0"/>
              <a:t>20</a:t>
            </a:fld>
            <a:endParaRPr lang="en-US"/>
          </a:p>
        </p:txBody>
      </p:sp>
    </p:spTree>
    <p:extLst>
      <p:ext uri="{BB962C8B-B14F-4D97-AF65-F5344CB8AC3E}">
        <p14:creationId xmlns:p14="http://schemas.microsoft.com/office/powerpoint/2010/main" val="2770158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1047F47-34D3-4BFC-95A2-945554F0F89C}" type="slidenum">
              <a:rPr lang="en-US" smtClean="0"/>
              <a:t>22</a:t>
            </a:fld>
            <a:endParaRPr lang="en-US"/>
          </a:p>
        </p:txBody>
      </p:sp>
    </p:spTree>
    <p:extLst>
      <p:ext uri="{BB962C8B-B14F-4D97-AF65-F5344CB8AC3E}">
        <p14:creationId xmlns:p14="http://schemas.microsoft.com/office/powerpoint/2010/main" val="3535385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1047F47-34D3-4BFC-95A2-945554F0F89C}" type="slidenum">
              <a:rPr lang="en-US" smtClean="0"/>
              <a:t>3</a:t>
            </a:fld>
            <a:endParaRPr lang="en-US"/>
          </a:p>
        </p:txBody>
      </p:sp>
    </p:spTree>
    <p:extLst>
      <p:ext uri="{BB962C8B-B14F-4D97-AF65-F5344CB8AC3E}">
        <p14:creationId xmlns:p14="http://schemas.microsoft.com/office/powerpoint/2010/main" val="1003406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1047F47-34D3-4BFC-95A2-945554F0F89C}" type="slidenum">
              <a:rPr lang="en-US" smtClean="0"/>
              <a:t>23</a:t>
            </a:fld>
            <a:endParaRPr lang="en-US"/>
          </a:p>
        </p:txBody>
      </p:sp>
    </p:spTree>
    <p:extLst>
      <p:ext uri="{BB962C8B-B14F-4D97-AF65-F5344CB8AC3E}">
        <p14:creationId xmlns:p14="http://schemas.microsoft.com/office/powerpoint/2010/main" val="991689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1047F47-34D3-4BFC-95A2-945554F0F89C}" type="slidenum">
              <a:rPr lang="en-US" smtClean="0"/>
              <a:t>24</a:t>
            </a:fld>
            <a:endParaRPr lang="en-US"/>
          </a:p>
        </p:txBody>
      </p:sp>
    </p:spTree>
    <p:extLst>
      <p:ext uri="{BB962C8B-B14F-4D97-AF65-F5344CB8AC3E}">
        <p14:creationId xmlns:p14="http://schemas.microsoft.com/office/powerpoint/2010/main" val="3315744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1047F47-34D3-4BFC-95A2-945554F0F89C}" type="slidenum">
              <a:rPr lang="en-US" smtClean="0"/>
              <a:t>25</a:t>
            </a:fld>
            <a:endParaRPr lang="en-US"/>
          </a:p>
        </p:txBody>
      </p:sp>
    </p:spTree>
    <p:extLst>
      <p:ext uri="{BB962C8B-B14F-4D97-AF65-F5344CB8AC3E}">
        <p14:creationId xmlns:p14="http://schemas.microsoft.com/office/powerpoint/2010/main" val="22170405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1047F47-34D3-4BFC-95A2-945554F0F89C}" type="slidenum">
              <a:rPr lang="en-US" smtClean="0"/>
              <a:t>26</a:t>
            </a:fld>
            <a:endParaRPr lang="en-US"/>
          </a:p>
        </p:txBody>
      </p:sp>
    </p:spTree>
    <p:extLst>
      <p:ext uri="{BB962C8B-B14F-4D97-AF65-F5344CB8AC3E}">
        <p14:creationId xmlns:p14="http://schemas.microsoft.com/office/powerpoint/2010/main" val="1324354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1047F47-34D3-4BFC-95A2-945554F0F89C}" type="slidenum">
              <a:rPr lang="en-US" smtClean="0"/>
              <a:t>27</a:t>
            </a:fld>
            <a:endParaRPr lang="en-US"/>
          </a:p>
        </p:txBody>
      </p:sp>
    </p:spTree>
    <p:extLst>
      <p:ext uri="{BB962C8B-B14F-4D97-AF65-F5344CB8AC3E}">
        <p14:creationId xmlns:p14="http://schemas.microsoft.com/office/powerpoint/2010/main" val="1286573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6AD127B-864D-4702-B72C-DC82C2E201A7}" type="slidenum">
              <a:rPr lang="tr-TR" smtClean="0"/>
              <a:t>30</a:t>
            </a:fld>
            <a:endParaRPr lang="tr-TR"/>
          </a:p>
        </p:txBody>
      </p:sp>
    </p:spTree>
    <p:extLst>
      <p:ext uri="{BB962C8B-B14F-4D97-AF65-F5344CB8AC3E}">
        <p14:creationId xmlns:p14="http://schemas.microsoft.com/office/powerpoint/2010/main" val="3748199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6AD127B-864D-4702-B72C-DC82C2E201A7}" type="slidenum">
              <a:rPr lang="tr-TR" smtClean="0"/>
              <a:t>31</a:t>
            </a:fld>
            <a:endParaRPr lang="tr-TR"/>
          </a:p>
        </p:txBody>
      </p:sp>
    </p:spTree>
    <p:extLst>
      <p:ext uri="{BB962C8B-B14F-4D97-AF65-F5344CB8AC3E}">
        <p14:creationId xmlns:p14="http://schemas.microsoft.com/office/powerpoint/2010/main" val="7142774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6AD127B-864D-4702-B72C-DC82C2E201A7}" type="slidenum">
              <a:rPr lang="tr-TR" smtClean="0"/>
              <a:t>32</a:t>
            </a:fld>
            <a:endParaRPr lang="tr-TR"/>
          </a:p>
        </p:txBody>
      </p:sp>
    </p:spTree>
    <p:extLst>
      <p:ext uri="{BB962C8B-B14F-4D97-AF65-F5344CB8AC3E}">
        <p14:creationId xmlns:p14="http://schemas.microsoft.com/office/powerpoint/2010/main" val="26273981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aseline="0" dirty="0"/>
          </a:p>
        </p:txBody>
      </p:sp>
      <p:sp>
        <p:nvSpPr>
          <p:cNvPr id="4" name="Slayt Numarası Yer Tutucusu 3"/>
          <p:cNvSpPr>
            <a:spLocks noGrp="1"/>
          </p:cNvSpPr>
          <p:nvPr>
            <p:ph type="sldNum" sz="quarter" idx="10"/>
          </p:nvPr>
        </p:nvSpPr>
        <p:spPr/>
        <p:txBody>
          <a:bodyPr/>
          <a:lstStyle/>
          <a:p>
            <a:fld id="{06AD127B-864D-4702-B72C-DC82C2E201A7}" type="slidenum">
              <a:rPr lang="tr-TR" smtClean="0"/>
              <a:t>34</a:t>
            </a:fld>
            <a:endParaRPr lang="tr-TR"/>
          </a:p>
        </p:txBody>
      </p:sp>
    </p:spTree>
    <p:extLst>
      <p:ext uri="{BB962C8B-B14F-4D97-AF65-F5344CB8AC3E}">
        <p14:creationId xmlns:p14="http://schemas.microsoft.com/office/powerpoint/2010/main" val="1886682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6AD127B-864D-4702-B72C-DC82C2E201A7}" type="slidenum">
              <a:rPr lang="tr-TR" smtClean="0"/>
              <a:t>35</a:t>
            </a:fld>
            <a:endParaRPr lang="tr-TR"/>
          </a:p>
        </p:txBody>
      </p:sp>
    </p:spTree>
    <p:extLst>
      <p:ext uri="{BB962C8B-B14F-4D97-AF65-F5344CB8AC3E}">
        <p14:creationId xmlns:p14="http://schemas.microsoft.com/office/powerpoint/2010/main" val="3561329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1047F47-34D3-4BFC-95A2-945554F0F89C}" type="slidenum">
              <a:rPr lang="en-US" smtClean="0"/>
              <a:t>4</a:t>
            </a:fld>
            <a:endParaRPr lang="en-US"/>
          </a:p>
        </p:txBody>
      </p:sp>
    </p:spTree>
    <p:extLst>
      <p:ext uri="{BB962C8B-B14F-4D97-AF65-F5344CB8AC3E}">
        <p14:creationId xmlns:p14="http://schemas.microsoft.com/office/powerpoint/2010/main" val="23806419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1047F47-34D3-4BFC-95A2-945554F0F89C}" type="slidenum">
              <a:rPr lang="en-US" smtClean="0"/>
              <a:t>36</a:t>
            </a:fld>
            <a:endParaRPr lang="en-US"/>
          </a:p>
        </p:txBody>
      </p:sp>
    </p:spTree>
    <p:extLst>
      <p:ext uri="{BB962C8B-B14F-4D97-AF65-F5344CB8AC3E}">
        <p14:creationId xmlns:p14="http://schemas.microsoft.com/office/powerpoint/2010/main" val="31860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6AD127B-864D-4702-B72C-DC82C2E201A7}" type="slidenum">
              <a:rPr lang="tr-TR" smtClean="0"/>
              <a:t>37</a:t>
            </a:fld>
            <a:endParaRPr lang="tr-TR"/>
          </a:p>
        </p:txBody>
      </p:sp>
    </p:spTree>
    <p:extLst>
      <p:ext uri="{BB962C8B-B14F-4D97-AF65-F5344CB8AC3E}">
        <p14:creationId xmlns:p14="http://schemas.microsoft.com/office/powerpoint/2010/main" val="10160546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1047F47-34D3-4BFC-95A2-945554F0F89C}" type="slidenum">
              <a:rPr lang="en-US" smtClean="0"/>
              <a:t>38</a:t>
            </a:fld>
            <a:endParaRPr lang="en-US"/>
          </a:p>
        </p:txBody>
      </p:sp>
    </p:spTree>
    <p:extLst>
      <p:ext uri="{BB962C8B-B14F-4D97-AF65-F5344CB8AC3E}">
        <p14:creationId xmlns:p14="http://schemas.microsoft.com/office/powerpoint/2010/main" val="1069225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1047F47-34D3-4BFC-95A2-945554F0F89C}" type="slidenum">
              <a:rPr lang="en-US" smtClean="0"/>
              <a:t>5</a:t>
            </a:fld>
            <a:endParaRPr lang="en-US"/>
          </a:p>
        </p:txBody>
      </p:sp>
    </p:spTree>
    <p:extLst>
      <p:ext uri="{BB962C8B-B14F-4D97-AF65-F5344CB8AC3E}">
        <p14:creationId xmlns:p14="http://schemas.microsoft.com/office/powerpoint/2010/main" val="324812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1047F47-34D3-4BFC-95A2-945554F0F89C}" type="slidenum">
              <a:rPr lang="en-US" smtClean="0"/>
              <a:t>6</a:t>
            </a:fld>
            <a:endParaRPr lang="en-US"/>
          </a:p>
        </p:txBody>
      </p:sp>
    </p:spTree>
    <p:extLst>
      <p:ext uri="{BB962C8B-B14F-4D97-AF65-F5344CB8AC3E}">
        <p14:creationId xmlns:p14="http://schemas.microsoft.com/office/powerpoint/2010/main" val="3397710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1047F47-34D3-4BFC-95A2-945554F0F89C}" type="slidenum">
              <a:rPr lang="en-US" smtClean="0"/>
              <a:t>7</a:t>
            </a:fld>
            <a:endParaRPr lang="en-US"/>
          </a:p>
        </p:txBody>
      </p:sp>
    </p:spTree>
    <p:extLst>
      <p:ext uri="{BB962C8B-B14F-4D97-AF65-F5344CB8AC3E}">
        <p14:creationId xmlns:p14="http://schemas.microsoft.com/office/powerpoint/2010/main" val="1850044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1047F47-34D3-4BFC-95A2-945554F0F89C}" type="slidenum">
              <a:rPr lang="en-US" smtClean="0"/>
              <a:t>8</a:t>
            </a:fld>
            <a:endParaRPr lang="en-US"/>
          </a:p>
        </p:txBody>
      </p:sp>
    </p:spTree>
    <p:extLst>
      <p:ext uri="{BB962C8B-B14F-4D97-AF65-F5344CB8AC3E}">
        <p14:creationId xmlns:p14="http://schemas.microsoft.com/office/powerpoint/2010/main" val="2274387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1047F47-34D3-4BFC-95A2-945554F0F89C}" type="slidenum">
              <a:rPr lang="en-US" smtClean="0"/>
              <a:t>9</a:t>
            </a:fld>
            <a:endParaRPr lang="en-US"/>
          </a:p>
        </p:txBody>
      </p:sp>
    </p:spTree>
    <p:extLst>
      <p:ext uri="{BB962C8B-B14F-4D97-AF65-F5344CB8AC3E}">
        <p14:creationId xmlns:p14="http://schemas.microsoft.com/office/powerpoint/2010/main" val="1101780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ayt Numarası Yer Tutucusu 3"/>
          <p:cNvSpPr>
            <a:spLocks noGrp="1"/>
          </p:cNvSpPr>
          <p:nvPr>
            <p:ph type="sldNum" sz="quarter" idx="5"/>
          </p:nvPr>
        </p:nvSpPr>
        <p:spPr/>
        <p:txBody>
          <a:bodyPr/>
          <a:lstStyle/>
          <a:p>
            <a:fld id="{A1047F47-34D3-4BFC-95A2-945554F0F89C}" type="slidenum">
              <a:rPr lang="en-US" smtClean="0"/>
              <a:t>10</a:t>
            </a:fld>
            <a:endParaRPr lang="en-US"/>
          </a:p>
        </p:txBody>
      </p:sp>
    </p:spTree>
    <p:extLst>
      <p:ext uri="{BB962C8B-B14F-4D97-AF65-F5344CB8AC3E}">
        <p14:creationId xmlns:p14="http://schemas.microsoft.com/office/powerpoint/2010/main" val="748045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42FE8D8-2018-4035-AB09-5D2A65945751}" type="datetimeFigureOut">
              <a:rPr lang="en-US" smtClean="0"/>
              <a:t>1/18/2024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8748D7C-62D1-432C-A577-86E7CC0F283E}"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625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FE8D8-2018-4035-AB09-5D2A65945751}"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48D7C-62D1-432C-A577-86E7CC0F283E}" type="slidenum">
              <a:rPr lang="en-US" smtClean="0"/>
              <a:t>‹#›</a:t>
            </a:fld>
            <a:endParaRPr lang="en-US"/>
          </a:p>
        </p:txBody>
      </p:sp>
    </p:spTree>
    <p:extLst>
      <p:ext uri="{BB962C8B-B14F-4D97-AF65-F5344CB8AC3E}">
        <p14:creationId xmlns:p14="http://schemas.microsoft.com/office/powerpoint/2010/main" val="182314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FE8D8-2018-4035-AB09-5D2A65945751}"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48D7C-62D1-432C-A577-86E7CC0F283E}" type="slidenum">
              <a:rPr lang="en-US" smtClean="0"/>
              <a:t>‹#›</a:t>
            </a:fld>
            <a:endParaRPr lang="en-US"/>
          </a:p>
        </p:txBody>
      </p:sp>
    </p:spTree>
    <p:extLst>
      <p:ext uri="{BB962C8B-B14F-4D97-AF65-F5344CB8AC3E}">
        <p14:creationId xmlns:p14="http://schemas.microsoft.com/office/powerpoint/2010/main" val="1462855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81878" y="982134"/>
            <a:ext cx="8453906" cy="2696632"/>
          </a:xfrm>
        </p:spPr>
        <p:txBody>
          <a:bodyPr/>
          <a:lstStyle>
            <a:lvl1pPr>
              <a:defRPr sz="4000"/>
            </a:lvl1pPr>
          </a:lstStyle>
          <a:p>
            <a:r>
              <a:rPr lang="tr-TR"/>
              <a:t>Asıl başlık stilini düzenlemek için tıklayın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1D8BDE4-0472-4506-A8E1-0D884E4C56CB}" type="datetimeFigureOut">
              <a:rPr lang="tr-TR" smtClean="0"/>
              <a:t>18.01.2024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0EAFC63-E9E1-4A25-9598-C3C420C7DDCD}" type="slidenum">
              <a:rPr lang="tr-TR" smtClean="0"/>
              <a:t>‹#›</a:t>
            </a:fld>
            <a:endParaRPr lang="tr-TR"/>
          </a:p>
        </p:txBody>
      </p:sp>
    </p:spTree>
    <p:extLst>
      <p:ext uri="{BB962C8B-B14F-4D97-AF65-F5344CB8AC3E}">
        <p14:creationId xmlns:p14="http://schemas.microsoft.com/office/powerpoint/2010/main" val="419043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FE8D8-2018-4035-AB09-5D2A65945751}"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48D7C-62D1-432C-A577-86E7CC0F283E}" type="slidenum">
              <a:rPr lang="en-US" smtClean="0"/>
              <a:t>‹#›</a:t>
            </a:fld>
            <a:endParaRPr lang="en-US"/>
          </a:p>
        </p:txBody>
      </p:sp>
    </p:spTree>
    <p:extLst>
      <p:ext uri="{BB962C8B-B14F-4D97-AF65-F5344CB8AC3E}">
        <p14:creationId xmlns:p14="http://schemas.microsoft.com/office/powerpoint/2010/main" val="604795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FE8D8-2018-4035-AB09-5D2A65945751}"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48D7C-62D1-432C-A577-86E7CC0F283E}"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2737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2FE8D8-2018-4035-AB09-5D2A65945751}"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48D7C-62D1-432C-A577-86E7CC0F283E}" type="slidenum">
              <a:rPr lang="en-US" smtClean="0"/>
              <a:t>‹#›</a:t>
            </a:fld>
            <a:endParaRPr lang="en-US"/>
          </a:p>
        </p:txBody>
      </p:sp>
    </p:spTree>
    <p:extLst>
      <p:ext uri="{BB962C8B-B14F-4D97-AF65-F5344CB8AC3E}">
        <p14:creationId xmlns:p14="http://schemas.microsoft.com/office/powerpoint/2010/main" val="872128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2FE8D8-2018-4035-AB09-5D2A65945751}"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748D7C-62D1-432C-A577-86E7CC0F283E}" type="slidenum">
              <a:rPr lang="en-US" smtClean="0"/>
              <a:t>‹#›</a:t>
            </a:fld>
            <a:endParaRPr lang="en-US"/>
          </a:p>
        </p:txBody>
      </p:sp>
    </p:spTree>
    <p:extLst>
      <p:ext uri="{BB962C8B-B14F-4D97-AF65-F5344CB8AC3E}">
        <p14:creationId xmlns:p14="http://schemas.microsoft.com/office/powerpoint/2010/main" val="425656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2FE8D8-2018-4035-AB09-5D2A65945751}"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748D7C-62D1-432C-A577-86E7CC0F283E}" type="slidenum">
              <a:rPr lang="en-US" smtClean="0"/>
              <a:t>‹#›</a:t>
            </a:fld>
            <a:endParaRPr lang="en-US"/>
          </a:p>
        </p:txBody>
      </p:sp>
    </p:spTree>
    <p:extLst>
      <p:ext uri="{BB962C8B-B14F-4D97-AF65-F5344CB8AC3E}">
        <p14:creationId xmlns:p14="http://schemas.microsoft.com/office/powerpoint/2010/main" val="83837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FE8D8-2018-4035-AB09-5D2A65945751}"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748D7C-62D1-432C-A577-86E7CC0F283E}" type="slidenum">
              <a:rPr lang="en-US" smtClean="0"/>
              <a:t>‹#›</a:t>
            </a:fld>
            <a:endParaRPr lang="en-US"/>
          </a:p>
        </p:txBody>
      </p:sp>
    </p:spTree>
    <p:extLst>
      <p:ext uri="{BB962C8B-B14F-4D97-AF65-F5344CB8AC3E}">
        <p14:creationId xmlns:p14="http://schemas.microsoft.com/office/powerpoint/2010/main" val="3508349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2FE8D8-2018-4035-AB09-5D2A65945751}"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48D7C-62D1-432C-A577-86E7CC0F283E}" type="slidenum">
              <a:rPr lang="en-US" smtClean="0"/>
              <a:t>‹#›</a:t>
            </a:fld>
            <a:endParaRPr lang="en-US"/>
          </a:p>
        </p:txBody>
      </p:sp>
    </p:spTree>
    <p:extLst>
      <p:ext uri="{BB962C8B-B14F-4D97-AF65-F5344CB8AC3E}">
        <p14:creationId xmlns:p14="http://schemas.microsoft.com/office/powerpoint/2010/main" val="1366852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2FE8D8-2018-4035-AB09-5D2A65945751}"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48D7C-62D1-432C-A577-86E7CC0F283E}" type="slidenum">
              <a:rPr lang="en-US" smtClean="0"/>
              <a:t>‹#›</a:t>
            </a:fld>
            <a:endParaRPr lang="en-US"/>
          </a:p>
        </p:txBody>
      </p:sp>
    </p:spTree>
    <p:extLst>
      <p:ext uri="{BB962C8B-B14F-4D97-AF65-F5344CB8AC3E}">
        <p14:creationId xmlns:p14="http://schemas.microsoft.com/office/powerpoint/2010/main" val="362008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342FE8D8-2018-4035-AB09-5D2A65945751}" type="datetimeFigureOut">
              <a:rPr lang="en-US" smtClean="0"/>
              <a:t>1/18/2024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8748D7C-62D1-432C-A577-86E7CC0F283E}" type="slidenum">
              <a:rPr lang="en-US" smtClean="0"/>
              <a:t>‹#›</a:t>
            </a:fld>
            <a:endParaRPr lang="en-US"/>
          </a:p>
        </p:txBody>
      </p:sp>
    </p:spTree>
    <p:extLst>
      <p:ext uri="{BB962C8B-B14F-4D97-AF65-F5344CB8AC3E}">
        <p14:creationId xmlns:p14="http://schemas.microsoft.com/office/powerpoint/2010/main" val="7744202"/>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6724FA-4B93-A5EF-E5A4-A83319EF9C5E}"/>
              </a:ext>
            </a:extLst>
          </p:cNvPr>
          <p:cNvSpPr>
            <a:spLocks noGrp="1"/>
          </p:cNvSpPr>
          <p:nvPr>
            <p:ph type="ctrTitle"/>
          </p:nvPr>
        </p:nvSpPr>
        <p:spPr/>
        <p:txBody>
          <a:bodyPr/>
          <a:lstStyle/>
          <a:p>
            <a:r>
              <a:rPr lang="en-US" dirty="0"/>
              <a:t>Büyük Veri</a:t>
            </a:r>
          </a:p>
        </p:txBody>
      </p:sp>
      <p:sp>
        <p:nvSpPr>
          <p:cNvPr id="3" name="Alt Başlık 2">
            <a:extLst>
              <a:ext uri="{FF2B5EF4-FFF2-40B4-BE49-F238E27FC236}">
                <a16:creationId xmlns:a16="http://schemas.microsoft.com/office/drawing/2014/main" id="{BD06F619-5D15-0FF6-3616-42329D25A970}"/>
              </a:ext>
            </a:extLst>
          </p:cNvPr>
          <p:cNvSpPr>
            <a:spLocks noGrp="1"/>
          </p:cNvSpPr>
          <p:nvPr>
            <p:ph type="subTitle" idx="1"/>
          </p:nvPr>
        </p:nvSpPr>
        <p:spPr/>
        <p:txBody>
          <a:bodyPr/>
          <a:lstStyle/>
          <a:p>
            <a:r>
              <a:rPr lang="en-US" dirty="0"/>
              <a:t>Machine Learning</a:t>
            </a:r>
          </a:p>
          <a:p>
            <a:endParaRPr lang="en-US" dirty="0"/>
          </a:p>
          <a:p>
            <a:endParaRPr lang="en-US" dirty="0"/>
          </a:p>
        </p:txBody>
      </p:sp>
    </p:spTree>
    <p:extLst>
      <p:ext uri="{BB962C8B-B14F-4D97-AF65-F5344CB8AC3E}">
        <p14:creationId xmlns:p14="http://schemas.microsoft.com/office/powerpoint/2010/main" val="361119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9575D0-FBDC-3CBE-7C81-FF8C8F7403EB}"/>
              </a:ext>
            </a:extLst>
          </p:cNvPr>
          <p:cNvSpPr>
            <a:spLocks noGrp="1"/>
          </p:cNvSpPr>
          <p:nvPr>
            <p:ph type="title"/>
          </p:nvPr>
        </p:nvSpPr>
        <p:spPr/>
        <p:txBody>
          <a:bodyPr/>
          <a:lstStyle/>
          <a:p>
            <a:r>
              <a:rPr lang="tr-TR" dirty="0"/>
              <a:t>Data Analysis </a:t>
            </a:r>
            <a:r>
              <a:rPr lang="tr-TR" dirty="0" err="1"/>
              <a:t>Methods</a:t>
            </a:r>
            <a:endParaRPr lang="tr-TR" dirty="0"/>
          </a:p>
        </p:txBody>
      </p:sp>
      <p:sp>
        <p:nvSpPr>
          <p:cNvPr id="3" name="İçerik Yer Tutucusu 2">
            <a:extLst>
              <a:ext uri="{FF2B5EF4-FFF2-40B4-BE49-F238E27FC236}">
                <a16:creationId xmlns:a16="http://schemas.microsoft.com/office/drawing/2014/main" id="{FBED55A3-EDDB-5455-8F01-5F56B40ACB6C}"/>
              </a:ext>
            </a:extLst>
          </p:cNvPr>
          <p:cNvSpPr>
            <a:spLocks noGrp="1"/>
          </p:cNvSpPr>
          <p:nvPr>
            <p:ph idx="1"/>
          </p:nvPr>
        </p:nvSpPr>
        <p:spPr>
          <a:xfrm>
            <a:off x="1261872" y="1817370"/>
            <a:ext cx="8579358" cy="4031297"/>
          </a:xfrm>
        </p:spPr>
        <p:txBody>
          <a:bodyPr>
            <a:normAutofit lnSpcReduction="10000"/>
          </a:bodyPr>
          <a:lstStyle/>
          <a:p>
            <a:r>
              <a:rPr lang="en-US" dirty="0"/>
              <a:t>In data science, there are many ways to analyze data.</a:t>
            </a:r>
          </a:p>
          <a:p>
            <a:r>
              <a:rPr lang="en-US" dirty="0"/>
              <a:t>Data analytics consists of:</a:t>
            </a:r>
          </a:p>
          <a:p>
            <a:r>
              <a:rPr lang="en-US" dirty="0"/>
              <a:t>1. Data collection (data ingestion)</a:t>
            </a:r>
          </a:p>
          <a:p>
            <a:r>
              <a:rPr lang="en-US" dirty="0"/>
              <a:t>2. Data cleaning;</a:t>
            </a:r>
          </a:p>
          <a:p>
            <a:r>
              <a:rPr lang="en-US" dirty="0"/>
              <a:t>3. Visualization and Exploratory Analysis;</a:t>
            </a:r>
          </a:p>
          <a:p>
            <a:r>
              <a:rPr lang="en-US" dirty="0"/>
              <a:t>4. Feature Extraction and Selection;</a:t>
            </a:r>
          </a:p>
          <a:p>
            <a:r>
              <a:rPr lang="en-US" dirty="0"/>
              <a:t>5. Modeling;</a:t>
            </a:r>
          </a:p>
          <a:p>
            <a:r>
              <a:rPr lang="en-US" dirty="0"/>
              <a:t>6. Evaluation;</a:t>
            </a:r>
          </a:p>
          <a:p>
            <a:r>
              <a:rPr lang="en-US" dirty="0"/>
              <a:t>7. </a:t>
            </a:r>
            <a:r>
              <a:rPr lang="tr-TR" dirty="0" err="1"/>
              <a:t>Inference</a:t>
            </a:r>
            <a:endParaRPr lang="tr-TR" dirty="0"/>
          </a:p>
          <a:p>
            <a:endParaRPr lang="tr-TR" dirty="0"/>
          </a:p>
        </p:txBody>
      </p:sp>
    </p:spTree>
    <p:extLst>
      <p:ext uri="{BB962C8B-B14F-4D97-AF65-F5344CB8AC3E}">
        <p14:creationId xmlns:p14="http://schemas.microsoft.com/office/powerpoint/2010/main" val="797722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CB87BE-BE59-C14B-90D3-F2221428C4E1}"/>
              </a:ext>
            </a:extLst>
          </p:cNvPr>
          <p:cNvSpPr>
            <a:spLocks noGrp="1"/>
          </p:cNvSpPr>
          <p:nvPr>
            <p:ph type="title"/>
          </p:nvPr>
        </p:nvSpPr>
        <p:spPr/>
        <p:txBody>
          <a:bodyPr/>
          <a:lstStyle/>
          <a:p>
            <a:r>
              <a:rPr lang="tr-TR" dirty="0"/>
              <a:t>Data Collection</a:t>
            </a:r>
          </a:p>
        </p:txBody>
      </p:sp>
      <p:sp>
        <p:nvSpPr>
          <p:cNvPr id="3" name="İçerik Yer Tutucusu 2">
            <a:extLst>
              <a:ext uri="{FF2B5EF4-FFF2-40B4-BE49-F238E27FC236}">
                <a16:creationId xmlns:a16="http://schemas.microsoft.com/office/drawing/2014/main" id="{A02A5339-F450-D245-A56D-0B75C359EC30}"/>
              </a:ext>
            </a:extLst>
          </p:cNvPr>
          <p:cNvSpPr>
            <a:spLocks noGrp="1"/>
          </p:cNvSpPr>
          <p:nvPr>
            <p:ph idx="1"/>
          </p:nvPr>
        </p:nvSpPr>
        <p:spPr/>
        <p:txBody>
          <a:bodyPr/>
          <a:lstStyle/>
          <a:p>
            <a:r>
              <a:rPr lang="en-US" dirty="0"/>
              <a:t>Data comes to the analyst in many forms, not all of them in a neat format that is easy to handle.</a:t>
            </a:r>
          </a:p>
          <a:p>
            <a:r>
              <a:rPr lang="en-US" dirty="0"/>
              <a:t>It is often necessary to read system logs (in various formats), extract data from pdfs and web pages, extract information from package headers and package payloads. </a:t>
            </a:r>
            <a:endParaRPr lang="tr-TR" dirty="0"/>
          </a:p>
          <a:p>
            <a:r>
              <a:rPr lang="en-US" dirty="0"/>
              <a:t>Source code and binaries are analyzed, unformatted text is processed, network topologies are analyzed, resulting in a rather long list of data types and data sources.</a:t>
            </a:r>
            <a:endParaRPr lang="tr-TR" dirty="0"/>
          </a:p>
          <a:p>
            <a:endParaRPr lang="tr-TR" dirty="0"/>
          </a:p>
        </p:txBody>
      </p:sp>
    </p:spTree>
    <p:extLst>
      <p:ext uri="{BB962C8B-B14F-4D97-AF65-F5344CB8AC3E}">
        <p14:creationId xmlns:p14="http://schemas.microsoft.com/office/powerpoint/2010/main" val="101253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B19507-7CCC-3728-D248-D65A999ECD90}"/>
              </a:ext>
            </a:extLst>
          </p:cNvPr>
          <p:cNvSpPr>
            <a:spLocks noGrp="1"/>
          </p:cNvSpPr>
          <p:nvPr>
            <p:ph type="title"/>
          </p:nvPr>
        </p:nvSpPr>
        <p:spPr/>
        <p:txBody>
          <a:bodyPr/>
          <a:lstStyle/>
          <a:p>
            <a:br>
              <a:rPr lang="tr-TR" dirty="0"/>
            </a:br>
            <a:r>
              <a:rPr lang="en-US" dirty="0"/>
              <a:t>Data Processing and Cleaning</a:t>
            </a:r>
            <a:endParaRPr lang="tr-TR" dirty="0"/>
          </a:p>
        </p:txBody>
      </p:sp>
      <p:sp>
        <p:nvSpPr>
          <p:cNvPr id="3" name="İçerik Yer Tutucusu 2">
            <a:extLst>
              <a:ext uri="{FF2B5EF4-FFF2-40B4-BE49-F238E27FC236}">
                <a16:creationId xmlns:a16="http://schemas.microsoft.com/office/drawing/2014/main" id="{0D20F855-6010-B5FA-BF2D-1AFAC6F6909E}"/>
              </a:ext>
            </a:extLst>
          </p:cNvPr>
          <p:cNvSpPr>
            <a:spLocks noGrp="1"/>
          </p:cNvSpPr>
          <p:nvPr>
            <p:ph idx="1"/>
          </p:nvPr>
        </p:nvSpPr>
        <p:spPr/>
        <p:txBody>
          <a:bodyPr/>
          <a:lstStyle/>
          <a:p>
            <a:r>
              <a:rPr lang="en-US" dirty="0"/>
              <a:t>With data cleaning, erroneous data is eliminated. </a:t>
            </a:r>
            <a:endParaRPr lang="tr-TR" dirty="0"/>
          </a:p>
          <a:p>
            <a:r>
              <a:rPr lang="en-US" dirty="0"/>
              <a:t>However, bad data obtained due to transcription errors or sensor misconfiguration needs to be removed, or at least identified and labeled as bad. </a:t>
            </a:r>
            <a:endParaRPr lang="tr-TR" dirty="0"/>
          </a:p>
          <a:p>
            <a:r>
              <a:rPr lang="en-US" dirty="0"/>
              <a:t>As a rule, it is not recommended to permanently remove "bad" data, although it can be temporarily removed for a particular calculation.</a:t>
            </a:r>
            <a:endParaRPr lang="tr-TR" dirty="0"/>
          </a:p>
          <a:p>
            <a:endParaRPr lang="tr-TR" dirty="0"/>
          </a:p>
        </p:txBody>
      </p:sp>
    </p:spTree>
    <p:extLst>
      <p:ext uri="{BB962C8B-B14F-4D97-AF65-F5344CB8AC3E}">
        <p14:creationId xmlns:p14="http://schemas.microsoft.com/office/powerpoint/2010/main" val="3438961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9AF337-BADE-7C04-FA56-2AED4AE29311}"/>
              </a:ext>
            </a:extLst>
          </p:cNvPr>
          <p:cNvSpPr>
            <a:spLocks noGrp="1"/>
          </p:cNvSpPr>
          <p:nvPr>
            <p:ph type="title"/>
          </p:nvPr>
        </p:nvSpPr>
        <p:spPr/>
        <p:txBody>
          <a:bodyPr/>
          <a:lstStyle/>
          <a:p>
            <a:r>
              <a:rPr lang="en-US" dirty="0"/>
              <a:t>Data Visualization and Exploratory analysis</a:t>
            </a:r>
            <a:endParaRPr lang="tr-TR" dirty="0"/>
          </a:p>
        </p:txBody>
      </p:sp>
      <p:sp>
        <p:nvSpPr>
          <p:cNvPr id="3" name="İçerik Yer Tutucusu 2">
            <a:extLst>
              <a:ext uri="{FF2B5EF4-FFF2-40B4-BE49-F238E27FC236}">
                <a16:creationId xmlns:a16="http://schemas.microsoft.com/office/drawing/2014/main" id="{FBDDAE15-B6D6-7B32-594D-14E527DF7FC2}"/>
              </a:ext>
            </a:extLst>
          </p:cNvPr>
          <p:cNvSpPr>
            <a:spLocks noGrp="1"/>
          </p:cNvSpPr>
          <p:nvPr>
            <p:ph idx="1"/>
          </p:nvPr>
        </p:nvSpPr>
        <p:spPr/>
        <p:txBody>
          <a:bodyPr/>
          <a:lstStyle/>
          <a:p>
            <a:r>
              <a:rPr lang="en-US" dirty="0"/>
              <a:t>Data visualization is included in many business intelligence tools and is essential for advanced analytics.</a:t>
            </a:r>
          </a:p>
          <a:p>
            <a:r>
              <a:rPr lang="en-US" dirty="0"/>
              <a:t>It helps people to understand all the information or data produced today. </a:t>
            </a:r>
            <a:endParaRPr lang="tr-TR" dirty="0"/>
          </a:p>
          <a:p>
            <a:r>
              <a:rPr lang="en-US" dirty="0"/>
              <a:t>With data visualization, information is presented, for example, in a pie or bar chart, or some other form of visual presentation.</a:t>
            </a:r>
            <a:endParaRPr lang="tr-TR" dirty="0"/>
          </a:p>
          <a:p>
            <a:endParaRPr lang="tr-TR" dirty="0"/>
          </a:p>
        </p:txBody>
      </p:sp>
    </p:spTree>
    <p:extLst>
      <p:ext uri="{BB962C8B-B14F-4D97-AF65-F5344CB8AC3E}">
        <p14:creationId xmlns:p14="http://schemas.microsoft.com/office/powerpoint/2010/main" val="2091605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BE2AB7-C7A3-DB9A-219B-1529F175C168}"/>
              </a:ext>
            </a:extLst>
          </p:cNvPr>
          <p:cNvSpPr>
            <a:spLocks noGrp="1"/>
          </p:cNvSpPr>
          <p:nvPr>
            <p:ph type="title"/>
          </p:nvPr>
        </p:nvSpPr>
        <p:spPr/>
        <p:txBody>
          <a:bodyPr/>
          <a:lstStyle/>
          <a:p>
            <a:r>
              <a:rPr lang="en-US" dirty="0"/>
              <a:t>Feature Extraction and Selection</a:t>
            </a:r>
            <a:endParaRPr lang="tr-TR" dirty="0"/>
          </a:p>
        </p:txBody>
      </p:sp>
      <p:sp>
        <p:nvSpPr>
          <p:cNvPr id="3" name="İçerik Yer Tutucusu 2">
            <a:extLst>
              <a:ext uri="{FF2B5EF4-FFF2-40B4-BE49-F238E27FC236}">
                <a16:creationId xmlns:a16="http://schemas.microsoft.com/office/drawing/2014/main" id="{333809BC-9B3B-CC13-1175-F2F696A96FA9}"/>
              </a:ext>
            </a:extLst>
          </p:cNvPr>
          <p:cNvSpPr>
            <a:spLocks noGrp="1"/>
          </p:cNvSpPr>
          <p:nvPr>
            <p:ph idx="1"/>
          </p:nvPr>
        </p:nvSpPr>
        <p:spPr/>
        <p:txBody>
          <a:bodyPr/>
          <a:lstStyle/>
          <a:p>
            <a:r>
              <a:rPr lang="en-US" dirty="0"/>
              <a:t>Feature Selection is the name given to the process of evaluating features piece by piece in order to determine which features have an impact on the result and how much. </a:t>
            </a:r>
            <a:endParaRPr lang="tr-TR" dirty="0"/>
          </a:p>
          <a:p>
            <a:r>
              <a:rPr lang="en-US" dirty="0"/>
              <a:t>It is tried to reduce the high-dimensional data to low-dimensionality and to obtain the same or higher accuracy rate.</a:t>
            </a:r>
            <a:endParaRPr lang="tr-TR" dirty="0"/>
          </a:p>
          <a:p>
            <a:endParaRPr lang="tr-TR" dirty="0"/>
          </a:p>
        </p:txBody>
      </p:sp>
    </p:spTree>
    <p:extLst>
      <p:ext uri="{BB962C8B-B14F-4D97-AF65-F5344CB8AC3E}">
        <p14:creationId xmlns:p14="http://schemas.microsoft.com/office/powerpoint/2010/main" val="1167136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1990D4-0A09-1975-A3B3-50287FF2053E}"/>
              </a:ext>
            </a:extLst>
          </p:cNvPr>
          <p:cNvSpPr>
            <a:spLocks noGrp="1"/>
          </p:cNvSpPr>
          <p:nvPr>
            <p:ph type="title"/>
          </p:nvPr>
        </p:nvSpPr>
        <p:spPr/>
        <p:txBody>
          <a:bodyPr/>
          <a:lstStyle/>
          <a:p>
            <a:r>
              <a:rPr lang="en-US" dirty="0"/>
              <a:t>Modelling</a:t>
            </a:r>
            <a:endParaRPr lang="tr-TR" dirty="0"/>
          </a:p>
        </p:txBody>
      </p:sp>
      <p:sp>
        <p:nvSpPr>
          <p:cNvPr id="3" name="İçerik Yer Tutucusu 2">
            <a:extLst>
              <a:ext uri="{FF2B5EF4-FFF2-40B4-BE49-F238E27FC236}">
                <a16:creationId xmlns:a16="http://schemas.microsoft.com/office/drawing/2014/main" id="{C7ADDD2E-19E6-C429-A8E0-CEE03100FACF}"/>
              </a:ext>
            </a:extLst>
          </p:cNvPr>
          <p:cNvSpPr>
            <a:spLocks noGrp="1"/>
          </p:cNvSpPr>
          <p:nvPr>
            <p:ph idx="1"/>
          </p:nvPr>
        </p:nvSpPr>
        <p:spPr/>
        <p:txBody>
          <a:bodyPr/>
          <a:lstStyle/>
          <a:p>
            <a:pPr marL="0" indent="0">
              <a:buNone/>
            </a:pPr>
            <a:r>
              <a:rPr lang="en-US" dirty="0"/>
              <a:t>There are five key aspects of data analytics modeling:</a:t>
            </a:r>
          </a:p>
          <a:p>
            <a:r>
              <a:rPr lang="en-US" dirty="0"/>
              <a:t>1. Features: A model suitable for the data is determined. For example, one may decide to use Gaussian mixing models to model their data.</a:t>
            </a:r>
          </a:p>
          <a:p>
            <a:r>
              <a:rPr lang="en-US" dirty="0"/>
              <a:t>2</a:t>
            </a:r>
            <a:r>
              <a:rPr lang="tr-TR" dirty="0"/>
              <a:t>.</a:t>
            </a:r>
            <a:r>
              <a:rPr lang="en-US" dirty="0"/>
              <a:t>Selection: Choose from the model set. In the case of the mixture model, this would be to choose the number of components in the mixture and perhaps the shapes of the mixture covariances or other constraints.</a:t>
            </a:r>
            <a:endParaRPr lang="tr-TR" dirty="0"/>
          </a:p>
          <a:p>
            <a:r>
              <a:rPr lang="en-US" dirty="0"/>
              <a:t>3. Fitting: Fit the parameters of the model to the data. Means, covariances and mixing ratios need to be determined for the mixing situation.</a:t>
            </a:r>
          </a:p>
          <a:p>
            <a:r>
              <a:rPr lang="en-US" dirty="0"/>
              <a:t>4. Evaluation: Determine whether the model fits the data.</a:t>
            </a:r>
          </a:p>
          <a:p>
            <a:r>
              <a:rPr lang="en-US" dirty="0"/>
              <a:t>Conclusion 5: Make the appropriate decision using the results from the above steps.</a:t>
            </a:r>
            <a:endParaRPr lang="tr-TR" dirty="0"/>
          </a:p>
          <a:p>
            <a:endParaRPr lang="tr-TR" dirty="0"/>
          </a:p>
        </p:txBody>
      </p:sp>
    </p:spTree>
    <p:extLst>
      <p:ext uri="{BB962C8B-B14F-4D97-AF65-F5344CB8AC3E}">
        <p14:creationId xmlns:p14="http://schemas.microsoft.com/office/powerpoint/2010/main" val="720298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EEB3F8-856C-0815-2C94-EAEEACC678E5}"/>
              </a:ext>
            </a:extLst>
          </p:cNvPr>
          <p:cNvSpPr>
            <a:spLocks noGrp="1"/>
          </p:cNvSpPr>
          <p:nvPr>
            <p:ph type="title"/>
          </p:nvPr>
        </p:nvSpPr>
        <p:spPr/>
        <p:txBody>
          <a:bodyPr/>
          <a:lstStyle/>
          <a:p>
            <a:r>
              <a:rPr lang="en-US" dirty="0"/>
              <a:t>Evaluation</a:t>
            </a:r>
            <a:endParaRPr lang="tr-TR" dirty="0"/>
          </a:p>
        </p:txBody>
      </p:sp>
      <p:sp>
        <p:nvSpPr>
          <p:cNvPr id="3" name="İçerik Yer Tutucusu 2">
            <a:extLst>
              <a:ext uri="{FF2B5EF4-FFF2-40B4-BE49-F238E27FC236}">
                <a16:creationId xmlns:a16="http://schemas.microsoft.com/office/drawing/2014/main" id="{E3EF712F-5AD6-4F91-68B9-FB3A5AB7012F}"/>
              </a:ext>
            </a:extLst>
          </p:cNvPr>
          <p:cNvSpPr>
            <a:spLocks noGrp="1"/>
          </p:cNvSpPr>
          <p:nvPr>
            <p:ph idx="1"/>
          </p:nvPr>
        </p:nvSpPr>
        <p:spPr/>
        <p:txBody>
          <a:bodyPr/>
          <a:lstStyle/>
          <a:p>
            <a:pPr marL="0" indent="0">
              <a:buNone/>
            </a:pPr>
            <a:r>
              <a:rPr lang="en-US" sz="1800" dirty="0"/>
              <a:t>There are many metrics that can be used in the Machine Learning field.</a:t>
            </a:r>
          </a:p>
          <a:p>
            <a:r>
              <a:rPr lang="en-US" sz="1800" dirty="0"/>
              <a:t> MSE, RMSE, MAE, MAPE and Other Metrics</a:t>
            </a:r>
          </a:p>
          <a:p>
            <a:r>
              <a:rPr lang="en-US" sz="1800" dirty="0"/>
              <a:t> Cross Validation</a:t>
            </a:r>
          </a:p>
          <a:p>
            <a:r>
              <a:rPr lang="en-US" sz="1800" dirty="0"/>
              <a:t> Measuring the Quality of Forecasts</a:t>
            </a:r>
            <a:endParaRPr lang="tr-TR" sz="1800" dirty="0"/>
          </a:p>
          <a:p>
            <a:endParaRPr lang="tr-TR" dirty="0"/>
          </a:p>
        </p:txBody>
      </p:sp>
    </p:spTree>
    <p:extLst>
      <p:ext uri="{BB962C8B-B14F-4D97-AF65-F5344CB8AC3E}">
        <p14:creationId xmlns:p14="http://schemas.microsoft.com/office/powerpoint/2010/main" val="2581741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pPr algn="ctr"/>
            <a:r>
              <a:rPr lang="en-US" dirty="0"/>
              <a:t>Arti</a:t>
            </a:r>
            <a:r>
              <a:rPr lang="en-US" sz="4800" dirty="0"/>
              <a:t>ficial Intelligence </a:t>
            </a:r>
            <a:br>
              <a:rPr lang="tr-TR" sz="4800" dirty="0"/>
            </a:br>
            <a:r>
              <a:rPr lang="en-US" sz="4800" dirty="0"/>
              <a:t>and Machine Learning</a:t>
            </a:r>
            <a:endParaRPr lang="tr-TR" sz="4800" dirty="0"/>
          </a:p>
        </p:txBody>
      </p:sp>
      <p:sp>
        <p:nvSpPr>
          <p:cNvPr id="6" name="Metin Yer Tutucusu 5"/>
          <p:cNvSpPr>
            <a:spLocks noGrp="1"/>
          </p:cNvSpPr>
          <p:nvPr>
            <p:ph type="body" sz="half" idx="13"/>
          </p:nvPr>
        </p:nvSpPr>
        <p:spPr/>
        <p:txBody>
          <a:bodyPr/>
          <a:lstStyle/>
          <a:p>
            <a:endParaRPr lang="tr-TR"/>
          </a:p>
        </p:txBody>
      </p:sp>
      <p:sp>
        <p:nvSpPr>
          <p:cNvPr id="5" name="Metin Yer Tutucusu 4"/>
          <p:cNvSpPr>
            <a:spLocks noGrp="1"/>
          </p:cNvSpPr>
          <p:nvPr>
            <p:ph type="body" sz="half" idx="2"/>
          </p:nvPr>
        </p:nvSpPr>
        <p:spPr/>
        <p:txBody>
          <a:bodyPr/>
          <a:lstStyle/>
          <a:p>
            <a:endParaRPr lang="tr-TR"/>
          </a:p>
        </p:txBody>
      </p:sp>
    </p:spTree>
    <p:extLst>
      <p:ext uri="{BB962C8B-B14F-4D97-AF65-F5344CB8AC3E}">
        <p14:creationId xmlns:p14="http://schemas.microsoft.com/office/powerpoint/2010/main" val="2364622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en-US" dirty="0"/>
              <a:t>Artificial Intelligence</a:t>
            </a:r>
            <a:endParaRPr lang="tr-TR" dirty="0"/>
          </a:p>
        </p:txBody>
      </p:sp>
      <p:sp>
        <p:nvSpPr>
          <p:cNvPr id="6" name="İçerik Yer Tutucusu 5"/>
          <p:cNvSpPr>
            <a:spLocks noGrp="1"/>
          </p:cNvSpPr>
          <p:nvPr>
            <p:ph idx="1"/>
          </p:nvPr>
        </p:nvSpPr>
        <p:spPr/>
        <p:txBody>
          <a:bodyPr/>
          <a:lstStyle/>
          <a:p>
            <a:r>
              <a:rPr lang="en-US" dirty="0"/>
              <a:t>While intelligence is the capacity to learn and solve problems, artificial intelligence is some of the qualities that machines and robots have their own intelligence and computer science aims to create.</a:t>
            </a:r>
            <a:endParaRPr lang="tr-TR" dirty="0"/>
          </a:p>
          <a:p>
            <a:r>
              <a:rPr lang="en-US" dirty="0"/>
              <a:t>Examples include the ability to solve problems, the ability to act rationally, and the ability to act like people.</a:t>
            </a:r>
            <a:endParaRPr lang="tr-TR" dirty="0"/>
          </a:p>
        </p:txBody>
      </p:sp>
    </p:spTree>
    <p:extLst>
      <p:ext uri="{BB962C8B-B14F-4D97-AF65-F5344CB8AC3E}">
        <p14:creationId xmlns:p14="http://schemas.microsoft.com/office/powerpoint/2010/main" val="602998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dirty="0"/>
              <a:t>Machine Learning</a:t>
            </a:r>
          </a:p>
        </p:txBody>
      </p:sp>
      <p:sp>
        <p:nvSpPr>
          <p:cNvPr id="6" name="İçerik Yer Tutucusu 5"/>
          <p:cNvSpPr>
            <a:spLocks noGrp="1"/>
          </p:cNvSpPr>
          <p:nvPr>
            <p:ph idx="1"/>
          </p:nvPr>
        </p:nvSpPr>
        <p:spPr/>
        <p:txBody>
          <a:bodyPr>
            <a:normAutofit/>
          </a:bodyPr>
          <a:lstStyle/>
          <a:p>
            <a:r>
              <a:rPr lang="en-US" dirty="0"/>
              <a:t>Machine learning is a branch of artificial intelligence (AI) and computer science that gradually increases its accuracy by focusing on the use of data and algorithms to mimic the way humans learn.</a:t>
            </a:r>
          </a:p>
          <a:p>
            <a:r>
              <a:rPr lang="en-US" dirty="0"/>
              <a:t>It is known that the term "machine learning" was first used by an IBM insider, Arthur Samuel, in his research on the game of checkers (PDF, 481 KB) (link resides outside IBM).</a:t>
            </a:r>
          </a:p>
          <a:p>
            <a:r>
              <a:rPr lang="en-US" dirty="0"/>
              <a:t>Expert checkers player Robert </a:t>
            </a:r>
            <a:r>
              <a:rPr lang="en-US" dirty="0" err="1"/>
              <a:t>Nealey</a:t>
            </a:r>
            <a:r>
              <a:rPr lang="en-US" dirty="0"/>
              <a:t> played the game on an IBM 7094 computer in 1962 and lost against the computer.</a:t>
            </a:r>
          </a:p>
          <a:p>
            <a:r>
              <a:rPr lang="en-US" dirty="0"/>
              <a:t>Considering what's possible today, this achievement may seem almost trivial; however, it is seen as an important turning point in the field of artificial intelligence.</a:t>
            </a:r>
            <a:endParaRPr lang="tr-TR" dirty="0"/>
          </a:p>
        </p:txBody>
      </p:sp>
    </p:spTree>
    <p:extLst>
      <p:ext uri="{BB962C8B-B14F-4D97-AF65-F5344CB8AC3E}">
        <p14:creationId xmlns:p14="http://schemas.microsoft.com/office/powerpoint/2010/main" val="2931427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75B831-41F4-7382-94EF-0F445C1FCD71}"/>
              </a:ext>
            </a:extLst>
          </p:cNvPr>
          <p:cNvSpPr>
            <a:spLocks noGrp="1"/>
          </p:cNvSpPr>
          <p:nvPr>
            <p:ph type="title"/>
          </p:nvPr>
        </p:nvSpPr>
        <p:spPr/>
        <p:txBody>
          <a:bodyPr/>
          <a:lstStyle/>
          <a:p>
            <a:r>
              <a:rPr lang="tr-TR" dirty="0" err="1"/>
              <a:t>What</a:t>
            </a:r>
            <a:r>
              <a:rPr lang="tr-TR" dirty="0"/>
              <a:t> is Data </a:t>
            </a:r>
            <a:r>
              <a:rPr lang="tr-TR" dirty="0" err="1"/>
              <a:t>Analytic</a:t>
            </a:r>
            <a:r>
              <a:rPr lang="tr-TR" dirty="0"/>
              <a:t>?</a:t>
            </a:r>
          </a:p>
        </p:txBody>
      </p:sp>
      <p:sp>
        <p:nvSpPr>
          <p:cNvPr id="3" name="İçerik Yer Tutucusu 2">
            <a:extLst>
              <a:ext uri="{FF2B5EF4-FFF2-40B4-BE49-F238E27FC236}">
                <a16:creationId xmlns:a16="http://schemas.microsoft.com/office/drawing/2014/main" id="{EFBF57D0-4502-B9D7-AA32-2AC4040AEECC}"/>
              </a:ext>
            </a:extLst>
          </p:cNvPr>
          <p:cNvSpPr>
            <a:spLocks noGrp="1"/>
          </p:cNvSpPr>
          <p:nvPr>
            <p:ph idx="1"/>
          </p:nvPr>
        </p:nvSpPr>
        <p:spPr/>
        <p:txBody>
          <a:bodyPr/>
          <a:lstStyle/>
          <a:p>
            <a:r>
              <a:rPr lang="en-US" sz="1800" dirty="0"/>
              <a:t>Data analytics, although a general term, generally deals with the analysis of data for business applications. </a:t>
            </a:r>
            <a:endParaRPr lang="tr-TR" sz="1800" dirty="0"/>
          </a:p>
          <a:p>
            <a:r>
              <a:rPr lang="en-US" sz="1800" dirty="0"/>
              <a:t>More broadly, it is sometimes referred to as data science, data analysis, or data mining. </a:t>
            </a:r>
            <a:endParaRPr lang="tr-TR" sz="1800" dirty="0"/>
          </a:p>
          <a:p>
            <a:r>
              <a:rPr lang="en-US" sz="1800" dirty="0"/>
              <a:t>However, data analytics offers frameworks for data storage and retrieval, machine learning, streaming data analytics, and big data analytics.</a:t>
            </a:r>
            <a:endParaRPr lang="tr-TR" sz="1800" dirty="0"/>
          </a:p>
          <a:p>
            <a:endParaRPr lang="tr-TR" dirty="0"/>
          </a:p>
        </p:txBody>
      </p:sp>
    </p:spTree>
    <p:extLst>
      <p:ext uri="{BB962C8B-B14F-4D97-AF65-F5344CB8AC3E}">
        <p14:creationId xmlns:p14="http://schemas.microsoft.com/office/powerpoint/2010/main" val="4106251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dirty="0"/>
              <a:t>Machine Learning</a:t>
            </a:r>
          </a:p>
        </p:txBody>
      </p:sp>
      <p:sp>
        <p:nvSpPr>
          <p:cNvPr id="6" name="İçerik Yer Tutucusu 5"/>
          <p:cNvSpPr>
            <a:spLocks noGrp="1"/>
          </p:cNvSpPr>
          <p:nvPr>
            <p:ph idx="1"/>
          </p:nvPr>
        </p:nvSpPr>
        <p:spPr>
          <a:xfrm>
            <a:off x="1154954" y="2603500"/>
            <a:ext cx="10236487" cy="3896452"/>
          </a:xfrm>
        </p:spPr>
        <p:txBody>
          <a:bodyPr>
            <a:normAutofit fontScale="92500" lnSpcReduction="10000"/>
          </a:bodyPr>
          <a:lstStyle/>
          <a:p>
            <a:pPr marL="0" indent="0">
              <a:buNone/>
            </a:pPr>
            <a:r>
              <a:rPr lang="en-US" dirty="0"/>
              <a:t>The learning system of a machine learning algorithm is divided into three main parts;</a:t>
            </a:r>
          </a:p>
          <a:p>
            <a:endParaRPr lang="en-US" dirty="0"/>
          </a:p>
          <a:p>
            <a:r>
              <a:rPr lang="en-US" b="1" dirty="0"/>
              <a:t>1. A Decision Process:</a:t>
            </a:r>
            <a:r>
              <a:rPr lang="en-US" dirty="0"/>
              <a:t> Generally, machine learning algorithms are used to make a prediction or classification. Based on some input data, which may or may not be labeled, your algorithm will generate a prediction about a pattern in the data.</a:t>
            </a:r>
          </a:p>
          <a:p>
            <a:r>
              <a:rPr lang="en-US" b="1" dirty="0"/>
              <a:t>2. An Error Function: </a:t>
            </a:r>
            <a:r>
              <a:rPr lang="en-US" dirty="0"/>
              <a:t>An error function is used to evaluate the prediction of the model.</a:t>
            </a:r>
          </a:p>
          <a:p>
            <a:r>
              <a:rPr lang="en-US" dirty="0"/>
              <a:t>If known examples are available, an error function can run a benchmark to evaluate the model's accuracy.</a:t>
            </a:r>
          </a:p>
          <a:p>
            <a:r>
              <a:rPr lang="en-US" b="1" dirty="0"/>
              <a:t>3. A Model Optimization Process: </a:t>
            </a:r>
            <a:r>
              <a:rPr lang="en-US" dirty="0"/>
              <a:t>If the model better fits the data points in the training set, then the weights are adjusted to reduce the discrepancy between the known sample and the model prediction. The algorithm autonomously updates the equivalent weights when a threshold of accuracy is reached, repeating this evaluation and optimizing the process.</a:t>
            </a:r>
            <a:endParaRPr lang="tr-TR" dirty="0"/>
          </a:p>
        </p:txBody>
      </p:sp>
    </p:spTree>
    <p:extLst>
      <p:ext uri="{BB962C8B-B14F-4D97-AF65-F5344CB8AC3E}">
        <p14:creationId xmlns:p14="http://schemas.microsoft.com/office/powerpoint/2010/main" val="1350928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dirty="0"/>
              <a:t>Machine Learning </a:t>
            </a:r>
            <a:r>
              <a:rPr lang="tr-TR" dirty="0" err="1"/>
              <a:t>Types</a:t>
            </a:r>
            <a:endParaRPr lang="tr-TR" dirty="0"/>
          </a:p>
        </p:txBody>
      </p:sp>
      <p:sp>
        <p:nvSpPr>
          <p:cNvPr id="3" name="İçerik Yer Tutucusu 2"/>
          <p:cNvSpPr>
            <a:spLocks noGrp="1"/>
          </p:cNvSpPr>
          <p:nvPr>
            <p:ph idx="1"/>
          </p:nvPr>
        </p:nvSpPr>
        <p:spPr/>
        <p:txBody>
          <a:bodyPr/>
          <a:lstStyle/>
          <a:p>
            <a:endParaRPr lang="tr-TR"/>
          </a:p>
        </p:txBody>
      </p:sp>
      <p:sp>
        <p:nvSpPr>
          <p:cNvPr id="4" name="Metin Yer Tutucusu 3"/>
          <p:cNvSpPr>
            <a:spLocks noGrp="1"/>
          </p:cNvSpPr>
          <p:nvPr>
            <p:ph type="body" sz="half" idx="2"/>
          </p:nvPr>
        </p:nvSpPr>
        <p:spPr/>
        <p:txBody>
          <a:bodyPr/>
          <a:lstStyle/>
          <a:p>
            <a:endParaRPr lang="tr-TR"/>
          </a:p>
        </p:txBody>
      </p:sp>
      <p:pic>
        <p:nvPicPr>
          <p:cNvPr id="2" name="Resim 1"/>
          <p:cNvPicPr>
            <a:picLocks noChangeAspect="1"/>
          </p:cNvPicPr>
          <p:nvPr/>
        </p:nvPicPr>
        <p:blipFill>
          <a:blip r:embed="rId2"/>
          <a:stretch>
            <a:fillRect/>
          </a:stretch>
        </p:blipFill>
        <p:spPr>
          <a:xfrm>
            <a:off x="4181541" y="1487932"/>
            <a:ext cx="6724518" cy="4568095"/>
          </a:xfrm>
          <a:prstGeom prst="rect">
            <a:avLst/>
          </a:prstGeom>
        </p:spPr>
      </p:pic>
    </p:spTree>
    <p:extLst>
      <p:ext uri="{BB962C8B-B14F-4D97-AF65-F5344CB8AC3E}">
        <p14:creationId xmlns:p14="http://schemas.microsoft.com/office/powerpoint/2010/main" val="3828940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en-US" dirty="0"/>
              <a:t>Supervised Machine Learning</a:t>
            </a:r>
            <a:endParaRPr lang="tr-TR" dirty="0"/>
          </a:p>
        </p:txBody>
      </p:sp>
      <p:sp>
        <p:nvSpPr>
          <p:cNvPr id="6" name="İçerik Yer Tutucusu 5"/>
          <p:cNvSpPr>
            <a:spLocks noGrp="1"/>
          </p:cNvSpPr>
          <p:nvPr>
            <p:ph idx="1"/>
          </p:nvPr>
        </p:nvSpPr>
        <p:spPr>
          <a:xfrm>
            <a:off x="1342240" y="2559433"/>
            <a:ext cx="9454290" cy="3416300"/>
          </a:xfrm>
        </p:spPr>
        <p:txBody>
          <a:bodyPr/>
          <a:lstStyle/>
          <a:p>
            <a:r>
              <a:rPr lang="en-US" dirty="0"/>
              <a:t>Supervised machine learning, also known as supervised machine learning, is defined as using labeled datasets to classify data and train algorithms that accurately predict results.</a:t>
            </a:r>
            <a:endParaRPr lang="tr-TR" dirty="0"/>
          </a:p>
          <a:p>
            <a:r>
              <a:rPr lang="en-US" dirty="0"/>
              <a:t>Among the methods used in supervised learning; methods such as neural networks, naïve Bayes, linear regression, logistic regression, random forest, support vector machine (SVM).</a:t>
            </a:r>
            <a:endParaRPr lang="tr-TR" dirty="0"/>
          </a:p>
        </p:txBody>
      </p:sp>
    </p:spTree>
    <p:extLst>
      <p:ext uri="{BB962C8B-B14F-4D97-AF65-F5344CB8AC3E}">
        <p14:creationId xmlns:p14="http://schemas.microsoft.com/office/powerpoint/2010/main" val="1697795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Unsupervised Machine Learning</a:t>
            </a:r>
            <a:endParaRPr lang="tr-TR" dirty="0"/>
          </a:p>
        </p:txBody>
      </p:sp>
      <p:sp>
        <p:nvSpPr>
          <p:cNvPr id="3" name="İçerik Yer Tutucusu 2"/>
          <p:cNvSpPr>
            <a:spLocks noGrp="1"/>
          </p:cNvSpPr>
          <p:nvPr>
            <p:ph idx="1"/>
          </p:nvPr>
        </p:nvSpPr>
        <p:spPr>
          <a:xfrm>
            <a:off x="1154954" y="2603500"/>
            <a:ext cx="9883947" cy="3416300"/>
          </a:xfrm>
        </p:spPr>
        <p:txBody>
          <a:bodyPr/>
          <a:lstStyle/>
          <a:p>
            <a:r>
              <a:rPr lang="en-US" dirty="0"/>
              <a:t>Unsupervised learning, also known as unsupervised machine learning, uses machine learning algorithms to analyze and cluster unlabeled datasets.</a:t>
            </a:r>
          </a:p>
          <a:p>
            <a:endParaRPr lang="en-US" dirty="0"/>
          </a:p>
          <a:p>
            <a:r>
              <a:rPr lang="en-US" dirty="0"/>
              <a:t>It is also used to reduce the number of features in a model through dimensionality reduction; primary component analysis (PCA) and singular value decomposition (SVD) are two common approaches to this. </a:t>
            </a:r>
            <a:endParaRPr lang="tr-TR" dirty="0"/>
          </a:p>
          <a:p>
            <a:r>
              <a:rPr lang="en-US" dirty="0"/>
              <a:t>Some of the other algorithms used in unsupervised learning are neural networks, k-means set, probabilistic clustering methods etc. is in the form.</a:t>
            </a:r>
            <a:endParaRPr lang="tr-TR" dirty="0"/>
          </a:p>
        </p:txBody>
      </p:sp>
    </p:spTree>
    <p:extLst>
      <p:ext uri="{BB962C8B-B14F-4D97-AF65-F5344CB8AC3E}">
        <p14:creationId xmlns:p14="http://schemas.microsoft.com/office/powerpoint/2010/main" val="3475235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Semi-Supervised Learning</a:t>
            </a:r>
            <a:br>
              <a:rPr lang="en-US" dirty="0"/>
            </a:br>
            <a:endParaRPr lang="tr-TR" dirty="0"/>
          </a:p>
        </p:txBody>
      </p:sp>
      <p:sp>
        <p:nvSpPr>
          <p:cNvPr id="3" name="İçerik Yer Tutucusu 2"/>
          <p:cNvSpPr>
            <a:spLocks noGrp="1"/>
          </p:cNvSpPr>
          <p:nvPr>
            <p:ph idx="1"/>
          </p:nvPr>
        </p:nvSpPr>
        <p:spPr>
          <a:xfrm>
            <a:off x="1154954" y="2603500"/>
            <a:ext cx="9685644" cy="3416300"/>
          </a:xfrm>
        </p:spPr>
        <p:txBody>
          <a:bodyPr/>
          <a:lstStyle/>
          <a:p>
            <a:r>
              <a:rPr lang="en-US" dirty="0"/>
              <a:t>Semi-supervised learning offers a middle ground between the supervised and unsupervised type. </a:t>
            </a:r>
            <a:endParaRPr lang="tr-TR" dirty="0"/>
          </a:p>
          <a:p>
            <a:r>
              <a:rPr lang="en-US" dirty="0"/>
              <a:t>During training, it uses a smaller, labeled dataset to drive classification and feature separation from a larger, unlabeled dataset. </a:t>
            </a:r>
            <a:endParaRPr lang="tr-TR" dirty="0"/>
          </a:p>
          <a:p>
            <a:r>
              <a:rPr lang="en-US" dirty="0"/>
              <a:t>Semi-supervised learning can solve the problem of not having enough labeled data (or not being able to label enough data) to train a supervised learning algorithm.</a:t>
            </a:r>
            <a:endParaRPr lang="tr-TR" dirty="0"/>
          </a:p>
        </p:txBody>
      </p:sp>
    </p:spTree>
    <p:extLst>
      <p:ext uri="{BB962C8B-B14F-4D97-AF65-F5344CB8AC3E}">
        <p14:creationId xmlns:p14="http://schemas.microsoft.com/office/powerpoint/2010/main" val="1822912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R</a:t>
            </a:r>
            <a:r>
              <a:rPr lang="en-US" dirty="0" err="1"/>
              <a:t>einforcement</a:t>
            </a:r>
            <a:r>
              <a:rPr lang="en-US" dirty="0"/>
              <a:t> machine learning</a:t>
            </a:r>
            <a:endParaRPr lang="tr-TR" dirty="0"/>
          </a:p>
        </p:txBody>
      </p:sp>
      <p:sp>
        <p:nvSpPr>
          <p:cNvPr id="3" name="İçerik Yer Tutucusu 2"/>
          <p:cNvSpPr>
            <a:spLocks noGrp="1"/>
          </p:cNvSpPr>
          <p:nvPr>
            <p:ph idx="1"/>
          </p:nvPr>
        </p:nvSpPr>
        <p:spPr/>
        <p:txBody>
          <a:bodyPr/>
          <a:lstStyle/>
          <a:p>
            <a:r>
              <a:rPr lang="en-US" dirty="0"/>
              <a:t>Reinforcement machine learning is a behavioral machine learning model that is similar to supervised learning, but in which the algorithm is not trained using simple data.</a:t>
            </a:r>
          </a:p>
          <a:p>
            <a:r>
              <a:rPr lang="en-US" dirty="0"/>
              <a:t>This model learns by trial and error. The set of successful results is reinforced to develop the best recommendation or principle for a particular problem.</a:t>
            </a:r>
            <a:endParaRPr lang="tr-TR" dirty="0"/>
          </a:p>
        </p:txBody>
      </p:sp>
    </p:spTree>
    <p:extLst>
      <p:ext uri="{BB962C8B-B14F-4D97-AF65-F5344CB8AC3E}">
        <p14:creationId xmlns:p14="http://schemas.microsoft.com/office/powerpoint/2010/main" val="4169867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Machine </a:t>
            </a:r>
            <a:r>
              <a:rPr lang="en-US"/>
              <a:t>Learning Algorithms</a:t>
            </a:r>
            <a:endParaRPr lang="tr-TR" dirty="0"/>
          </a:p>
        </p:txBody>
      </p:sp>
      <p:sp>
        <p:nvSpPr>
          <p:cNvPr id="3" name="İçerik Yer Tutucusu 2"/>
          <p:cNvSpPr>
            <a:spLocks noGrp="1"/>
          </p:cNvSpPr>
          <p:nvPr>
            <p:ph idx="1"/>
          </p:nvPr>
        </p:nvSpPr>
        <p:spPr/>
        <p:txBody>
          <a:bodyPr>
            <a:normAutofit/>
          </a:bodyPr>
          <a:lstStyle/>
          <a:p>
            <a:r>
              <a:rPr lang="en-US" dirty="0"/>
              <a:t>1- Regression (Forecast)</a:t>
            </a:r>
          </a:p>
          <a:p>
            <a:r>
              <a:rPr lang="en-US" dirty="0"/>
              <a:t>2-Classification</a:t>
            </a:r>
          </a:p>
          <a:p>
            <a:r>
              <a:rPr lang="en-US" dirty="0"/>
              <a:t>3- Clustering</a:t>
            </a:r>
          </a:p>
          <a:p>
            <a:r>
              <a:rPr lang="en-US" dirty="0"/>
              <a:t>4- Association</a:t>
            </a:r>
          </a:p>
          <a:p>
            <a:r>
              <a:rPr lang="en-US" dirty="0"/>
              <a:t>5- Anomaly (Deviation) Detection</a:t>
            </a:r>
          </a:p>
          <a:p>
            <a:r>
              <a:rPr lang="en-US" dirty="0"/>
              <a:t>6- Row Pattern Mining</a:t>
            </a:r>
          </a:p>
          <a:p>
            <a:r>
              <a:rPr lang="en-US" dirty="0"/>
              <a:t>7- Dimensional Reduction (Dimensionality reduction)</a:t>
            </a:r>
          </a:p>
          <a:p>
            <a:r>
              <a:rPr lang="en-US" dirty="0"/>
              <a:t>8- Finding trends or directions from suggestions</a:t>
            </a:r>
            <a:endParaRPr lang="tr-TR" dirty="0"/>
          </a:p>
        </p:txBody>
      </p:sp>
    </p:spTree>
    <p:extLst>
      <p:ext uri="{BB962C8B-B14F-4D97-AF65-F5344CB8AC3E}">
        <p14:creationId xmlns:p14="http://schemas.microsoft.com/office/powerpoint/2010/main" val="925992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Apache</a:t>
            </a:r>
            <a:r>
              <a:rPr lang="tr-TR" dirty="0"/>
              <a:t> </a:t>
            </a:r>
            <a:r>
              <a:rPr lang="tr-TR" dirty="0" err="1"/>
              <a:t>Spark</a:t>
            </a:r>
            <a:r>
              <a:rPr lang="tr-TR" dirty="0"/>
              <a:t> </a:t>
            </a:r>
            <a:r>
              <a:rPr lang="tr-TR" dirty="0" err="1"/>
              <a:t>MLlib</a:t>
            </a:r>
            <a:endParaRPr lang="tr-TR" dirty="0"/>
          </a:p>
        </p:txBody>
      </p:sp>
      <p:sp>
        <p:nvSpPr>
          <p:cNvPr id="3" name="İçerik Yer Tutucusu 2"/>
          <p:cNvSpPr>
            <a:spLocks noGrp="1"/>
          </p:cNvSpPr>
          <p:nvPr>
            <p:ph idx="1"/>
          </p:nvPr>
        </p:nvSpPr>
        <p:spPr>
          <a:xfrm>
            <a:off x="1154954" y="2603500"/>
            <a:ext cx="10302588" cy="3416300"/>
          </a:xfrm>
        </p:spPr>
        <p:txBody>
          <a:bodyPr>
            <a:normAutofit/>
          </a:bodyPr>
          <a:lstStyle/>
          <a:p>
            <a:r>
              <a:rPr lang="en-US" sz="2000" dirty="0"/>
              <a:t>It is the library that contains machine learning algorithms in Apache spark.</a:t>
            </a:r>
            <a:endParaRPr lang="tr-TR" sz="2000" dirty="0"/>
          </a:p>
        </p:txBody>
      </p:sp>
      <p:pic>
        <p:nvPicPr>
          <p:cNvPr id="4" name="Resim 3"/>
          <p:cNvPicPr>
            <a:picLocks noChangeAspect="1"/>
          </p:cNvPicPr>
          <p:nvPr/>
        </p:nvPicPr>
        <p:blipFill>
          <a:blip r:embed="rId3"/>
          <a:stretch>
            <a:fillRect/>
          </a:stretch>
        </p:blipFill>
        <p:spPr>
          <a:xfrm>
            <a:off x="2377826" y="3127370"/>
            <a:ext cx="7856844" cy="3624482"/>
          </a:xfrm>
          <a:prstGeom prst="rect">
            <a:avLst/>
          </a:prstGeom>
        </p:spPr>
      </p:pic>
    </p:spTree>
    <p:extLst>
      <p:ext uri="{BB962C8B-B14F-4D97-AF65-F5344CB8AC3E}">
        <p14:creationId xmlns:p14="http://schemas.microsoft.com/office/powerpoint/2010/main" val="280707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Apache</a:t>
            </a:r>
            <a:r>
              <a:rPr lang="tr-TR" dirty="0"/>
              <a:t> </a:t>
            </a:r>
            <a:r>
              <a:rPr lang="tr-TR" dirty="0" err="1"/>
              <a:t>Spark</a:t>
            </a:r>
            <a:r>
              <a:rPr lang="tr-TR" dirty="0"/>
              <a:t> </a:t>
            </a:r>
            <a:r>
              <a:rPr lang="tr-TR" dirty="0" err="1"/>
              <a:t>MLlib</a:t>
            </a:r>
            <a:endParaRPr lang="tr-TR" dirty="0"/>
          </a:p>
        </p:txBody>
      </p:sp>
      <p:sp>
        <p:nvSpPr>
          <p:cNvPr id="3" name="İçerik Yer Tutucusu 2"/>
          <p:cNvSpPr>
            <a:spLocks noGrp="1"/>
          </p:cNvSpPr>
          <p:nvPr>
            <p:ph idx="1"/>
          </p:nvPr>
        </p:nvSpPr>
        <p:spPr>
          <a:xfrm>
            <a:off x="1154954" y="2603500"/>
            <a:ext cx="10302588" cy="3416300"/>
          </a:xfrm>
        </p:spPr>
        <p:txBody>
          <a:bodyPr>
            <a:normAutofit/>
          </a:bodyPr>
          <a:lstStyle/>
          <a:p>
            <a:pPr marL="0" indent="0">
              <a:buNone/>
            </a:pPr>
            <a:r>
              <a:rPr lang="en-US" sz="2400" b="1" dirty="0"/>
              <a:t>Why should we use </a:t>
            </a:r>
            <a:r>
              <a:rPr lang="en-US" sz="2400" b="1" dirty="0" err="1"/>
              <a:t>MLlib</a:t>
            </a:r>
            <a:r>
              <a:rPr lang="en-US" sz="2400" b="1" dirty="0"/>
              <a:t> when developing ML applications?</a:t>
            </a:r>
            <a:endParaRPr lang="tr-TR" sz="2400" b="1" dirty="0"/>
          </a:p>
          <a:p>
            <a:r>
              <a:rPr lang="en-US" sz="2400" dirty="0"/>
              <a:t>I</a:t>
            </a:r>
            <a:r>
              <a:rPr lang="tr-TR" sz="2400" dirty="0"/>
              <a:t>t is a </a:t>
            </a:r>
            <a:r>
              <a:rPr lang="tr-TR" sz="2400" dirty="0" err="1"/>
              <a:t>distributed</a:t>
            </a:r>
            <a:r>
              <a:rPr lang="tr-TR" sz="2400" dirty="0"/>
              <a:t> and scalable ML </a:t>
            </a:r>
            <a:r>
              <a:rPr lang="tr-TR" sz="2400" dirty="0" err="1"/>
              <a:t>library</a:t>
            </a:r>
            <a:r>
              <a:rPr lang="tr-TR" sz="2400" dirty="0"/>
              <a:t>. </a:t>
            </a:r>
          </a:p>
          <a:p>
            <a:r>
              <a:rPr lang="tr-TR" sz="2400" dirty="0" err="1"/>
              <a:t>It</a:t>
            </a:r>
            <a:r>
              <a:rPr lang="tr-TR" sz="2400" dirty="0"/>
              <a:t> is developed using Java, Scala, </a:t>
            </a:r>
            <a:r>
              <a:rPr lang="tr-TR" sz="2400" dirty="0" err="1"/>
              <a:t>Phyton</a:t>
            </a:r>
            <a:r>
              <a:rPr lang="tr-TR" sz="2400" dirty="0"/>
              <a:t>, R.</a:t>
            </a:r>
          </a:p>
          <a:p>
            <a:r>
              <a:rPr lang="tr-TR" sz="2400" dirty="0" err="1"/>
              <a:t>It</a:t>
            </a:r>
            <a:r>
              <a:rPr lang="tr-TR" sz="2400" dirty="0"/>
              <a:t> is </a:t>
            </a:r>
            <a:r>
              <a:rPr lang="tr-TR" sz="2400" dirty="0" err="1"/>
              <a:t>integrated</a:t>
            </a:r>
            <a:r>
              <a:rPr lang="tr-TR" sz="2400" dirty="0"/>
              <a:t> </a:t>
            </a:r>
            <a:r>
              <a:rPr lang="tr-TR" sz="2400" dirty="0" err="1"/>
              <a:t>after</a:t>
            </a:r>
            <a:r>
              <a:rPr lang="tr-TR" sz="2400" dirty="0"/>
              <a:t> 0.8 </a:t>
            </a:r>
            <a:r>
              <a:rPr lang="tr-TR" sz="2400" dirty="0" err="1"/>
              <a:t>version</a:t>
            </a:r>
            <a:r>
              <a:rPr lang="tr-TR" sz="2400" dirty="0"/>
              <a:t> of </a:t>
            </a:r>
            <a:r>
              <a:rPr lang="tr-TR" sz="2400" dirty="0" err="1"/>
              <a:t>Apache</a:t>
            </a:r>
            <a:r>
              <a:rPr lang="tr-TR" sz="2400" dirty="0"/>
              <a:t> </a:t>
            </a:r>
            <a:r>
              <a:rPr lang="tr-TR" sz="2400" dirty="0" err="1"/>
              <a:t>Spark</a:t>
            </a:r>
            <a:r>
              <a:rPr lang="tr-TR" sz="2400" dirty="0"/>
              <a:t>. (2013)</a:t>
            </a:r>
          </a:p>
        </p:txBody>
      </p:sp>
    </p:spTree>
    <p:extLst>
      <p:ext uri="{BB962C8B-B14F-4D97-AF65-F5344CB8AC3E}">
        <p14:creationId xmlns:p14="http://schemas.microsoft.com/office/powerpoint/2010/main" val="1320599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Apache</a:t>
            </a:r>
            <a:r>
              <a:rPr lang="tr-TR" dirty="0"/>
              <a:t> </a:t>
            </a:r>
            <a:r>
              <a:rPr lang="tr-TR" dirty="0" err="1"/>
              <a:t>Spark</a:t>
            </a:r>
            <a:r>
              <a:rPr lang="tr-TR" dirty="0"/>
              <a:t> </a:t>
            </a:r>
            <a:r>
              <a:rPr lang="tr-TR" dirty="0" err="1"/>
              <a:t>MLlib</a:t>
            </a:r>
            <a:endParaRPr lang="tr-TR" dirty="0"/>
          </a:p>
        </p:txBody>
      </p:sp>
      <p:sp>
        <p:nvSpPr>
          <p:cNvPr id="3" name="İçerik Yer Tutucusu 2"/>
          <p:cNvSpPr>
            <a:spLocks noGrp="1"/>
          </p:cNvSpPr>
          <p:nvPr>
            <p:ph idx="1"/>
          </p:nvPr>
        </p:nvSpPr>
        <p:spPr>
          <a:xfrm>
            <a:off x="1154954" y="2603500"/>
            <a:ext cx="10302588" cy="3416300"/>
          </a:xfrm>
        </p:spPr>
        <p:txBody>
          <a:bodyPr>
            <a:normAutofit/>
          </a:bodyPr>
          <a:lstStyle/>
          <a:p>
            <a:endParaRPr lang="tr-TR" sz="2400" dirty="0"/>
          </a:p>
        </p:txBody>
      </p:sp>
      <p:pic>
        <p:nvPicPr>
          <p:cNvPr id="4" name="Resim 3"/>
          <p:cNvPicPr>
            <a:picLocks noChangeAspect="1"/>
          </p:cNvPicPr>
          <p:nvPr/>
        </p:nvPicPr>
        <p:blipFill>
          <a:blip r:embed="rId2"/>
          <a:stretch>
            <a:fillRect/>
          </a:stretch>
        </p:blipFill>
        <p:spPr>
          <a:xfrm>
            <a:off x="1519581" y="2603500"/>
            <a:ext cx="9347789" cy="3767194"/>
          </a:xfrm>
          <a:prstGeom prst="rect">
            <a:avLst/>
          </a:prstGeom>
        </p:spPr>
      </p:pic>
    </p:spTree>
    <p:extLst>
      <p:ext uri="{BB962C8B-B14F-4D97-AF65-F5344CB8AC3E}">
        <p14:creationId xmlns:p14="http://schemas.microsoft.com/office/powerpoint/2010/main" val="64723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811CC8-EFD5-CF23-A17F-16F88E65A478}"/>
              </a:ext>
            </a:extLst>
          </p:cNvPr>
          <p:cNvSpPr>
            <a:spLocks noGrp="1"/>
          </p:cNvSpPr>
          <p:nvPr>
            <p:ph type="title"/>
          </p:nvPr>
        </p:nvSpPr>
        <p:spPr/>
        <p:txBody>
          <a:bodyPr/>
          <a:lstStyle/>
          <a:p>
            <a:r>
              <a:rPr lang="tr-TR" dirty="0"/>
              <a:t>Data </a:t>
            </a:r>
            <a:r>
              <a:rPr lang="tr-TR" dirty="0" err="1"/>
              <a:t>Analytics</a:t>
            </a:r>
            <a:endParaRPr lang="tr-TR" dirty="0"/>
          </a:p>
        </p:txBody>
      </p:sp>
      <p:sp>
        <p:nvSpPr>
          <p:cNvPr id="3" name="İçerik Yer Tutucusu 2">
            <a:extLst>
              <a:ext uri="{FF2B5EF4-FFF2-40B4-BE49-F238E27FC236}">
                <a16:creationId xmlns:a16="http://schemas.microsoft.com/office/drawing/2014/main" id="{BE68C81B-99AE-2E62-DBCD-3BEF0A9FFDD6}"/>
              </a:ext>
            </a:extLst>
          </p:cNvPr>
          <p:cNvSpPr>
            <a:spLocks noGrp="1"/>
          </p:cNvSpPr>
          <p:nvPr>
            <p:ph idx="1"/>
          </p:nvPr>
        </p:nvSpPr>
        <p:spPr/>
        <p:txBody>
          <a:bodyPr/>
          <a:lstStyle/>
          <a:p>
            <a:r>
              <a:rPr lang="en-US" sz="1800" dirty="0"/>
              <a:t>Data analytics can be defined as examining data through various algorithms and applications and making inferences about the information it contains in the light of these examinations</a:t>
            </a:r>
          </a:p>
          <a:p>
            <a:r>
              <a:rPr lang="en-US" sz="1800" dirty="0"/>
              <a:t>The "</a:t>
            </a:r>
            <a:r>
              <a:rPr lang="en-US" sz="1800" dirty="0">
                <a:solidFill>
                  <a:schemeClr val="tx1"/>
                </a:solidFill>
              </a:rPr>
              <a:t>big</a:t>
            </a:r>
            <a:r>
              <a:rPr lang="en-US" sz="1800" dirty="0">
                <a:solidFill>
                  <a:srgbClr val="FF0000"/>
                </a:solidFill>
              </a:rPr>
              <a:t> </a:t>
            </a:r>
            <a:r>
              <a:rPr lang="en-US" sz="1800" dirty="0">
                <a:solidFill>
                  <a:schemeClr val="tx1"/>
                </a:solidFill>
              </a:rPr>
              <a:t>data</a:t>
            </a:r>
            <a:r>
              <a:rPr lang="en-US" sz="1800" dirty="0"/>
              <a:t>" that emerged in the century we live in, that is, data analytics used in the </a:t>
            </a:r>
            <a:r>
              <a:rPr lang="en-US" sz="1800" b="1" i="1" dirty="0">
                <a:solidFill>
                  <a:srgbClr val="FF0000"/>
                </a:solidFill>
              </a:rPr>
              <a:t>analysis of big data</a:t>
            </a:r>
            <a:r>
              <a:rPr lang="en-US" sz="1800" dirty="0"/>
              <a:t>, is actually a field that helps many different sectors.</a:t>
            </a:r>
          </a:p>
          <a:p>
            <a:r>
              <a:rPr lang="en-US" sz="1800" dirty="0"/>
              <a:t>Technologies or campaigns developed using data analytics have become the developments and trends that touch our lives the most.</a:t>
            </a:r>
            <a:endParaRPr lang="tr-TR" sz="1800" dirty="0"/>
          </a:p>
          <a:p>
            <a:endParaRPr lang="tr-TR" dirty="0"/>
          </a:p>
        </p:txBody>
      </p:sp>
    </p:spTree>
    <p:extLst>
      <p:ext uri="{BB962C8B-B14F-4D97-AF65-F5344CB8AC3E}">
        <p14:creationId xmlns:p14="http://schemas.microsoft.com/office/powerpoint/2010/main" val="130348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Apache</a:t>
            </a:r>
            <a:r>
              <a:rPr lang="tr-TR" dirty="0"/>
              <a:t> </a:t>
            </a:r>
            <a:r>
              <a:rPr lang="tr-TR" dirty="0" err="1"/>
              <a:t>Spark</a:t>
            </a:r>
            <a:r>
              <a:rPr lang="tr-TR" dirty="0"/>
              <a:t> </a:t>
            </a:r>
            <a:r>
              <a:rPr lang="tr-TR" dirty="0" err="1"/>
              <a:t>MLlib</a:t>
            </a:r>
            <a:endParaRPr lang="tr-TR" dirty="0"/>
          </a:p>
        </p:txBody>
      </p:sp>
      <p:sp>
        <p:nvSpPr>
          <p:cNvPr id="3" name="İçerik Yer Tutucusu 2"/>
          <p:cNvSpPr>
            <a:spLocks noGrp="1"/>
          </p:cNvSpPr>
          <p:nvPr>
            <p:ph idx="1"/>
          </p:nvPr>
        </p:nvSpPr>
        <p:spPr>
          <a:xfrm>
            <a:off x="1154954" y="2603500"/>
            <a:ext cx="10302588" cy="3416300"/>
          </a:xfrm>
        </p:spPr>
        <p:txBody>
          <a:bodyPr>
            <a:normAutofit/>
          </a:bodyPr>
          <a:lstStyle/>
          <a:p>
            <a:pPr marL="0" indent="0">
              <a:buNone/>
            </a:pPr>
            <a:r>
              <a:rPr lang="tr-TR" sz="2800" b="1" dirty="0" err="1"/>
              <a:t>Why</a:t>
            </a:r>
            <a:r>
              <a:rPr lang="tr-TR" sz="2800" b="1" dirty="0"/>
              <a:t> </a:t>
            </a:r>
            <a:r>
              <a:rPr lang="tr-TR" sz="2800" b="1" dirty="0" err="1"/>
              <a:t>Mllib</a:t>
            </a:r>
            <a:r>
              <a:rPr lang="tr-TR" sz="2800" b="1" dirty="0"/>
              <a:t>?</a:t>
            </a:r>
          </a:p>
          <a:p>
            <a:r>
              <a:rPr lang="tr-TR" sz="2800" dirty="0"/>
              <a:t>ML </a:t>
            </a:r>
            <a:r>
              <a:rPr lang="tr-TR" sz="2800" dirty="0" err="1"/>
              <a:t>Algorithms</a:t>
            </a:r>
            <a:endParaRPr lang="tr-TR" sz="2800" dirty="0"/>
          </a:p>
          <a:p>
            <a:r>
              <a:rPr lang="tr-TR" sz="2800" dirty="0" err="1"/>
              <a:t>Simplicity</a:t>
            </a:r>
            <a:endParaRPr lang="tr-TR" sz="2800" dirty="0"/>
          </a:p>
          <a:p>
            <a:r>
              <a:rPr lang="tr-TR" sz="2800" dirty="0" err="1"/>
              <a:t>Scalability</a:t>
            </a:r>
            <a:endParaRPr lang="tr-TR" sz="2800" dirty="0"/>
          </a:p>
        </p:txBody>
      </p:sp>
    </p:spTree>
    <p:extLst>
      <p:ext uri="{BB962C8B-B14F-4D97-AF65-F5344CB8AC3E}">
        <p14:creationId xmlns:p14="http://schemas.microsoft.com/office/powerpoint/2010/main" val="671710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Apache</a:t>
            </a:r>
            <a:r>
              <a:rPr lang="tr-TR" dirty="0"/>
              <a:t> </a:t>
            </a:r>
            <a:r>
              <a:rPr lang="tr-TR" dirty="0" err="1"/>
              <a:t>Spark</a:t>
            </a:r>
            <a:r>
              <a:rPr lang="tr-TR" dirty="0"/>
              <a:t> </a:t>
            </a:r>
            <a:r>
              <a:rPr lang="tr-TR" dirty="0" err="1"/>
              <a:t>Mllib</a:t>
            </a:r>
            <a:r>
              <a:rPr lang="tr-TR" dirty="0"/>
              <a:t> </a:t>
            </a:r>
            <a:r>
              <a:rPr lang="tr-TR" dirty="0" err="1"/>
              <a:t>Algorithms</a:t>
            </a:r>
            <a:endParaRPr lang="tr-TR" dirty="0"/>
          </a:p>
        </p:txBody>
      </p:sp>
      <p:pic>
        <p:nvPicPr>
          <p:cNvPr id="4" name="İçerik Yer Tutucusu 3"/>
          <p:cNvPicPr>
            <a:picLocks noGrp="1" noChangeAspect="1"/>
          </p:cNvPicPr>
          <p:nvPr>
            <p:ph idx="1"/>
          </p:nvPr>
        </p:nvPicPr>
        <p:blipFill>
          <a:blip r:embed="rId3"/>
          <a:stretch>
            <a:fillRect/>
          </a:stretch>
        </p:blipFill>
        <p:spPr>
          <a:xfrm>
            <a:off x="1503160" y="2195264"/>
            <a:ext cx="8059995" cy="3844334"/>
          </a:xfrm>
          <a:prstGeom prst="rect">
            <a:avLst/>
          </a:prstGeom>
        </p:spPr>
      </p:pic>
    </p:spTree>
    <p:extLst>
      <p:ext uri="{BB962C8B-B14F-4D97-AF65-F5344CB8AC3E}">
        <p14:creationId xmlns:p14="http://schemas.microsoft.com/office/powerpoint/2010/main" val="1568186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Well-known</a:t>
            </a:r>
            <a:r>
              <a:rPr lang="tr-TR" dirty="0"/>
              <a:t> </a:t>
            </a:r>
            <a:r>
              <a:rPr lang="tr-TR" dirty="0" err="1"/>
              <a:t>companies</a:t>
            </a:r>
            <a:r>
              <a:rPr lang="tr-TR" dirty="0"/>
              <a:t> </a:t>
            </a:r>
            <a:r>
              <a:rPr lang="tr-TR" dirty="0" err="1"/>
              <a:t>using</a:t>
            </a:r>
            <a:r>
              <a:rPr lang="tr-TR" dirty="0"/>
              <a:t> </a:t>
            </a:r>
            <a:r>
              <a:rPr lang="tr-TR" dirty="0" err="1"/>
              <a:t>Spark</a:t>
            </a:r>
            <a:r>
              <a:rPr lang="tr-TR" dirty="0"/>
              <a:t> </a:t>
            </a:r>
            <a:r>
              <a:rPr lang="tr-TR" dirty="0" err="1"/>
              <a:t>Apache</a:t>
            </a:r>
            <a:r>
              <a:rPr lang="tr-TR" dirty="0"/>
              <a:t> </a:t>
            </a:r>
            <a:r>
              <a:rPr lang="tr-TR" dirty="0" err="1"/>
              <a:t>Spark</a:t>
            </a:r>
            <a:endParaRPr lang="tr-TR" dirty="0"/>
          </a:p>
        </p:txBody>
      </p:sp>
      <p:pic>
        <p:nvPicPr>
          <p:cNvPr id="4" name="İçerik Yer Tutucusu 3"/>
          <p:cNvPicPr>
            <a:picLocks noGrp="1" noChangeAspect="1"/>
          </p:cNvPicPr>
          <p:nvPr>
            <p:ph idx="1"/>
          </p:nvPr>
        </p:nvPicPr>
        <p:blipFill>
          <a:blip r:embed="rId3"/>
          <a:stretch>
            <a:fillRect/>
          </a:stretch>
        </p:blipFill>
        <p:spPr>
          <a:xfrm>
            <a:off x="1477963" y="2928144"/>
            <a:ext cx="8162925" cy="2152650"/>
          </a:xfrm>
          <a:prstGeom prst="rect">
            <a:avLst/>
          </a:prstGeom>
        </p:spPr>
      </p:pic>
    </p:spTree>
    <p:extLst>
      <p:ext uri="{BB962C8B-B14F-4D97-AF65-F5344CB8AC3E}">
        <p14:creationId xmlns:p14="http://schemas.microsoft.com/office/powerpoint/2010/main" val="2626945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Mllib</a:t>
            </a:r>
            <a:r>
              <a:rPr lang="tr-TR" dirty="0"/>
              <a:t> </a:t>
            </a:r>
            <a:r>
              <a:rPr lang="tr-TR" dirty="0" err="1"/>
              <a:t>alternatives</a:t>
            </a:r>
            <a:endParaRPr lang="tr-TR" dirty="0"/>
          </a:p>
        </p:txBody>
      </p:sp>
      <p:sp>
        <p:nvSpPr>
          <p:cNvPr id="3" name="İçerik Yer Tutucusu 2"/>
          <p:cNvSpPr>
            <a:spLocks noGrp="1"/>
          </p:cNvSpPr>
          <p:nvPr>
            <p:ph idx="1"/>
          </p:nvPr>
        </p:nvSpPr>
        <p:spPr>
          <a:xfrm>
            <a:off x="1154954" y="2603500"/>
            <a:ext cx="10302588" cy="3416300"/>
          </a:xfrm>
        </p:spPr>
        <p:txBody>
          <a:bodyPr>
            <a:normAutofit/>
          </a:bodyPr>
          <a:lstStyle/>
          <a:p>
            <a:pPr marL="0" indent="0">
              <a:buNone/>
            </a:pPr>
            <a:endParaRPr lang="tr-TR" sz="2000" dirty="0"/>
          </a:p>
          <a:p>
            <a:pPr marL="0" indent="0">
              <a:buNone/>
            </a:pPr>
            <a:endParaRPr lang="tr-TR" sz="2000" dirty="0"/>
          </a:p>
          <a:p>
            <a:r>
              <a:rPr lang="tr-TR" sz="2000" dirty="0"/>
              <a:t>Works on disk</a:t>
            </a:r>
          </a:p>
          <a:p>
            <a:r>
              <a:rPr lang="tr-TR" sz="2000" dirty="0" err="1"/>
              <a:t>Very</a:t>
            </a:r>
            <a:r>
              <a:rPr lang="tr-TR" sz="2000" dirty="0"/>
              <a:t> </a:t>
            </a:r>
            <a:r>
              <a:rPr lang="tr-TR" sz="2000" dirty="0" err="1"/>
              <a:t>slow</a:t>
            </a:r>
            <a:endParaRPr lang="tr-TR" sz="2000" dirty="0"/>
          </a:p>
          <a:p>
            <a:r>
              <a:rPr lang="tr-TR" sz="2000" dirty="0" err="1"/>
              <a:t>Old</a:t>
            </a:r>
            <a:r>
              <a:rPr lang="tr-TR" sz="2000" dirty="0"/>
              <a:t> </a:t>
            </a:r>
            <a:r>
              <a:rPr lang="tr-TR" sz="2000" dirty="0" err="1"/>
              <a:t>library</a:t>
            </a:r>
            <a:r>
              <a:rPr lang="tr-TR" sz="2000" dirty="0"/>
              <a:t> </a:t>
            </a:r>
          </a:p>
        </p:txBody>
      </p:sp>
      <p:pic>
        <p:nvPicPr>
          <p:cNvPr id="4" name="Resim 3"/>
          <p:cNvPicPr>
            <a:picLocks noChangeAspect="1"/>
          </p:cNvPicPr>
          <p:nvPr/>
        </p:nvPicPr>
        <p:blipFill>
          <a:blip r:embed="rId2"/>
          <a:stretch>
            <a:fillRect/>
          </a:stretch>
        </p:blipFill>
        <p:spPr>
          <a:xfrm>
            <a:off x="1544254" y="2468581"/>
            <a:ext cx="1876425" cy="819150"/>
          </a:xfrm>
          <a:prstGeom prst="rect">
            <a:avLst/>
          </a:prstGeom>
        </p:spPr>
      </p:pic>
      <p:graphicFrame>
        <p:nvGraphicFramePr>
          <p:cNvPr id="5" name="Tablo 4"/>
          <p:cNvGraphicFramePr>
            <a:graphicFrameLocks noGrp="1"/>
          </p:cNvGraphicFramePr>
          <p:nvPr/>
        </p:nvGraphicFramePr>
        <p:xfrm>
          <a:off x="1154954" y="2353325"/>
          <a:ext cx="9707678" cy="3298328"/>
        </p:xfrm>
        <a:graphic>
          <a:graphicData uri="http://schemas.openxmlformats.org/drawingml/2006/table">
            <a:tbl>
              <a:tblPr firstRow="1" bandRow="1">
                <a:tableStyleId>{2D5ABB26-0587-4C30-8999-92F81FD0307C}</a:tableStyleId>
              </a:tblPr>
              <a:tblGrid>
                <a:gridCol w="4853839">
                  <a:extLst>
                    <a:ext uri="{9D8B030D-6E8A-4147-A177-3AD203B41FA5}">
                      <a16:colId xmlns:a16="http://schemas.microsoft.com/office/drawing/2014/main" val="20000"/>
                    </a:ext>
                  </a:extLst>
                </a:gridCol>
                <a:gridCol w="4853839">
                  <a:extLst>
                    <a:ext uri="{9D8B030D-6E8A-4147-A177-3AD203B41FA5}">
                      <a16:colId xmlns:a16="http://schemas.microsoft.com/office/drawing/2014/main" val="20001"/>
                    </a:ext>
                  </a:extLst>
                </a:gridCol>
              </a:tblGrid>
              <a:tr h="3298328">
                <a:tc>
                  <a:txBody>
                    <a:bodyPr/>
                    <a:lstStyle/>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p>
                      <a:endParaRPr lang="tr-TR" dirty="0"/>
                    </a:p>
                    <a:p>
                      <a:endParaRPr lang="tr-TR" dirty="0"/>
                    </a:p>
                    <a:p>
                      <a:endParaRPr lang="tr-TR" dirty="0"/>
                    </a:p>
                    <a:p>
                      <a:pPr marL="342900" indent="-342900">
                        <a:buFont typeface="Arial" panose="020B0604020202020204" pitchFamily="34" charset="0"/>
                        <a:buChar char="•"/>
                      </a:pPr>
                      <a:endParaRPr lang="tr-TR" sz="2000" dirty="0"/>
                    </a:p>
                    <a:p>
                      <a:pPr marL="342900" indent="-342900">
                        <a:buFont typeface="Arial" panose="020B0604020202020204" pitchFamily="34" charset="0"/>
                        <a:buChar char="•"/>
                      </a:pPr>
                      <a:r>
                        <a:rPr lang="tr-TR" sz="2000" dirty="0"/>
                        <a:t>Works on RAM</a:t>
                      </a:r>
                    </a:p>
                    <a:p>
                      <a:pPr marL="342900" indent="-342900">
                        <a:buFont typeface="Arial" panose="020B0604020202020204" pitchFamily="34" charset="0"/>
                        <a:buChar char="•"/>
                      </a:pPr>
                      <a:r>
                        <a:rPr lang="tr-TR" sz="2000" dirty="0" err="1"/>
                        <a:t>Faster</a:t>
                      </a:r>
                      <a:r>
                        <a:rPr lang="tr-TR" sz="2000" dirty="0"/>
                        <a:t> </a:t>
                      </a:r>
                      <a:r>
                        <a:rPr lang="tr-TR" sz="2000" dirty="0" err="1"/>
                        <a:t>than</a:t>
                      </a:r>
                      <a:r>
                        <a:rPr lang="tr-TR" sz="2000" dirty="0"/>
                        <a:t> </a:t>
                      </a:r>
                      <a:r>
                        <a:rPr lang="tr-TR" sz="2000" dirty="0" err="1"/>
                        <a:t>Mahout</a:t>
                      </a:r>
                      <a:endParaRPr lang="tr-TR" sz="2000" dirty="0"/>
                    </a:p>
                    <a:p>
                      <a:pPr marL="342900" indent="-342900">
                        <a:buFont typeface="Arial" panose="020B0604020202020204" pitchFamily="34" charset="0"/>
                        <a:buChar char="•"/>
                      </a:pPr>
                      <a:r>
                        <a:rPr lang="tr-TR" sz="2000" dirty="0" err="1"/>
                        <a:t>Continues</a:t>
                      </a:r>
                      <a:r>
                        <a:rPr lang="tr-TR" sz="2000" baseline="0" dirty="0"/>
                        <a:t> </a:t>
                      </a:r>
                      <a:r>
                        <a:rPr lang="tr-TR" sz="2000" baseline="0" dirty="0" err="1"/>
                        <a:t>to</a:t>
                      </a:r>
                      <a:r>
                        <a:rPr lang="tr-TR" sz="2000" baseline="0" dirty="0"/>
                        <a:t> be </a:t>
                      </a:r>
                      <a:r>
                        <a:rPr lang="tr-TR" sz="2000" baseline="0" dirty="0" err="1"/>
                        <a:t>developed</a:t>
                      </a:r>
                      <a:endParaRPr lang="tr-TR"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Resim 5"/>
          <p:cNvPicPr>
            <a:picLocks noChangeAspect="1"/>
          </p:cNvPicPr>
          <p:nvPr/>
        </p:nvPicPr>
        <p:blipFill>
          <a:blip r:embed="rId3"/>
          <a:stretch>
            <a:fillRect/>
          </a:stretch>
        </p:blipFill>
        <p:spPr>
          <a:xfrm>
            <a:off x="7639566" y="2353325"/>
            <a:ext cx="1914525" cy="1171575"/>
          </a:xfrm>
          <a:prstGeom prst="rect">
            <a:avLst/>
          </a:prstGeom>
        </p:spPr>
      </p:pic>
    </p:spTree>
    <p:extLst>
      <p:ext uri="{BB962C8B-B14F-4D97-AF65-F5344CB8AC3E}">
        <p14:creationId xmlns:p14="http://schemas.microsoft.com/office/powerpoint/2010/main" val="3781054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MLlib</a:t>
            </a:r>
            <a:endParaRPr lang="tr-TR" dirty="0"/>
          </a:p>
        </p:txBody>
      </p:sp>
      <p:pic>
        <p:nvPicPr>
          <p:cNvPr id="4" name="İçerik Yer Tutucusu 3"/>
          <p:cNvPicPr>
            <a:picLocks noGrp="1" noChangeAspect="1"/>
          </p:cNvPicPr>
          <p:nvPr>
            <p:ph idx="1"/>
          </p:nvPr>
        </p:nvPicPr>
        <p:blipFill>
          <a:blip r:embed="rId3"/>
          <a:stretch>
            <a:fillRect/>
          </a:stretch>
        </p:blipFill>
        <p:spPr>
          <a:xfrm>
            <a:off x="1369148" y="1941799"/>
            <a:ext cx="8788052" cy="3995604"/>
          </a:xfrm>
          <a:prstGeom prst="rect">
            <a:avLst/>
          </a:prstGeom>
        </p:spPr>
      </p:pic>
    </p:spTree>
    <p:extLst>
      <p:ext uri="{BB962C8B-B14F-4D97-AF65-F5344CB8AC3E}">
        <p14:creationId xmlns:p14="http://schemas.microsoft.com/office/powerpoint/2010/main" val="602146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Prediction</a:t>
            </a:r>
            <a:r>
              <a:rPr lang="tr-TR" dirty="0"/>
              <a:t> </a:t>
            </a:r>
            <a:r>
              <a:rPr lang="tr-TR" dirty="0" err="1"/>
              <a:t>vs</a:t>
            </a:r>
            <a:r>
              <a:rPr lang="tr-TR" dirty="0"/>
              <a:t> </a:t>
            </a:r>
            <a:r>
              <a:rPr lang="tr-TR" dirty="0" err="1"/>
              <a:t>Forecasting</a:t>
            </a:r>
            <a:endParaRPr lang="tr-TR" dirty="0"/>
          </a:p>
        </p:txBody>
      </p:sp>
      <p:sp>
        <p:nvSpPr>
          <p:cNvPr id="3" name="İçerik Yer Tutucusu 2"/>
          <p:cNvSpPr>
            <a:spLocks noGrp="1"/>
          </p:cNvSpPr>
          <p:nvPr>
            <p:ph idx="1"/>
          </p:nvPr>
        </p:nvSpPr>
        <p:spPr/>
        <p:txBody>
          <a:bodyPr>
            <a:normAutofit/>
          </a:bodyPr>
          <a:lstStyle/>
          <a:p>
            <a:endParaRPr lang="tr-TR" sz="2000" dirty="0"/>
          </a:p>
        </p:txBody>
      </p:sp>
      <p:pic>
        <p:nvPicPr>
          <p:cNvPr id="4" name="Resim 3"/>
          <p:cNvPicPr>
            <a:picLocks noChangeAspect="1"/>
          </p:cNvPicPr>
          <p:nvPr/>
        </p:nvPicPr>
        <p:blipFill>
          <a:blip r:embed="rId3"/>
          <a:stretch>
            <a:fillRect/>
          </a:stretch>
        </p:blipFill>
        <p:spPr>
          <a:xfrm>
            <a:off x="1024570" y="1888731"/>
            <a:ext cx="10223652" cy="4859099"/>
          </a:xfrm>
          <a:prstGeom prst="rect">
            <a:avLst/>
          </a:prstGeom>
        </p:spPr>
      </p:pic>
    </p:spTree>
    <p:extLst>
      <p:ext uri="{BB962C8B-B14F-4D97-AF65-F5344CB8AC3E}">
        <p14:creationId xmlns:p14="http://schemas.microsoft.com/office/powerpoint/2010/main" val="13083588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Linear</a:t>
            </a:r>
            <a:r>
              <a:rPr lang="tr-TR" dirty="0"/>
              <a:t> </a:t>
            </a:r>
            <a:r>
              <a:rPr lang="tr-TR" dirty="0" err="1"/>
              <a:t>Regression</a:t>
            </a:r>
            <a:endParaRPr lang="tr-TR" dirty="0"/>
          </a:p>
        </p:txBody>
      </p:sp>
      <p:pic>
        <p:nvPicPr>
          <p:cNvPr id="4" name="İçerik Yer Tutucusu 3"/>
          <p:cNvPicPr>
            <a:picLocks noGrp="1" noChangeAspect="1"/>
          </p:cNvPicPr>
          <p:nvPr>
            <p:ph idx="1"/>
          </p:nvPr>
        </p:nvPicPr>
        <p:blipFill>
          <a:blip r:embed="rId3"/>
          <a:stretch>
            <a:fillRect/>
          </a:stretch>
        </p:blipFill>
        <p:spPr>
          <a:xfrm>
            <a:off x="2204883" y="1828800"/>
            <a:ext cx="6709084" cy="4351338"/>
          </a:xfrm>
          <a:prstGeom prst="rect">
            <a:avLst/>
          </a:prstGeom>
        </p:spPr>
      </p:pic>
    </p:spTree>
    <p:extLst>
      <p:ext uri="{BB962C8B-B14F-4D97-AF65-F5344CB8AC3E}">
        <p14:creationId xmlns:p14="http://schemas.microsoft.com/office/powerpoint/2010/main" val="1988077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Linear</a:t>
            </a:r>
            <a:r>
              <a:rPr lang="tr-TR" dirty="0"/>
              <a:t> </a:t>
            </a:r>
            <a:r>
              <a:rPr lang="tr-TR" dirty="0" err="1"/>
              <a:t>Regression</a:t>
            </a:r>
            <a:endParaRPr lang="tr-TR" dirty="0"/>
          </a:p>
        </p:txBody>
      </p:sp>
      <p:pic>
        <p:nvPicPr>
          <p:cNvPr id="4" name="İçerik Yer Tutucusu 3"/>
          <p:cNvPicPr>
            <a:picLocks noGrp="1" noChangeAspect="1"/>
          </p:cNvPicPr>
          <p:nvPr>
            <p:ph idx="1"/>
          </p:nvPr>
        </p:nvPicPr>
        <p:blipFill>
          <a:blip r:embed="rId3"/>
          <a:stretch>
            <a:fillRect/>
          </a:stretch>
        </p:blipFill>
        <p:spPr>
          <a:xfrm>
            <a:off x="1262063" y="1891634"/>
            <a:ext cx="8594725" cy="4225669"/>
          </a:xfrm>
          <a:prstGeom prst="rect">
            <a:avLst/>
          </a:prstGeom>
        </p:spPr>
      </p:pic>
    </p:spTree>
    <p:extLst>
      <p:ext uri="{BB962C8B-B14F-4D97-AF65-F5344CB8AC3E}">
        <p14:creationId xmlns:p14="http://schemas.microsoft.com/office/powerpoint/2010/main" val="175911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A94560-0CAF-8A7D-D326-A6629D8F614F}"/>
              </a:ext>
            </a:extLst>
          </p:cNvPr>
          <p:cNvSpPr>
            <a:spLocks noGrp="1"/>
          </p:cNvSpPr>
          <p:nvPr>
            <p:ph type="title"/>
          </p:nvPr>
        </p:nvSpPr>
        <p:spPr/>
        <p:txBody>
          <a:bodyPr/>
          <a:lstStyle/>
          <a:p>
            <a:endParaRPr lang="tr-TR"/>
          </a:p>
        </p:txBody>
      </p:sp>
      <p:pic>
        <p:nvPicPr>
          <p:cNvPr id="4" name="İçerik Yer Tutucusu 3">
            <a:extLst>
              <a:ext uri="{FF2B5EF4-FFF2-40B4-BE49-F238E27FC236}">
                <a16:creationId xmlns:a16="http://schemas.microsoft.com/office/drawing/2014/main" id="{75CCC94B-4079-5D48-9DB3-420A705FD81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2063" y="1968080"/>
            <a:ext cx="8594725" cy="4072778"/>
          </a:xfrm>
          <a:prstGeom prst="rect">
            <a:avLst/>
          </a:prstGeom>
        </p:spPr>
      </p:pic>
    </p:spTree>
    <p:extLst>
      <p:ext uri="{BB962C8B-B14F-4D97-AF65-F5344CB8AC3E}">
        <p14:creationId xmlns:p14="http://schemas.microsoft.com/office/powerpoint/2010/main" val="4173301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987AE1-063C-1196-95ED-5740A494AC67}"/>
              </a:ext>
            </a:extLst>
          </p:cNvPr>
          <p:cNvSpPr>
            <a:spLocks noGrp="1"/>
          </p:cNvSpPr>
          <p:nvPr>
            <p:ph type="title"/>
          </p:nvPr>
        </p:nvSpPr>
        <p:spPr/>
        <p:txBody>
          <a:bodyPr/>
          <a:lstStyle/>
          <a:p>
            <a:r>
              <a:rPr lang="tr-TR" dirty="0" err="1"/>
              <a:t>Types</a:t>
            </a:r>
            <a:r>
              <a:rPr lang="tr-TR" dirty="0"/>
              <a:t> of Data </a:t>
            </a:r>
            <a:r>
              <a:rPr lang="tr-TR" dirty="0" err="1"/>
              <a:t>Analytics</a:t>
            </a:r>
            <a:endParaRPr lang="tr-TR" dirty="0"/>
          </a:p>
        </p:txBody>
      </p:sp>
      <p:sp>
        <p:nvSpPr>
          <p:cNvPr id="3" name="İçerik Yer Tutucusu 2">
            <a:extLst>
              <a:ext uri="{FF2B5EF4-FFF2-40B4-BE49-F238E27FC236}">
                <a16:creationId xmlns:a16="http://schemas.microsoft.com/office/drawing/2014/main" id="{B293312B-B264-6652-6A3E-BC2F3170224F}"/>
              </a:ext>
            </a:extLst>
          </p:cNvPr>
          <p:cNvSpPr>
            <a:spLocks noGrp="1"/>
          </p:cNvSpPr>
          <p:nvPr>
            <p:ph idx="1"/>
          </p:nvPr>
        </p:nvSpPr>
        <p:spPr/>
        <p:txBody>
          <a:bodyPr/>
          <a:lstStyle/>
          <a:p>
            <a:pPr marL="514350" indent="-514350">
              <a:buFont typeface="+mj-lt"/>
              <a:buAutoNum type="arabicPeriod"/>
            </a:pPr>
            <a:endParaRPr lang="tr-TR" sz="1800" dirty="0"/>
          </a:p>
          <a:p>
            <a:pPr marL="514350" indent="-514350">
              <a:buFont typeface="+mj-lt"/>
              <a:buAutoNum type="arabicPeriod"/>
            </a:pPr>
            <a:endParaRPr lang="tr-TR" dirty="0"/>
          </a:p>
          <a:p>
            <a:pPr marL="514350" indent="-514350">
              <a:buFont typeface="+mj-lt"/>
              <a:buAutoNum type="arabicPeriod"/>
            </a:pPr>
            <a:r>
              <a:rPr lang="tr-TR" sz="1800" dirty="0" err="1"/>
              <a:t>Descriptive</a:t>
            </a:r>
            <a:r>
              <a:rPr lang="tr-TR" sz="1800" dirty="0"/>
              <a:t> </a:t>
            </a:r>
            <a:r>
              <a:rPr lang="tr-TR" sz="1800" dirty="0" err="1"/>
              <a:t>Analytics</a:t>
            </a:r>
            <a:endParaRPr lang="tr-TR" sz="1800" dirty="0"/>
          </a:p>
          <a:p>
            <a:pPr marL="514350" indent="-514350">
              <a:buFont typeface="+mj-lt"/>
              <a:buAutoNum type="arabicPeriod"/>
            </a:pPr>
            <a:r>
              <a:rPr lang="tr-TR" sz="1800" dirty="0" err="1"/>
              <a:t>Diagnostic</a:t>
            </a:r>
            <a:r>
              <a:rPr lang="tr-TR" sz="1800" dirty="0"/>
              <a:t> </a:t>
            </a:r>
            <a:r>
              <a:rPr lang="tr-TR" sz="1800" dirty="0" err="1"/>
              <a:t>Analytics</a:t>
            </a:r>
            <a:endParaRPr lang="tr-TR" sz="1800" dirty="0"/>
          </a:p>
          <a:p>
            <a:pPr marL="514350" indent="-514350">
              <a:buFont typeface="+mj-lt"/>
              <a:buAutoNum type="arabicPeriod"/>
            </a:pPr>
            <a:r>
              <a:rPr lang="tr-TR" sz="1800" dirty="0" err="1"/>
              <a:t>Predictive</a:t>
            </a:r>
            <a:r>
              <a:rPr lang="tr-TR" sz="1800" dirty="0"/>
              <a:t> </a:t>
            </a:r>
            <a:r>
              <a:rPr lang="tr-TR" sz="1800" dirty="0" err="1"/>
              <a:t>Analytics</a:t>
            </a:r>
            <a:endParaRPr lang="tr-TR" sz="1800" dirty="0"/>
          </a:p>
          <a:p>
            <a:pPr marL="514350" indent="-514350">
              <a:buFont typeface="+mj-lt"/>
              <a:buAutoNum type="arabicPeriod"/>
            </a:pPr>
            <a:r>
              <a:rPr lang="tr-TR" sz="1800" dirty="0" err="1"/>
              <a:t>Prescriptive</a:t>
            </a:r>
            <a:r>
              <a:rPr lang="tr-TR" sz="1800" dirty="0"/>
              <a:t> </a:t>
            </a:r>
            <a:r>
              <a:rPr lang="tr-TR" sz="1800" dirty="0" err="1"/>
              <a:t>Analytics</a:t>
            </a:r>
            <a:endParaRPr lang="tr-TR" sz="1800" dirty="0"/>
          </a:p>
          <a:p>
            <a:endParaRPr lang="tr-TR" dirty="0"/>
          </a:p>
        </p:txBody>
      </p:sp>
    </p:spTree>
    <p:extLst>
      <p:ext uri="{BB962C8B-B14F-4D97-AF65-F5344CB8AC3E}">
        <p14:creationId xmlns:p14="http://schemas.microsoft.com/office/powerpoint/2010/main" val="144861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979DAD-26BE-32CD-2758-FCA693943A92}"/>
              </a:ext>
            </a:extLst>
          </p:cNvPr>
          <p:cNvSpPr>
            <a:spLocks noGrp="1"/>
          </p:cNvSpPr>
          <p:nvPr>
            <p:ph type="title"/>
          </p:nvPr>
        </p:nvSpPr>
        <p:spPr/>
        <p:txBody>
          <a:bodyPr/>
          <a:lstStyle/>
          <a:p>
            <a:r>
              <a:rPr lang="en-US" sz="4400" dirty="0"/>
              <a:t>Descriptive Analytics</a:t>
            </a:r>
            <a:endParaRPr lang="tr-TR" dirty="0"/>
          </a:p>
        </p:txBody>
      </p:sp>
      <p:sp>
        <p:nvSpPr>
          <p:cNvPr id="3" name="İçerik Yer Tutucusu 2">
            <a:extLst>
              <a:ext uri="{FF2B5EF4-FFF2-40B4-BE49-F238E27FC236}">
                <a16:creationId xmlns:a16="http://schemas.microsoft.com/office/drawing/2014/main" id="{16BAD434-976D-3D56-C1D2-4710EBAAE2EE}"/>
              </a:ext>
            </a:extLst>
          </p:cNvPr>
          <p:cNvSpPr>
            <a:spLocks noGrp="1"/>
          </p:cNvSpPr>
          <p:nvPr>
            <p:ph idx="1"/>
          </p:nvPr>
        </p:nvSpPr>
        <p:spPr/>
        <p:txBody>
          <a:bodyPr/>
          <a:lstStyle/>
          <a:p>
            <a:r>
              <a:rPr lang="en-US" sz="1800" dirty="0"/>
              <a:t>Descriptive analytics, “what happened?” answers the question. </a:t>
            </a:r>
            <a:endParaRPr lang="tr-TR" sz="1800" dirty="0"/>
          </a:p>
          <a:p>
            <a:r>
              <a:rPr lang="en-US" sz="1800" dirty="0"/>
              <a:t>Descriptive analytics combine raw data from multiple data sources to provide valuable historical insights. </a:t>
            </a:r>
            <a:endParaRPr lang="tr-TR" sz="1800" dirty="0"/>
          </a:p>
          <a:p>
            <a:r>
              <a:rPr lang="en-US" sz="1800" dirty="0"/>
              <a:t>However, these findings indicate that something is wrong or right without explaining why.</a:t>
            </a:r>
            <a:endParaRPr lang="tr-TR" sz="1800" dirty="0"/>
          </a:p>
          <a:p>
            <a:endParaRPr lang="tr-TR" dirty="0"/>
          </a:p>
        </p:txBody>
      </p:sp>
    </p:spTree>
    <p:extLst>
      <p:ext uri="{BB962C8B-B14F-4D97-AF65-F5344CB8AC3E}">
        <p14:creationId xmlns:p14="http://schemas.microsoft.com/office/powerpoint/2010/main" val="425147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D8C100-189D-4070-C384-D0DDC019C62C}"/>
              </a:ext>
            </a:extLst>
          </p:cNvPr>
          <p:cNvSpPr>
            <a:spLocks noGrp="1"/>
          </p:cNvSpPr>
          <p:nvPr>
            <p:ph type="title"/>
          </p:nvPr>
        </p:nvSpPr>
        <p:spPr/>
        <p:txBody>
          <a:bodyPr/>
          <a:lstStyle/>
          <a:p>
            <a:r>
              <a:rPr lang="tr-TR" dirty="0" err="1"/>
              <a:t>Diagnostic</a:t>
            </a:r>
            <a:r>
              <a:rPr lang="tr-TR" dirty="0"/>
              <a:t> </a:t>
            </a:r>
            <a:r>
              <a:rPr lang="tr-TR" dirty="0" err="1"/>
              <a:t>Analytics</a:t>
            </a:r>
            <a:endParaRPr lang="tr-TR" dirty="0"/>
          </a:p>
        </p:txBody>
      </p:sp>
      <p:sp>
        <p:nvSpPr>
          <p:cNvPr id="3" name="İçerik Yer Tutucusu 2">
            <a:extLst>
              <a:ext uri="{FF2B5EF4-FFF2-40B4-BE49-F238E27FC236}">
                <a16:creationId xmlns:a16="http://schemas.microsoft.com/office/drawing/2014/main" id="{A3B7F1AC-E58D-6685-2451-0A45018A124B}"/>
              </a:ext>
            </a:extLst>
          </p:cNvPr>
          <p:cNvSpPr>
            <a:spLocks noGrp="1"/>
          </p:cNvSpPr>
          <p:nvPr>
            <p:ph idx="1"/>
          </p:nvPr>
        </p:nvSpPr>
        <p:spPr/>
        <p:txBody>
          <a:bodyPr/>
          <a:lstStyle/>
          <a:p>
            <a:r>
              <a:rPr lang="en-US" sz="1800" dirty="0"/>
              <a:t>Diagnostic analytics is the process of examining data to understand the cause, event, or why something happened. </a:t>
            </a:r>
            <a:endParaRPr lang="tr-TR" sz="1800" dirty="0"/>
          </a:p>
          <a:p>
            <a:r>
              <a:rPr lang="en-US" sz="1800" dirty="0"/>
              <a:t>Techniques such as drill-down, data exploration, data mining, and correlations are often used. </a:t>
            </a:r>
            <a:endParaRPr lang="tr-TR" sz="1800" dirty="0"/>
          </a:p>
          <a:p>
            <a:r>
              <a:rPr lang="en-US" sz="1800" dirty="0"/>
              <a:t>The main question answered in this data type is “why did it happen?”</a:t>
            </a:r>
            <a:endParaRPr lang="tr-TR" sz="1800" dirty="0"/>
          </a:p>
          <a:p>
            <a:endParaRPr lang="tr-TR" dirty="0"/>
          </a:p>
        </p:txBody>
      </p:sp>
    </p:spTree>
    <p:extLst>
      <p:ext uri="{BB962C8B-B14F-4D97-AF65-F5344CB8AC3E}">
        <p14:creationId xmlns:p14="http://schemas.microsoft.com/office/powerpoint/2010/main" val="72387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12FA66-D45D-CF9F-32B4-5129D769AE87}"/>
              </a:ext>
            </a:extLst>
          </p:cNvPr>
          <p:cNvSpPr>
            <a:spLocks noGrp="1"/>
          </p:cNvSpPr>
          <p:nvPr>
            <p:ph type="title"/>
          </p:nvPr>
        </p:nvSpPr>
        <p:spPr/>
        <p:txBody>
          <a:bodyPr/>
          <a:lstStyle/>
          <a:p>
            <a:r>
              <a:rPr lang="tr-TR" dirty="0" err="1"/>
              <a:t>Predictive</a:t>
            </a:r>
            <a:r>
              <a:rPr lang="tr-TR" dirty="0"/>
              <a:t> </a:t>
            </a:r>
            <a:r>
              <a:rPr lang="tr-TR" dirty="0" err="1"/>
              <a:t>Analytics</a:t>
            </a:r>
            <a:endParaRPr lang="tr-TR" dirty="0"/>
          </a:p>
        </p:txBody>
      </p:sp>
      <p:sp>
        <p:nvSpPr>
          <p:cNvPr id="3" name="İçerik Yer Tutucusu 2">
            <a:extLst>
              <a:ext uri="{FF2B5EF4-FFF2-40B4-BE49-F238E27FC236}">
                <a16:creationId xmlns:a16="http://schemas.microsoft.com/office/drawing/2014/main" id="{8D719FCF-A6C3-BA60-8982-7A961E9F55DF}"/>
              </a:ext>
            </a:extLst>
          </p:cNvPr>
          <p:cNvSpPr>
            <a:spLocks noGrp="1"/>
          </p:cNvSpPr>
          <p:nvPr>
            <p:ph idx="1"/>
          </p:nvPr>
        </p:nvSpPr>
        <p:spPr/>
        <p:txBody>
          <a:bodyPr/>
          <a:lstStyle/>
          <a:p>
            <a:r>
              <a:rPr lang="en-US" sz="1800" dirty="0"/>
              <a:t>Predictive analytics is where you begin by predicting “potential future outcomes” and turning the results of your descriptive and diagnostic analyzes into actionable concepts for decision making.</a:t>
            </a:r>
          </a:p>
          <a:p>
            <a:r>
              <a:rPr lang="en-US" sz="1800" dirty="0"/>
              <a:t>Predictive analytics, when predicting future results, does not make a judgment about whether the situation is likely to occur, which includes the answer to a question such as "Will a new competitor join the market".</a:t>
            </a:r>
            <a:endParaRPr lang="tr-TR" sz="1800" dirty="0"/>
          </a:p>
          <a:p>
            <a:r>
              <a:rPr lang="en-US" sz="1800" dirty="0"/>
              <a:t>Instead, it allows us to get a result such as “Our sales may decrease by 20% in 2020 based on data on a competitor joining the market”.</a:t>
            </a:r>
            <a:endParaRPr lang="tr-TR" sz="1800" dirty="0"/>
          </a:p>
          <a:p>
            <a:endParaRPr lang="tr-TR" dirty="0"/>
          </a:p>
        </p:txBody>
      </p:sp>
    </p:spTree>
    <p:extLst>
      <p:ext uri="{BB962C8B-B14F-4D97-AF65-F5344CB8AC3E}">
        <p14:creationId xmlns:p14="http://schemas.microsoft.com/office/powerpoint/2010/main" val="476097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275CCA-646C-2D29-B027-40F998B32EE8}"/>
              </a:ext>
            </a:extLst>
          </p:cNvPr>
          <p:cNvSpPr>
            <a:spLocks noGrp="1"/>
          </p:cNvSpPr>
          <p:nvPr>
            <p:ph type="title"/>
          </p:nvPr>
        </p:nvSpPr>
        <p:spPr/>
        <p:txBody>
          <a:bodyPr/>
          <a:lstStyle/>
          <a:p>
            <a:r>
              <a:rPr lang="tr-TR" dirty="0" err="1"/>
              <a:t>Prescriptive</a:t>
            </a:r>
            <a:r>
              <a:rPr lang="tr-TR" dirty="0"/>
              <a:t> </a:t>
            </a:r>
            <a:r>
              <a:rPr lang="tr-TR" dirty="0" err="1"/>
              <a:t>Analytics</a:t>
            </a:r>
            <a:endParaRPr lang="tr-TR" dirty="0"/>
          </a:p>
        </p:txBody>
      </p:sp>
      <p:sp>
        <p:nvSpPr>
          <p:cNvPr id="3" name="İçerik Yer Tutucusu 2">
            <a:extLst>
              <a:ext uri="{FF2B5EF4-FFF2-40B4-BE49-F238E27FC236}">
                <a16:creationId xmlns:a16="http://schemas.microsoft.com/office/drawing/2014/main" id="{C41A0B6E-9B2C-EF75-D27C-9A148AFF4D8A}"/>
              </a:ext>
            </a:extLst>
          </p:cNvPr>
          <p:cNvSpPr>
            <a:spLocks noGrp="1"/>
          </p:cNvSpPr>
          <p:nvPr>
            <p:ph idx="1"/>
          </p:nvPr>
        </p:nvSpPr>
        <p:spPr/>
        <p:txBody>
          <a:bodyPr/>
          <a:lstStyle/>
          <a:p>
            <a:r>
              <a:rPr lang="en-US" dirty="0"/>
              <a:t>Predictive analytics builds on predictive analytics, helping to identify recommended (predicted) actions based on desired potential (predicted) outcomes.</a:t>
            </a:r>
          </a:p>
          <a:p>
            <a:r>
              <a:rPr lang="en-US" dirty="0"/>
              <a:t>Predictive analytics help organizations achieve their business goals.</a:t>
            </a:r>
          </a:p>
          <a:p>
            <a:r>
              <a:rPr lang="en-US" dirty="0"/>
              <a:t>Predictive analytics models continually “learn” through feedback mechanisms to continually analyze action and event relationships and suggest the most appropriate solution.</a:t>
            </a:r>
            <a:endParaRPr lang="tr-TR" dirty="0"/>
          </a:p>
          <a:p>
            <a:endParaRPr lang="tr-TR" dirty="0"/>
          </a:p>
        </p:txBody>
      </p:sp>
    </p:spTree>
    <p:extLst>
      <p:ext uri="{BB962C8B-B14F-4D97-AF65-F5344CB8AC3E}">
        <p14:creationId xmlns:p14="http://schemas.microsoft.com/office/powerpoint/2010/main" val="93478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289BC0-EC6F-3E7C-27A4-77F5CF70E19C}"/>
              </a:ext>
            </a:extLst>
          </p:cNvPr>
          <p:cNvSpPr>
            <a:spLocks noGrp="1"/>
          </p:cNvSpPr>
          <p:nvPr>
            <p:ph type="title"/>
          </p:nvPr>
        </p:nvSpPr>
        <p:spPr/>
        <p:txBody>
          <a:bodyPr/>
          <a:lstStyle/>
          <a:p>
            <a:r>
              <a:rPr lang="tr-TR" dirty="0"/>
              <a:t>Data </a:t>
            </a:r>
            <a:r>
              <a:rPr lang="tr-TR" dirty="0" err="1"/>
              <a:t>Analytics</a:t>
            </a:r>
            <a:r>
              <a:rPr lang="tr-TR" dirty="0"/>
              <a:t> </a:t>
            </a:r>
            <a:r>
              <a:rPr lang="tr-TR" dirty="0" err="1"/>
              <a:t>Usage</a:t>
            </a:r>
            <a:r>
              <a:rPr lang="tr-TR" dirty="0"/>
              <a:t> </a:t>
            </a:r>
            <a:r>
              <a:rPr lang="tr-TR" dirty="0" err="1"/>
              <a:t>Areas</a:t>
            </a:r>
            <a:endParaRPr lang="tr-TR" dirty="0"/>
          </a:p>
        </p:txBody>
      </p:sp>
      <p:sp>
        <p:nvSpPr>
          <p:cNvPr id="3" name="İçerik Yer Tutucusu 2">
            <a:extLst>
              <a:ext uri="{FF2B5EF4-FFF2-40B4-BE49-F238E27FC236}">
                <a16:creationId xmlns:a16="http://schemas.microsoft.com/office/drawing/2014/main" id="{09332228-9743-734E-5F84-2E4732C6243D}"/>
              </a:ext>
            </a:extLst>
          </p:cNvPr>
          <p:cNvSpPr>
            <a:spLocks noGrp="1"/>
          </p:cNvSpPr>
          <p:nvPr>
            <p:ph idx="1"/>
          </p:nvPr>
        </p:nvSpPr>
        <p:spPr/>
        <p:txBody>
          <a:bodyPr/>
          <a:lstStyle/>
          <a:p>
            <a:r>
              <a:rPr lang="en-US" sz="1800" dirty="0"/>
              <a:t>1. Transportation</a:t>
            </a:r>
          </a:p>
          <a:p>
            <a:r>
              <a:rPr lang="en-US" sz="1800" dirty="0"/>
              <a:t>2. Logistics and Delivery</a:t>
            </a:r>
          </a:p>
          <a:p>
            <a:r>
              <a:rPr lang="en-US" sz="1800" dirty="0"/>
              <a:t>3. Web search or internet web results</a:t>
            </a:r>
          </a:p>
          <a:p>
            <a:r>
              <a:rPr lang="en-US" sz="1800" dirty="0"/>
              <a:t>4. Manufacturing</a:t>
            </a:r>
          </a:p>
          <a:p>
            <a:r>
              <a:rPr lang="en-US" sz="1800" dirty="0"/>
              <a:t>5. Security</a:t>
            </a:r>
          </a:p>
          <a:p>
            <a:r>
              <a:rPr lang="en-US" sz="1800" dirty="0"/>
              <a:t>6. Education</a:t>
            </a:r>
          </a:p>
          <a:p>
            <a:r>
              <a:rPr lang="en-US" sz="1800" dirty="0"/>
              <a:t>7. Health</a:t>
            </a:r>
            <a:endParaRPr lang="tr-TR" sz="1800" dirty="0"/>
          </a:p>
          <a:p>
            <a:endParaRPr lang="tr-TR" dirty="0"/>
          </a:p>
        </p:txBody>
      </p:sp>
    </p:spTree>
    <p:extLst>
      <p:ext uri="{BB962C8B-B14F-4D97-AF65-F5344CB8AC3E}">
        <p14:creationId xmlns:p14="http://schemas.microsoft.com/office/powerpoint/2010/main" val="1528913644"/>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9494</TotalTime>
  <Words>1775</Words>
  <Application>Microsoft Office PowerPoint</Application>
  <PresentationFormat>Widescreen</PresentationFormat>
  <Paragraphs>184</Paragraphs>
  <Slides>38</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Century Schoolbook</vt:lpstr>
      <vt:lpstr>Wingdings 2</vt:lpstr>
      <vt:lpstr>View</vt:lpstr>
      <vt:lpstr>Büyük Veri</vt:lpstr>
      <vt:lpstr>What is Data Analytic?</vt:lpstr>
      <vt:lpstr>Data Analytics</vt:lpstr>
      <vt:lpstr>Types of Data Analytics</vt:lpstr>
      <vt:lpstr>Descriptive Analytics</vt:lpstr>
      <vt:lpstr>Diagnostic Analytics</vt:lpstr>
      <vt:lpstr>Predictive Analytics</vt:lpstr>
      <vt:lpstr>Prescriptive Analytics</vt:lpstr>
      <vt:lpstr>Data Analytics Usage Areas</vt:lpstr>
      <vt:lpstr>Data Analysis Methods</vt:lpstr>
      <vt:lpstr>Data Collection</vt:lpstr>
      <vt:lpstr> Data Processing and Cleaning</vt:lpstr>
      <vt:lpstr>Data Visualization and Exploratory analysis</vt:lpstr>
      <vt:lpstr>Feature Extraction and Selection</vt:lpstr>
      <vt:lpstr>Modelling</vt:lpstr>
      <vt:lpstr>Evaluation</vt:lpstr>
      <vt:lpstr>Artificial Intelligence  and Machine Learning</vt:lpstr>
      <vt:lpstr>Artificial Intelligence</vt:lpstr>
      <vt:lpstr>Machine Learning</vt:lpstr>
      <vt:lpstr>Machine Learning</vt:lpstr>
      <vt:lpstr>Machine Learning Types</vt:lpstr>
      <vt:lpstr>Supervised Machine Learning</vt:lpstr>
      <vt:lpstr>Unsupervised Machine Learning</vt:lpstr>
      <vt:lpstr>Semi-Supervised Learning </vt:lpstr>
      <vt:lpstr>Reinforcement machine learning</vt:lpstr>
      <vt:lpstr>Machine Learning Algorithms</vt:lpstr>
      <vt:lpstr>Apache Spark MLlib</vt:lpstr>
      <vt:lpstr>Apache Spark MLlib</vt:lpstr>
      <vt:lpstr>Apache Spark MLlib</vt:lpstr>
      <vt:lpstr>Apache Spark MLlib</vt:lpstr>
      <vt:lpstr>Apache Spark Mllib Algorithms</vt:lpstr>
      <vt:lpstr>Well-known companies using Spark Apache Spark</vt:lpstr>
      <vt:lpstr>Mllib alternatives</vt:lpstr>
      <vt:lpstr>MLlib</vt:lpstr>
      <vt:lpstr>Prediction vs Forecasting</vt:lpstr>
      <vt:lpstr>Linear Regression</vt:lpstr>
      <vt:lpstr>Linear Regression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Büyük Veri</dc:title>
  <dc:creator>nurbanu oğur</dc:creator>
  <cp:lastModifiedBy>Melih FIRAT</cp:lastModifiedBy>
  <cp:revision>66</cp:revision>
  <dcterms:created xsi:type="dcterms:W3CDTF">2023-08-24T11:17:47Z</dcterms:created>
  <dcterms:modified xsi:type="dcterms:W3CDTF">2024-01-18T17:25:51Z</dcterms:modified>
</cp:coreProperties>
</file>