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69" r:id="rId3"/>
    <p:sldId id="270" r:id="rId4"/>
    <p:sldId id="271" r:id="rId5"/>
    <p:sldId id="272" r:id="rId6"/>
    <p:sldId id="273" r:id="rId7"/>
    <p:sldId id="257" r:id="rId8"/>
    <p:sldId id="258" r:id="rId9"/>
    <p:sldId id="259" r:id="rId10"/>
    <p:sldId id="260" r:id="rId11"/>
    <p:sldId id="261"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1871" autoAdjust="0"/>
  </p:normalViewPr>
  <p:slideViewPr>
    <p:cSldViewPr snapToGrid="0">
      <p:cViewPr varScale="1">
        <p:scale>
          <a:sx n="53" d="100"/>
          <a:sy n="53" d="100"/>
        </p:scale>
        <p:origin x="18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9B946-985B-4DB2-B278-D640E84734C7}" type="datetimeFigureOut">
              <a:rPr lang="en-US" smtClean="0"/>
              <a:t>10/20/2023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47F47-34D3-4BFC-95A2-945554F0F89C}" type="slidenum">
              <a:rPr lang="en-US" smtClean="0"/>
              <a:t>‹#›</a:t>
            </a:fld>
            <a:endParaRPr lang="en-US"/>
          </a:p>
        </p:txBody>
      </p:sp>
    </p:spTree>
    <p:extLst>
      <p:ext uri="{BB962C8B-B14F-4D97-AF65-F5344CB8AC3E}">
        <p14:creationId xmlns:p14="http://schemas.microsoft.com/office/powerpoint/2010/main" val="238163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a:t>
            </a:fld>
            <a:endParaRPr lang="en-US"/>
          </a:p>
        </p:txBody>
      </p:sp>
    </p:spTree>
    <p:extLst>
      <p:ext uri="{BB962C8B-B14F-4D97-AF65-F5344CB8AC3E}">
        <p14:creationId xmlns:p14="http://schemas.microsoft.com/office/powerpoint/2010/main" val="2175325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10</a:t>
            </a:fld>
            <a:endParaRPr lang="en-US"/>
          </a:p>
        </p:txBody>
      </p:sp>
    </p:spTree>
    <p:extLst>
      <p:ext uri="{BB962C8B-B14F-4D97-AF65-F5344CB8AC3E}">
        <p14:creationId xmlns:p14="http://schemas.microsoft.com/office/powerpoint/2010/main" val="18615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12</a:t>
            </a:fld>
            <a:endParaRPr lang="en-US"/>
          </a:p>
        </p:txBody>
      </p:sp>
    </p:spTree>
    <p:extLst>
      <p:ext uri="{BB962C8B-B14F-4D97-AF65-F5344CB8AC3E}">
        <p14:creationId xmlns:p14="http://schemas.microsoft.com/office/powerpoint/2010/main" val="439924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13</a:t>
            </a:fld>
            <a:endParaRPr lang="en-US"/>
          </a:p>
        </p:txBody>
      </p:sp>
    </p:spTree>
    <p:extLst>
      <p:ext uri="{BB962C8B-B14F-4D97-AF65-F5344CB8AC3E}">
        <p14:creationId xmlns:p14="http://schemas.microsoft.com/office/powerpoint/2010/main" val="198686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14</a:t>
            </a:fld>
            <a:endParaRPr lang="en-US"/>
          </a:p>
        </p:txBody>
      </p:sp>
    </p:spTree>
    <p:extLst>
      <p:ext uri="{BB962C8B-B14F-4D97-AF65-F5344CB8AC3E}">
        <p14:creationId xmlns:p14="http://schemas.microsoft.com/office/powerpoint/2010/main" val="3895565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16</a:t>
            </a:fld>
            <a:endParaRPr lang="en-US"/>
          </a:p>
        </p:txBody>
      </p:sp>
    </p:spTree>
    <p:extLst>
      <p:ext uri="{BB962C8B-B14F-4D97-AF65-F5344CB8AC3E}">
        <p14:creationId xmlns:p14="http://schemas.microsoft.com/office/powerpoint/2010/main" val="1274778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17</a:t>
            </a:fld>
            <a:endParaRPr lang="en-US"/>
          </a:p>
        </p:txBody>
      </p:sp>
    </p:spTree>
    <p:extLst>
      <p:ext uri="{BB962C8B-B14F-4D97-AF65-F5344CB8AC3E}">
        <p14:creationId xmlns:p14="http://schemas.microsoft.com/office/powerpoint/2010/main" val="346274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2</a:t>
            </a:fld>
            <a:endParaRPr lang="en-US"/>
          </a:p>
        </p:txBody>
      </p:sp>
    </p:spTree>
    <p:extLst>
      <p:ext uri="{BB962C8B-B14F-4D97-AF65-F5344CB8AC3E}">
        <p14:creationId xmlns:p14="http://schemas.microsoft.com/office/powerpoint/2010/main" val="156040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3</a:t>
            </a:fld>
            <a:endParaRPr lang="en-US"/>
          </a:p>
        </p:txBody>
      </p:sp>
    </p:spTree>
    <p:extLst>
      <p:ext uri="{BB962C8B-B14F-4D97-AF65-F5344CB8AC3E}">
        <p14:creationId xmlns:p14="http://schemas.microsoft.com/office/powerpoint/2010/main" val="118212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4</a:t>
            </a:fld>
            <a:endParaRPr lang="en-US"/>
          </a:p>
        </p:txBody>
      </p:sp>
    </p:spTree>
    <p:extLst>
      <p:ext uri="{BB962C8B-B14F-4D97-AF65-F5344CB8AC3E}">
        <p14:creationId xmlns:p14="http://schemas.microsoft.com/office/powerpoint/2010/main" val="2386742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5</a:t>
            </a:fld>
            <a:endParaRPr lang="en-US"/>
          </a:p>
        </p:txBody>
      </p:sp>
    </p:spTree>
    <p:extLst>
      <p:ext uri="{BB962C8B-B14F-4D97-AF65-F5344CB8AC3E}">
        <p14:creationId xmlns:p14="http://schemas.microsoft.com/office/powerpoint/2010/main" val="1312099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6</a:t>
            </a:fld>
            <a:endParaRPr lang="en-US"/>
          </a:p>
        </p:txBody>
      </p:sp>
    </p:spTree>
    <p:extLst>
      <p:ext uri="{BB962C8B-B14F-4D97-AF65-F5344CB8AC3E}">
        <p14:creationId xmlns:p14="http://schemas.microsoft.com/office/powerpoint/2010/main" val="558382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7</a:t>
            </a:fld>
            <a:endParaRPr lang="en-US"/>
          </a:p>
        </p:txBody>
      </p:sp>
    </p:spTree>
    <p:extLst>
      <p:ext uri="{BB962C8B-B14F-4D97-AF65-F5344CB8AC3E}">
        <p14:creationId xmlns:p14="http://schemas.microsoft.com/office/powerpoint/2010/main" val="694047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8</a:t>
            </a:fld>
            <a:endParaRPr lang="en-US"/>
          </a:p>
        </p:txBody>
      </p:sp>
    </p:spTree>
    <p:extLst>
      <p:ext uri="{BB962C8B-B14F-4D97-AF65-F5344CB8AC3E}">
        <p14:creationId xmlns:p14="http://schemas.microsoft.com/office/powerpoint/2010/main" val="1131447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A1047F47-34D3-4BFC-95A2-945554F0F89C}" type="slidenum">
              <a:rPr lang="en-US" smtClean="0"/>
              <a:t>9</a:t>
            </a:fld>
            <a:endParaRPr lang="en-US"/>
          </a:p>
        </p:txBody>
      </p:sp>
    </p:spTree>
    <p:extLst>
      <p:ext uri="{BB962C8B-B14F-4D97-AF65-F5344CB8AC3E}">
        <p14:creationId xmlns:p14="http://schemas.microsoft.com/office/powerpoint/2010/main" val="11137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42FE8D8-2018-4035-AB09-5D2A65945751}" type="datetimeFigureOut">
              <a:rPr lang="en-US" smtClean="0"/>
              <a:t>10/20/2023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8748D7C-62D1-432C-A577-86E7CC0F283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10273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2FE8D8-2018-4035-AB09-5D2A65945751}"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3980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2FE8D8-2018-4035-AB09-5D2A65945751}"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56323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2FE8D8-2018-4035-AB09-5D2A65945751}"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277628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42FE8D8-2018-4035-AB09-5D2A65945751}"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48D7C-62D1-432C-A577-86E7CC0F283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9694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42FE8D8-2018-4035-AB09-5D2A65945751}"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341892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42FE8D8-2018-4035-AB09-5D2A65945751}"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326160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42FE8D8-2018-4035-AB09-5D2A65945751}"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373063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E8D8-2018-4035-AB09-5D2A65945751}" type="datetimeFigureOut">
              <a:rPr lang="en-US" smtClean="0"/>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55276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42FE8D8-2018-4035-AB09-5D2A65945751}"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241103101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42FE8D8-2018-4035-AB09-5D2A65945751}"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748D7C-62D1-432C-A577-86E7CC0F283E}" type="slidenum">
              <a:rPr lang="en-US" smtClean="0"/>
              <a:t>‹#›</a:t>
            </a:fld>
            <a:endParaRPr lang="en-US"/>
          </a:p>
        </p:txBody>
      </p:sp>
    </p:spTree>
    <p:extLst>
      <p:ext uri="{BB962C8B-B14F-4D97-AF65-F5344CB8AC3E}">
        <p14:creationId xmlns:p14="http://schemas.microsoft.com/office/powerpoint/2010/main" val="64099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42FE8D8-2018-4035-AB09-5D2A65945751}" type="datetimeFigureOut">
              <a:rPr lang="en-US" smtClean="0"/>
              <a:t>10/20/2023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8748D7C-62D1-432C-A577-86E7CC0F283E}" type="slidenum">
              <a:rPr lang="en-US" smtClean="0"/>
              <a:t>‹#›</a:t>
            </a:fld>
            <a:endParaRPr lang="en-US"/>
          </a:p>
        </p:txBody>
      </p:sp>
    </p:spTree>
    <p:extLst>
      <p:ext uri="{BB962C8B-B14F-4D97-AF65-F5344CB8AC3E}">
        <p14:creationId xmlns:p14="http://schemas.microsoft.com/office/powerpoint/2010/main" val="26596211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6724FA-4B93-A5EF-E5A4-A83319EF9C5E}"/>
              </a:ext>
            </a:extLst>
          </p:cNvPr>
          <p:cNvSpPr>
            <a:spLocks noGrp="1"/>
          </p:cNvSpPr>
          <p:nvPr>
            <p:ph type="ctrTitle"/>
          </p:nvPr>
        </p:nvSpPr>
        <p:spPr/>
        <p:txBody>
          <a:bodyPr/>
          <a:lstStyle/>
          <a:p>
            <a:r>
              <a:rPr lang="en-US" dirty="0"/>
              <a:t>Introduction to Big Data</a:t>
            </a:r>
          </a:p>
        </p:txBody>
      </p:sp>
      <p:sp>
        <p:nvSpPr>
          <p:cNvPr id="3" name="Alt Başlık 2">
            <a:extLst>
              <a:ext uri="{FF2B5EF4-FFF2-40B4-BE49-F238E27FC236}">
                <a16:creationId xmlns:a16="http://schemas.microsoft.com/office/drawing/2014/main" id="{BD06F619-5D15-0FF6-3616-42329D25A970}"/>
              </a:ext>
            </a:extLst>
          </p:cNvPr>
          <p:cNvSpPr>
            <a:spLocks noGrp="1"/>
          </p:cNvSpPr>
          <p:nvPr>
            <p:ph type="subTitle" idx="1"/>
          </p:nvPr>
        </p:nvSpPr>
        <p:spPr/>
        <p:txBody>
          <a:bodyPr/>
          <a:lstStyle/>
          <a:p>
            <a:r>
              <a:rPr lang="en-US" dirty="0"/>
              <a:t>Python-1</a:t>
            </a:r>
          </a:p>
        </p:txBody>
      </p:sp>
    </p:spTree>
    <p:extLst>
      <p:ext uri="{BB962C8B-B14F-4D97-AF65-F5344CB8AC3E}">
        <p14:creationId xmlns:p14="http://schemas.microsoft.com/office/powerpoint/2010/main" val="36111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D240EF23-2479-0279-AA76-7B84A69E4A69}"/>
              </a:ext>
            </a:extLst>
          </p:cNvPr>
          <p:cNvSpPr>
            <a:spLocks noGrp="1"/>
          </p:cNvSpPr>
          <p:nvPr>
            <p:ph type="body" idx="1"/>
          </p:nvPr>
        </p:nvSpPr>
        <p:spPr>
          <a:xfrm>
            <a:off x="1261871" y="2370338"/>
            <a:ext cx="9975972" cy="3870664"/>
          </a:xfrm>
        </p:spPr>
        <p:txBody>
          <a:bodyPr>
            <a:normAutofit fontScale="55000" lnSpcReduction="20000"/>
          </a:bodyPr>
          <a:lstStyle/>
          <a:p>
            <a:pPr marL="342900" indent="-342900" algn="l" fontAlgn="base">
              <a:buFont typeface="Arial" panose="020B0604020202020204" pitchFamily="34" charset="0"/>
              <a:buChar char="•"/>
            </a:pPr>
            <a:r>
              <a:rPr lang="en-US" sz="3500" b="0" i="0" dirty="0">
                <a:effectLst/>
                <a:latin typeface="-apple-system"/>
              </a:rPr>
              <a:t>It is a free, open source structure with detailed help documentation that serves a wide community. </a:t>
            </a:r>
          </a:p>
          <a:p>
            <a:pPr marL="342900" indent="-342900" algn="l" fontAlgn="base">
              <a:buFont typeface="Arial" panose="020B0604020202020204" pitchFamily="34" charset="0"/>
              <a:buChar char="•"/>
            </a:pPr>
            <a:r>
              <a:rPr lang="en-US" sz="3500" i="0" dirty="0">
                <a:effectLst/>
                <a:latin typeface="inherit"/>
              </a:rPr>
              <a:t>It has a structure that eliminates package dependency and version control problems in projects. </a:t>
            </a:r>
          </a:p>
          <a:p>
            <a:pPr marL="342900" indent="-342900" algn="l" fontAlgn="base">
              <a:buFont typeface="Arial" panose="020B0604020202020204" pitchFamily="34" charset="0"/>
              <a:buChar char="•"/>
            </a:pPr>
            <a:r>
              <a:rPr lang="en-US" sz="3500" b="0" i="0" dirty="0" err="1">
                <a:effectLst/>
                <a:latin typeface="-apple-system"/>
              </a:rPr>
              <a:t>Jupyter</a:t>
            </a:r>
            <a:r>
              <a:rPr lang="en-US" sz="3500" b="0" i="0" dirty="0">
                <a:effectLst/>
                <a:latin typeface="-apple-system"/>
              </a:rPr>
              <a:t> allows us to create data science projects using various IDEs such as </a:t>
            </a:r>
            <a:r>
              <a:rPr lang="en-US" sz="3500" b="1" i="0" dirty="0" err="1">
                <a:effectLst/>
                <a:latin typeface="-apple-system"/>
              </a:rPr>
              <a:t>JupyterLab</a:t>
            </a:r>
            <a:r>
              <a:rPr lang="en-US" sz="3500" b="1" i="0" dirty="0">
                <a:effectLst/>
                <a:latin typeface="-apple-system"/>
              </a:rPr>
              <a:t>, Spyder, </a:t>
            </a:r>
            <a:r>
              <a:rPr lang="en-US" sz="3500" i="0" dirty="0">
                <a:effectLst/>
                <a:latin typeface="-apple-system"/>
              </a:rPr>
              <a:t>and</a:t>
            </a:r>
            <a:r>
              <a:rPr lang="en-US" sz="3500" b="1" i="0" dirty="0">
                <a:effectLst/>
                <a:latin typeface="-apple-system"/>
              </a:rPr>
              <a:t> RStudio.</a:t>
            </a:r>
          </a:p>
          <a:p>
            <a:pPr marL="342900" indent="-342900" algn="l" fontAlgn="base">
              <a:buFont typeface="Arial" panose="020B0604020202020204" pitchFamily="34" charset="0"/>
              <a:buChar char="•"/>
            </a:pPr>
            <a:r>
              <a:rPr lang="en-US" sz="3500" b="0" i="0" dirty="0">
                <a:effectLst/>
                <a:latin typeface="-apple-system"/>
              </a:rPr>
              <a:t>While creating our project files, we can easily install the Python version we want with the features we want. When using Python pip packages, it takes into account compatibility with other packages, eliminating errors that may occur in installing the correct packages.</a:t>
            </a:r>
          </a:p>
          <a:p>
            <a:endParaRPr lang="en-US" b="0" i="0" dirty="0">
              <a:effectLst/>
              <a:latin typeface="-apple-system"/>
            </a:endParaRPr>
          </a:p>
          <a:p>
            <a:br>
              <a:rPr lang="en-US" dirty="0"/>
            </a:br>
            <a:endParaRPr lang="en-US" b="0" i="0" dirty="0">
              <a:effectLst/>
              <a:latin typeface="-apple-system"/>
            </a:endParaRPr>
          </a:p>
          <a:p>
            <a:endParaRPr lang="en-US" dirty="0"/>
          </a:p>
        </p:txBody>
      </p:sp>
      <p:sp>
        <p:nvSpPr>
          <p:cNvPr id="4" name="Başlık 1">
            <a:extLst>
              <a:ext uri="{FF2B5EF4-FFF2-40B4-BE49-F238E27FC236}">
                <a16:creationId xmlns:a16="http://schemas.microsoft.com/office/drawing/2014/main" id="{083D7B7C-37EF-E91B-CFE4-AD0D3747F96C}"/>
              </a:ext>
            </a:extLst>
          </p:cNvPr>
          <p:cNvSpPr>
            <a:spLocks noGrp="1"/>
          </p:cNvSpPr>
          <p:nvPr>
            <p:ph type="title"/>
          </p:nvPr>
        </p:nvSpPr>
        <p:spPr>
          <a:xfrm>
            <a:off x="1261872" y="758952"/>
            <a:ext cx="9418320" cy="1298448"/>
          </a:xfrm>
        </p:spPr>
        <p:txBody>
          <a:bodyPr>
            <a:normAutofit/>
          </a:bodyPr>
          <a:lstStyle/>
          <a:p>
            <a:r>
              <a:rPr lang="en-US" sz="4400" dirty="0"/>
              <a:t>Why Should We Use Anaconda?</a:t>
            </a:r>
          </a:p>
        </p:txBody>
      </p:sp>
    </p:spTree>
    <p:extLst>
      <p:ext uri="{BB962C8B-B14F-4D97-AF65-F5344CB8AC3E}">
        <p14:creationId xmlns:p14="http://schemas.microsoft.com/office/powerpoint/2010/main" val="387499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6DDD4B-1876-A675-0E24-690B26591DDC}"/>
              </a:ext>
            </a:extLst>
          </p:cNvPr>
          <p:cNvSpPr>
            <a:spLocks noGrp="1"/>
          </p:cNvSpPr>
          <p:nvPr>
            <p:ph type="title"/>
          </p:nvPr>
        </p:nvSpPr>
        <p:spPr/>
        <p:txBody>
          <a:bodyPr/>
          <a:lstStyle/>
          <a:p>
            <a:endParaRPr lang="en-US"/>
          </a:p>
        </p:txBody>
      </p:sp>
      <p:sp>
        <p:nvSpPr>
          <p:cNvPr id="3" name="Metin Yer Tutucusu 2">
            <a:extLst>
              <a:ext uri="{FF2B5EF4-FFF2-40B4-BE49-F238E27FC236}">
                <a16:creationId xmlns:a16="http://schemas.microsoft.com/office/drawing/2014/main" id="{13277700-5BE9-0BE7-E3F8-31B913FB38C1}"/>
              </a:ext>
            </a:extLst>
          </p:cNvPr>
          <p:cNvSpPr>
            <a:spLocks noGrp="1"/>
          </p:cNvSpPr>
          <p:nvPr>
            <p:ph type="body" idx="1"/>
          </p:nvPr>
        </p:nvSpPr>
        <p:spPr/>
        <p:txBody>
          <a:bodyPr/>
          <a:lstStyle/>
          <a:p>
            <a:endParaRPr lang="en-US"/>
          </a:p>
        </p:txBody>
      </p:sp>
      <p:pic>
        <p:nvPicPr>
          <p:cNvPr id="5" name="Resim 4">
            <a:extLst>
              <a:ext uri="{FF2B5EF4-FFF2-40B4-BE49-F238E27FC236}">
                <a16:creationId xmlns:a16="http://schemas.microsoft.com/office/drawing/2014/main" id="{3BED5406-B036-8054-DD0C-BFB4AA1D4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289"/>
            <a:ext cx="12192000" cy="6565421"/>
          </a:xfrm>
          <a:prstGeom prst="rect">
            <a:avLst/>
          </a:prstGeom>
        </p:spPr>
      </p:pic>
    </p:spTree>
    <p:extLst>
      <p:ext uri="{BB962C8B-B14F-4D97-AF65-F5344CB8AC3E}">
        <p14:creationId xmlns:p14="http://schemas.microsoft.com/office/powerpoint/2010/main" val="114815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022C41-0C1B-F8EC-D1AD-F6AADD44D83C}"/>
              </a:ext>
            </a:extLst>
          </p:cNvPr>
          <p:cNvSpPr>
            <a:spLocks noGrp="1"/>
          </p:cNvSpPr>
          <p:nvPr>
            <p:ph type="title"/>
          </p:nvPr>
        </p:nvSpPr>
        <p:spPr>
          <a:xfrm>
            <a:off x="1261872" y="758952"/>
            <a:ext cx="9418320" cy="952402"/>
          </a:xfrm>
        </p:spPr>
        <p:txBody>
          <a:bodyPr>
            <a:normAutofit/>
          </a:bodyPr>
          <a:lstStyle/>
          <a:p>
            <a:r>
              <a:rPr lang="en-US" sz="3200" dirty="0"/>
              <a:t>Python-R</a:t>
            </a:r>
          </a:p>
        </p:txBody>
      </p:sp>
      <p:sp>
        <p:nvSpPr>
          <p:cNvPr id="3" name="Metin Yer Tutucusu 2">
            <a:extLst>
              <a:ext uri="{FF2B5EF4-FFF2-40B4-BE49-F238E27FC236}">
                <a16:creationId xmlns:a16="http://schemas.microsoft.com/office/drawing/2014/main" id="{1732B1C9-83AA-E7D0-2F78-7BDE9D1649BB}"/>
              </a:ext>
            </a:extLst>
          </p:cNvPr>
          <p:cNvSpPr>
            <a:spLocks noGrp="1"/>
          </p:cNvSpPr>
          <p:nvPr>
            <p:ph type="body" idx="1"/>
          </p:nvPr>
        </p:nvSpPr>
        <p:spPr/>
        <p:txBody>
          <a:bodyPr/>
          <a:lstStyle/>
          <a:p>
            <a:endParaRPr lang="en-US"/>
          </a:p>
        </p:txBody>
      </p:sp>
      <p:pic>
        <p:nvPicPr>
          <p:cNvPr id="5" name="Resim 4">
            <a:extLst>
              <a:ext uri="{FF2B5EF4-FFF2-40B4-BE49-F238E27FC236}">
                <a16:creationId xmlns:a16="http://schemas.microsoft.com/office/drawing/2014/main" id="{F81D3F3C-E30B-2CE0-E3AA-9100E4BC9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864" y="2236099"/>
            <a:ext cx="8009314" cy="3711262"/>
          </a:xfrm>
          <a:prstGeom prst="rect">
            <a:avLst/>
          </a:prstGeom>
        </p:spPr>
      </p:pic>
    </p:spTree>
    <p:extLst>
      <p:ext uri="{BB962C8B-B14F-4D97-AF65-F5344CB8AC3E}">
        <p14:creationId xmlns:p14="http://schemas.microsoft.com/office/powerpoint/2010/main" val="347390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285976-1F56-7FF8-9F57-8E8B6E054FFA}"/>
              </a:ext>
            </a:extLst>
          </p:cNvPr>
          <p:cNvSpPr>
            <a:spLocks noGrp="1"/>
          </p:cNvSpPr>
          <p:nvPr>
            <p:ph type="title"/>
          </p:nvPr>
        </p:nvSpPr>
        <p:spPr/>
        <p:txBody>
          <a:bodyPr/>
          <a:lstStyle/>
          <a:p>
            <a:endParaRPr lang="en-US" dirty="0"/>
          </a:p>
        </p:txBody>
      </p:sp>
      <p:sp>
        <p:nvSpPr>
          <p:cNvPr id="3" name="İçerik Yer Tutucusu 2">
            <a:extLst>
              <a:ext uri="{FF2B5EF4-FFF2-40B4-BE49-F238E27FC236}">
                <a16:creationId xmlns:a16="http://schemas.microsoft.com/office/drawing/2014/main" id="{F9D4B34D-12CA-291D-1E53-B92F3FD2D869}"/>
              </a:ext>
            </a:extLst>
          </p:cNvPr>
          <p:cNvSpPr>
            <a:spLocks noGrp="1"/>
          </p:cNvSpPr>
          <p:nvPr>
            <p:ph idx="1"/>
          </p:nvPr>
        </p:nvSpPr>
        <p:spPr/>
        <p:txBody>
          <a:bodyPr>
            <a:normAutofit/>
          </a:bodyPr>
          <a:lstStyle/>
          <a:p>
            <a:r>
              <a:rPr lang="en-US" dirty="0" err="1"/>
              <a:t>Numpy</a:t>
            </a:r>
            <a:r>
              <a:rPr lang="en-US" dirty="0"/>
              <a:t> (Numerical Python)= It is one of the Python language libraries that allows us to work with multidimensional arrays and matrices and perform mathematical operations.</a:t>
            </a:r>
          </a:p>
          <a:p>
            <a:r>
              <a:rPr lang="en-US" dirty="0"/>
              <a:t>Pandas=It is a software library written in the Python programming language for data processing and analysis.</a:t>
            </a:r>
          </a:p>
          <a:p>
            <a:endParaRPr lang="en-US" dirty="0"/>
          </a:p>
          <a:p>
            <a:endParaRPr lang="en-US" dirty="0"/>
          </a:p>
          <a:p>
            <a:endParaRPr lang="en-US" dirty="0"/>
          </a:p>
          <a:p>
            <a:r>
              <a:rPr lang="en-US" dirty="0"/>
              <a:t>Matplotlib= The most popular library used for visualization</a:t>
            </a:r>
          </a:p>
          <a:p>
            <a:r>
              <a:rPr lang="en-US" dirty="0"/>
              <a:t>Scikit-learn= The library with the most active use in the use of machine learning algorithms.</a:t>
            </a:r>
          </a:p>
        </p:txBody>
      </p:sp>
      <p:pic>
        <p:nvPicPr>
          <p:cNvPr id="5" name="Resim 4">
            <a:extLst>
              <a:ext uri="{FF2B5EF4-FFF2-40B4-BE49-F238E27FC236}">
                <a16:creationId xmlns:a16="http://schemas.microsoft.com/office/drawing/2014/main" id="{773F9C5C-6526-FFEE-6385-72675EA14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730" y="3378835"/>
            <a:ext cx="3596952" cy="1562235"/>
          </a:xfrm>
          <a:prstGeom prst="rect">
            <a:avLst/>
          </a:prstGeom>
        </p:spPr>
      </p:pic>
      <p:pic>
        <p:nvPicPr>
          <p:cNvPr id="7" name="Resim 6">
            <a:extLst>
              <a:ext uri="{FF2B5EF4-FFF2-40B4-BE49-F238E27FC236}">
                <a16:creationId xmlns:a16="http://schemas.microsoft.com/office/drawing/2014/main" id="{438B8902-F6F2-2678-7A2D-FF1EA85EE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6981" y="3348751"/>
            <a:ext cx="3596952" cy="1622401"/>
          </a:xfrm>
          <a:prstGeom prst="rect">
            <a:avLst/>
          </a:prstGeom>
        </p:spPr>
      </p:pic>
    </p:spTree>
    <p:extLst>
      <p:ext uri="{BB962C8B-B14F-4D97-AF65-F5344CB8AC3E}">
        <p14:creationId xmlns:p14="http://schemas.microsoft.com/office/powerpoint/2010/main" val="4050974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C479A-C992-F119-31F5-018A92E0FA2E}"/>
              </a:ext>
            </a:extLst>
          </p:cNvPr>
          <p:cNvSpPr>
            <a:spLocks noGrp="1"/>
          </p:cNvSpPr>
          <p:nvPr>
            <p:ph type="title"/>
          </p:nvPr>
        </p:nvSpPr>
        <p:spPr>
          <a:xfrm>
            <a:off x="1261872" y="758952"/>
            <a:ext cx="9418320" cy="451283"/>
          </a:xfrm>
        </p:spPr>
        <p:txBody>
          <a:bodyPr>
            <a:normAutofit fontScale="90000"/>
          </a:bodyPr>
          <a:lstStyle/>
          <a:p>
            <a:r>
              <a:rPr lang="en-US" sz="2400" dirty="0"/>
              <a:t>Python 2.x –Python 3.x – IDE (Integrated Development Environments)	</a:t>
            </a:r>
          </a:p>
        </p:txBody>
      </p:sp>
      <p:sp>
        <p:nvSpPr>
          <p:cNvPr id="3" name="Metin Yer Tutucusu 2">
            <a:extLst>
              <a:ext uri="{FF2B5EF4-FFF2-40B4-BE49-F238E27FC236}">
                <a16:creationId xmlns:a16="http://schemas.microsoft.com/office/drawing/2014/main" id="{0B25B687-39E9-C23A-57FA-5896218866D4}"/>
              </a:ext>
            </a:extLst>
          </p:cNvPr>
          <p:cNvSpPr>
            <a:spLocks noGrp="1"/>
          </p:cNvSpPr>
          <p:nvPr>
            <p:ph type="body" idx="1"/>
          </p:nvPr>
        </p:nvSpPr>
        <p:spPr>
          <a:xfrm>
            <a:off x="1261872" y="1371600"/>
            <a:ext cx="9418320" cy="5120640"/>
          </a:xfrm>
        </p:spPr>
        <p:txBody>
          <a:bodyPr/>
          <a:lstStyle/>
          <a:p>
            <a:r>
              <a:rPr lang="en-US" dirty="0"/>
              <a:t>Python 3.11</a:t>
            </a:r>
          </a:p>
          <a:p>
            <a:endParaRPr lang="en-US" dirty="0"/>
          </a:p>
          <a:p>
            <a:r>
              <a:rPr lang="en-US" dirty="0"/>
              <a:t>IDEs</a:t>
            </a:r>
          </a:p>
          <a:p>
            <a:pPr marL="342900" indent="-342900">
              <a:buFont typeface="Arial" panose="020B0604020202020204" pitchFamily="34" charset="0"/>
              <a:buChar char="•"/>
            </a:pPr>
            <a:r>
              <a:rPr lang="en-US" dirty="0"/>
              <a:t>PyCharm</a:t>
            </a:r>
          </a:p>
          <a:p>
            <a:pPr marL="342900" indent="-342900">
              <a:buFont typeface="Arial" panose="020B0604020202020204" pitchFamily="34" charset="0"/>
              <a:buChar char="•"/>
            </a:pPr>
            <a:r>
              <a:rPr lang="en-US" dirty="0"/>
              <a:t>Spyder</a:t>
            </a:r>
          </a:p>
          <a:p>
            <a:pPr marL="342900" indent="-342900">
              <a:buFont typeface="Arial" panose="020B0604020202020204" pitchFamily="34" charset="0"/>
              <a:buChar char="•"/>
            </a:pPr>
            <a:r>
              <a:rPr lang="en-US" dirty="0"/>
              <a:t>Python Tools for Visual Studio </a:t>
            </a:r>
          </a:p>
          <a:p>
            <a:pPr marL="342900" indent="-342900">
              <a:buFont typeface="Arial" panose="020B0604020202020204" pitchFamily="34" charset="0"/>
              <a:buChar char="•"/>
            </a:pPr>
            <a:r>
              <a:rPr lang="en-US" dirty="0"/>
              <a:t>Komodo IDE</a:t>
            </a:r>
          </a:p>
          <a:p>
            <a:pPr marL="342900" indent="-342900">
              <a:buFont typeface="Arial" panose="020B0604020202020204" pitchFamily="34" charset="0"/>
              <a:buChar char="•"/>
            </a:pPr>
            <a:r>
              <a:rPr lang="en-US" dirty="0" err="1"/>
              <a:t>Jupyter</a:t>
            </a:r>
            <a:r>
              <a:rPr lang="en-US" dirty="0"/>
              <a:t> Notebook</a:t>
            </a:r>
          </a:p>
        </p:txBody>
      </p:sp>
    </p:spTree>
    <p:extLst>
      <p:ext uri="{BB962C8B-B14F-4D97-AF65-F5344CB8AC3E}">
        <p14:creationId xmlns:p14="http://schemas.microsoft.com/office/powerpoint/2010/main" val="1415232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16C757-1F7D-6CBF-ECC0-D073E7C27F7F}"/>
              </a:ext>
            </a:extLst>
          </p:cNvPr>
          <p:cNvSpPr>
            <a:spLocks noGrp="1"/>
          </p:cNvSpPr>
          <p:nvPr>
            <p:ph type="title"/>
          </p:nvPr>
        </p:nvSpPr>
        <p:spPr>
          <a:xfrm>
            <a:off x="1261872" y="365760"/>
            <a:ext cx="9692640" cy="763793"/>
          </a:xfrm>
        </p:spPr>
        <p:txBody>
          <a:bodyPr>
            <a:normAutofit/>
          </a:bodyPr>
          <a:lstStyle/>
          <a:p>
            <a:r>
              <a:rPr lang="en-US" sz="3200" dirty="0"/>
              <a:t>Spyder</a:t>
            </a:r>
          </a:p>
        </p:txBody>
      </p:sp>
      <p:pic>
        <p:nvPicPr>
          <p:cNvPr id="4" name="İçerik Yer Tutucusu 4">
            <a:extLst>
              <a:ext uri="{FF2B5EF4-FFF2-40B4-BE49-F238E27FC236}">
                <a16:creationId xmlns:a16="http://schemas.microsoft.com/office/drawing/2014/main" id="{697FCAA0-DBC9-D8B6-FCC5-87B2733B2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6964" y="1344705"/>
            <a:ext cx="7544843" cy="4988859"/>
          </a:xfrm>
        </p:spPr>
      </p:pic>
    </p:spTree>
    <p:extLst>
      <p:ext uri="{BB962C8B-B14F-4D97-AF65-F5344CB8AC3E}">
        <p14:creationId xmlns:p14="http://schemas.microsoft.com/office/powerpoint/2010/main" val="327311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FA1861-3E42-5463-BC19-7F96EC791F02}"/>
              </a:ext>
            </a:extLst>
          </p:cNvPr>
          <p:cNvSpPr>
            <a:spLocks noGrp="1"/>
          </p:cNvSpPr>
          <p:nvPr>
            <p:ph type="title"/>
          </p:nvPr>
        </p:nvSpPr>
        <p:spPr>
          <a:xfrm>
            <a:off x="1261872" y="365760"/>
            <a:ext cx="9692640" cy="642769"/>
          </a:xfrm>
        </p:spPr>
        <p:txBody>
          <a:bodyPr>
            <a:normAutofit fontScale="90000"/>
          </a:bodyPr>
          <a:lstStyle/>
          <a:p>
            <a:r>
              <a:rPr lang="en-US" dirty="0" err="1"/>
              <a:t>Paket</a:t>
            </a:r>
            <a:r>
              <a:rPr lang="en-US" dirty="0"/>
              <a:t> </a:t>
            </a:r>
            <a:r>
              <a:rPr lang="en-US" dirty="0" err="1"/>
              <a:t>Yöneticisi</a:t>
            </a:r>
            <a:endParaRPr lang="en-US" dirty="0"/>
          </a:p>
        </p:txBody>
      </p:sp>
      <p:pic>
        <p:nvPicPr>
          <p:cNvPr id="5" name="İçerik Yer Tutucusu 4">
            <a:extLst>
              <a:ext uri="{FF2B5EF4-FFF2-40B4-BE49-F238E27FC236}">
                <a16:creationId xmlns:a16="http://schemas.microsoft.com/office/drawing/2014/main" id="{158BF223-85A4-801C-3BEC-9A2859B29C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7046" y="1167252"/>
            <a:ext cx="10957516" cy="5324988"/>
          </a:xfrm>
        </p:spPr>
      </p:pic>
    </p:spTree>
    <p:extLst>
      <p:ext uri="{BB962C8B-B14F-4D97-AF65-F5344CB8AC3E}">
        <p14:creationId xmlns:p14="http://schemas.microsoft.com/office/powerpoint/2010/main" val="3992040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9CEE00-46D9-8FAB-09F7-E495BAF16824}"/>
              </a:ext>
            </a:extLst>
          </p:cNvPr>
          <p:cNvSpPr>
            <a:spLocks noGrp="1"/>
          </p:cNvSpPr>
          <p:nvPr>
            <p:ph type="title"/>
          </p:nvPr>
        </p:nvSpPr>
        <p:spPr/>
        <p:txBody>
          <a:bodyPr/>
          <a:lstStyle/>
          <a:p>
            <a:r>
              <a:rPr lang="en-US" dirty="0"/>
              <a:t>Virtual Environment</a:t>
            </a:r>
          </a:p>
        </p:txBody>
      </p:sp>
      <p:sp>
        <p:nvSpPr>
          <p:cNvPr id="3" name="İçerik Yer Tutucusu 2">
            <a:extLst>
              <a:ext uri="{FF2B5EF4-FFF2-40B4-BE49-F238E27FC236}">
                <a16:creationId xmlns:a16="http://schemas.microsoft.com/office/drawing/2014/main" id="{BA689032-1AEF-1606-B0C6-96A2118BFA37}"/>
              </a:ext>
            </a:extLst>
          </p:cNvPr>
          <p:cNvSpPr>
            <a:spLocks noGrp="1"/>
          </p:cNvSpPr>
          <p:nvPr>
            <p:ph idx="1"/>
          </p:nvPr>
        </p:nvSpPr>
        <p:spPr/>
        <p:txBody>
          <a:bodyPr/>
          <a:lstStyle/>
          <a:p>
            <a:r>
              <a:rPr lang="en-US" dirty="0"/>
              <a:t>The virtual environment is useful for managing packages in different projects. Using a virtual environment eliminates problems that may arise after installing packages globally.</a:t>
            </a:r>
          </a:p>
          <a:p>
            <a:pPr marL="0" indent="0">
              <a:buNone/>
            </a:pPr>
            <a:endParaRPr lang="en-US" b="0" i="0" dirty="0">
              <a:solidFill>
                <a:srgbClr val="000000"/>
              </a:solidFill>
              <a:effectLst/>
              <a:latin typeface="Roboto" panose="02000000000000000000" pitchFamily="2" charset="0"/>
            </a:endParaRPr>
          </a:p>
          <a:p>
            <a:endParaRPr lang="en-US" dirty="0">
              <a:solidFill>
                <a:srgbClr val="000000"/>
              </a:solidFill>
              <a:latin typeface="Roboto" panose="02000000000000000000" pitchFamily="2" charset="0"/>
            </a:endParaRPr>
          </a:p>
          <a:p>
            <a:pPr marL="0" indent="0">
              <a:buNone/>
            </a:pPr>
            <a:endParaRPr lang="en-US" dirty="0"/>
          </a:p>
        </p:txBody>
      </p:sp>
      <p:pic>
        <p:nvPicPr>
          <p:cNvPr id="5" name="Resim 4">
            <a:extLst>
              <a:ext uri="{FF2B5EF4-FFF2-40B4-BE49-F238E27FC236}">
                <a16:creationId xmlns:a16="http://schemas.microsoft.com/office/drawing/2014/main" id="{59F14B74-DD03-AB2D-751F-739725304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599" y="2824154"/>
            <a:ext cx="3246577" cy="3146340"/>
          </a:xfrm>
          <a:prstGeom prst="rect">
            <a:avLst/>
          </a:prstGeom>
        </p:spPr>
      </p:pic>
    </p:spTree>
    <p:extLst>
      <p:ext uri="{BB962C8B-B14F-4D97-AF65-F5344CB8AC3E}">
        <p14:creationId xmlns:p14="http://schemas.microsoft.com/office/powerpoint/2010/main" val="401290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353881-7EB7-32D1-FACE-54EE9DA7BE3B}"/>
              </a:ext>
            </a:extLst>
          </p:cNvPr>
          <p:cNvSpPr>
            <a:spLocks noGrp="1"/>
          </p:cNvSpPr>
          <p:nvPr>
            <p:ph type="title"/>
          </p:nvPr>
        </p:nvSpPr>
        <p:spPr/>
        <p:txBody>
          <a:bodyPr/>
          <a:lstStyle/>
          <a:p>
            <a:r>
              <a:rPr lang="en-US" dirty="0"/>
              <a:t>Python</a:t>
            </a:r>
          </a:p>
        </p:txBody>
      </p:sp>
      <p:sp>
        <p:nvSpPr>
          <p:cNvPr id="3" name="İçerik Yer Tutucusu 2">
            <a:extLst>
              <a:ext uri="{FF2B5EF4-FFF2-40B4-BE49-F238E27FC236}">
                <a16:creationId xmlns:a16="http://schemas.microsoft.com/office/drawing/2014/main" id="{3F44A941-083C-2469-6753-A836CB23775A}"/>
              </a:ext>
            </a:extLst>
          </p:cNvPr>
          <p:cNvSpPr>
            <a:spLocks noGrp="1"/>
          </p:cNvSpPr>
          <p:nvPr>
            <p:ph idx="1"/>
          </p:nvPr>
        </p:nvSpPr>
        <p:spPr/>
        <p:txBody>
          <a:bodyPr/>
          <a:lstStyle/>
          <a:p>
            <a:pPr marL="0" indent="0">
              <a:buNone/>
            </a:pPr>
            <a:r>
              <a:rPr lang="en-US" dirty="0"/>
              <a:t>• Very popular general-purpose programming language </a:t>
            </a:r>
          </a:p>
          <a:p>
            <a:pPr marL="0" indent="0">
              <a:buNone/>
            </a:pPr>
            <a:r>
              <a:rPr lang="en-US" dirty="0"/>
              <a:t>• Used from introductory programming courses to production systems </a:t>
            </a:r>
          </a:p>
          <a:p>
            <a:pPr marL="0" indent="0">
              <a:buNone/>
            </a:pPr>
            <a:r>
              <a:rPr lang="en-US" dirty="0"/>
              <a:t>• Software programmer Guido van Rossum from Netherlands in 1990 </a:t>
            </a:r>
          </a:p>
          <a:p>
            <a:pPr marL="0" indent="0">
              <a:buNone/>
            </a:pPr>
            <a:r>
              <a:rPr lang="en-US" dirty="0"/>
              <a:t>• Name is given from a show called Flying Circus by English comedy group Monty Python </a:t>
            </a:r>
          </a:p>
          <a:p>
            <a:pPr marL="0" indent="0">
              <a:buNone/>
            </a:pPr>
            <a:endParaRPr lang="en-US" dirty="0"/>
          </a:p>
          <a:p>
            <a:pPr marL="0" indent="0">
              <a:buNone/>
            </a:pPr>
            <a:r>
              <a:rPr lang="en-US" dirty="0"/>
              <a:t>Python supports:</a:t>
            </a:r>
          </a:p>
          <a:p>
            <a:pPr marL="0" indent="0">
              <a:buNone/>
            </a:pPr>
            <a:r>
              <a:rPr lang="en-US" dirty="0"/>
              <a:t>• Structural programming </a:t>
            </a:r>
          </a:p>
          <a:p>
            <a:pPr marL="0" indent="0">
              <a:buNone/>
            </a:pPr>
            <a:r>
              <a:rPr lang="en-US" dirty="0"/>
              <a:t>• Object oriented programming </a:t>
            </a:r>
          </a:p>
          <a:p>
            <a:pPr marL="0" indent="0">
              <a:buNone/>
            </a:pPr>
            <a:r>
              <a:rPr lang="en-US" dirty="0"/>
              <a:t>• Functional programming </a:t>
            </a:r>
          </a:p>
        </p:txBody>
      </p:sp>
      <p:pic>
        <p:nvPicPr>
          <p:cNvPr id="5" name="Resim 4">
            <a:extLst>
              <a:ext uri="{FF2B5EF4-FFF2-40B4-BE49-F238E27FC236}">
                <a16:creationId xmlns:a16="http://schemas.microsoft.com/office/drawing/2014/main" id="{132E1B9C-3F90-B518-E6CE-6988C7A28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010" y="3924077"/>
            <a:ext cx="5281118" cy="2568163"/>
          </a:xfrm>
          <a:prstGeom prst="rect">
            <a:avLst/>
          </a:prstGeom>
        </p:spPr>
      </p:pic>
    </p:spTree>
    <p:extLst>
      <p:ext uri="{BB962C8B-B14F-4D97-AF65-F5344CB8AC3E}">
        <p14:creationId xmlns:p14="http://schemas.microsoft.com/office/powerpoint/2010/main" val="384041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8195DB-77B9-10AE-787D-17549DEFC194}"/>
              </a:ext>
            </a:extLst>
          </p:cNvPr>
          <p:cNvSpPr>
            <a:spLocks noGrp="1"/>
          </p:cNvSpPr>
          <p:nvPr>
            <p:ph type="title"/>
          </p:nvPr>
        </p:nvSpPr>
        <p:spPr/>
        <p:txBody>
          <a:bodyPr/>
          <a:lstStyle/>
          <a:p>
            <a:r>
              <a:rPr lang="en-US" dirty="0"/>
              <a:t>Python Programming</a:t>
            </a:r>
          </a:p>
        </p:txBody>
      </p:sp>
      <p:sp>
        <p:nvSpPr>
          <p:cNvPr id="3" name="İçerik Yer Tutucusu 2">
            <a:extLst>
              <a:ext uri="{FF2B5EF4-FFF2-40B4-BE49-F238E27FC236}">
                <a16:creationId xmlns:a16="http://schemas.microsoft.com/office/drawing/2014/main" id="{B6ACB57E-EAD2-B376-848B-824AC46E43AE}"/>
              </a:ext>
            </a:extLst>
          </p:cNvPr>
          <p:cNvSpPr>
            <a:spLocks noGrp="1"/>
          </p:cNvSpPr>
          <p:nvPr>
            <p:ph idx="1"/>
          </p:nvPr>
        </p:nvSpPr>
        <p:spPr/>
        <p:txBody>
          <a:bodyPr/>
          <a:lstStyle/>
          <a:p>
            <a:pPr marL="0" indent="0">
              <a:buNone/>
            </a:pPr>
            <a:r>
              <a:rPr lang="en-US" dirty="0"/>
              <a:t>• Many IDEs available or </a:t>
            </a:r>
          </a:p>
          <a:p>
            <a:pPr marL="0" indent="0">
              <a:buNone/>
            </a:pPr>
            <a:r>
              <a:rPr lang="en-US" dirty="0"/>
              <a:t>• Notepad + Python interpreter or </a:t>
            </a:r>
          </a:p>
          <a:p>
            <a:pPr marL="0" indent="0">
              <a:buNone/>
            </a:pPr>
            <a:r>
              <a:rPr lang="en-US" dirty="0"/>
              <a:t>• Anaconda which has Spyder and </a:t>
            </a:r>
            <a:r>
              <a:rPr lang="en-US" dirty="0" err="1"/>
              <a:t>Jupyter</a:t>
            </a:r>
            <a:r>
              <a:rPr lang="en-US" dirty="0"/>
              <a:t> Notebook software for Python programming </a:t>
            </a:r>
          </a:p>
          <a:p>
            <a:pPr marL="0" indent="0">
              <a:buNone/>
            </a:pPr>
            <a:r>
              <a:rPr lang="en-US" dirty="0"/>
              <a:t>• Two versions of Python in use - Python 2 and Python 3 </a:t>
            </a:r>
          </a:p>
          <a:p>
            <a:pPr marL="0" indent="0">
              <a:buNone/>
            </a:pPr>
            <a:r>
              <a:rPr lang="en-US" dirty="0"/>
              <a:t>• Python 3 not backward-compatible with Python 2 </a:t>
            </a:r>
          </a:p>
          <a:p>
            <a:pPr marL="0" indent="0">
              <a:buNone/>
            </a:pPr>
            <a:r>
              <a:rPr lang="en-US" dirty="0"/>
              <a:t>• A lot of packages are available for Python 2 </a:t>
            </a:r>
          </a:p>
          <a:p>
            <a:pPr marL="0" indent="0">
              <a:buNone/>
            </a:pPr>
            <a:r>
              <a:rPr lang="en-US" dirty="0"/>
              <a:t>• Check version using the following command</a:t>
            </a:r>
          </a:p>
          <a:p>
            <a:pPr marL="0" indent="0">
              <a:buNone/>
            </a:pPr>
            <a:r>
              <a:rPr lang="en-US" dirty="0"/>
              <a:t> $ python -- version </a:t>
            </a:r>
          </a:p>
        </p:txBody>
      </p:sp>
    </p:spTree>
    <p:extLst>
      <p:ext uri="{BB962C8B-B14F-4D97-AF65-F5344CB8AC3E}">
        <p14:creationId xmlns:p14="http://schemas.microsoft.com/office/powerpoint/2010/main" val="40485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6556DC-3F4E-F34A-E59A-FF40B1FFA6DB}"/>
              </a:ext>
            </a:extLst>
          </p:cNvPr>
          <p:cNvSpPr>
            <a:spLocks noGrp="1"/>
          </p:cNvSpPr>
          <p:nvPr>
            <p:ph type="title"/>
          </p:nvPr>
        </p:nvSpPr>
        <p:spPr/>
        <p:txBody>
          <a:bodyPr/>
          <a:lstStyle/>
          <a:p>
            <a:r>
              <a:rPr lang="en-US" dirty="0"/>
              <a:t>Python Features</a:t>
            </a:r>
          </a:p>
        </p:txBody>
      </p:sp>
      <p:sp>
        <p:nvSpPr>
          <p:cNvPr id="3" name="İçerik Yer Tutucusu 2">
            <a:extLst>
              <a:ext uri="{FF2B5EF4-FFF2-40B4-BE49-F238E27FC236}">
                <a16:creationId xmlns:a16="http://schemas.microsoft.com/office/drawing/2014/main" id="{7217EDD8-E80B-7C05-0D26-12294C1AABCE}"/>
              </a:ext>
            </a:extLst>
          </p:cNvPr>
          <p:cNvSpPr>
            <a:spLocks noGrp="1"/>
          </p:cNvSpPr>
          <p:nvPr>
            <p:ph idx="1"/>
          </p:nvPr>
        </p:nvSpPr>
        <p:spPr/>
        <p:txBody>
          <a:bodyPr>
            <a:normAutofit/>
          </a:bodyPr>
          <a:lstStyle/>
          <a:p>
            <a:pPr marL="0" indent="0">
              <a:buNone/>
            </a:pPr>
            <a:r>
              <a:rPr lang="en-US" dirty="0"/>
              <a:t> Python programs are comparatively… </a:t>
            </a:r>
          </a:p>
          <a:p>
            <a:pPr marL="0" indent="0">
              <a:buNone/>
            </a:pPr>
            <a:r>
              <a:rPr lang="en-US" dirty="0"/>
              <a:t>+ Quicker to write </a:t>
            </a:r>
          </a:p>
          <a:p>
            <a:pPr marL="0" indent="0">
              <a:buNone/>
            </a:pPr>
            <a:r>
              <a:rPr lang="en-US" dirty="0"/>
              <a:t>+ Shorter </a:t>
            </a:r>
          </a:p>
          <a:p>
            <a:pPr marL="0" indent="0">
              <a:buNone/>
            </a:pPr>
            <a:r>
              <a:rPr lang="en-US" dirty="0"/>
              <a:t>+ Ease of programming </a:t>
            </a:r>
          </a:p>
          <a:p>
            <a:pPr marL="0" indent="0">
              <a:buNone/>
            </a:pPr>
            <a:r>
              <a:rPr lang="en-US" dirty="0"/>
              <a:t>+ Minimizes the time to develop and maintain code </a:t>
            </a:r>
          </a:p>
          <a:p>
            <a:pPr marL="0" indent="0">
              <a:buNone/>
            </a:pPr>
            <a:r>
              <a:rPr lang="en-US" dirty="0"/>
              <a:t>+ Modular and object-oriented </a:t>
            </a:r>
          </a:p>
          <a:p>
            <a:pPr marL="0" indent="0">
              <a:buNone/>
            </a:pPr>
            <a:r>
              <a:rPr lang="en-US" dirty="0"/>
              <a:t>+ Large community of users </a:t>
            </a:r>
          </a:p>
          <a:p>
            <a:pPr marL="0" indent="0">
              <a:buNone/>
            </a:pPr>
            <a:r>
              <a:rPr lang="en-US" dirty="0"/>
              <a:t>+ A large standard and user-contributed library</a:t>
            </a:r>
          </a:p>
        </p:txBody>
      </p:sp>
    </p:spTree>
    <p:extLst>
      <p:ext uri="{BB962C8B-B14F-4D97-AF65-F5344CB8AC3E}">
        <p14:creationId xmlns:p14="http://schemas.microsoft.com/office/powerpoint/2010/main" val="386031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BAB387-3E83-8557-CABB-D795858F727C}"/>
              </a:ext>
            </a:extLst>
          </p:cNvPr>
          <p:cNvSpPr>
            <a:spLocks noGrp="1"/>
          </p:cNvSpPr>
          <p:nvPr>
            <p:ph type="title"/>
          </p:nvPr>
        </p:nvSpPr>
        <p:spPr/>
        <p:txBody>
          <a:bodyPr/>
          <a:lstStyle/>
          <a:p>
            <a:r>
              <a:rPr lang="en-US" dirty="0"/>
              <a:t>Python for Data Analytics</a:t>
            </a:r>
          </a:p>
        </p:txBody>
      </p:sp>
      <p:sp>
        <p:nvSpPr>
          <p:cNvPr id="3" name="İçerik Yer Tutucusu 2">
            <a:extLst>
              <a:ext uri="{FF2B5EF4-FFF2-40B4-BE49-F238E27FC236}">
                <a16:creationId xmlns:a16="http://schemas.microsoft.com/office/drawing/2014/main" id="{051F7DAF-F88D-3614-58CF-6A988522EE81}"/>
              </a:ext>
            </a:extLst>
          </p:cNvPr>
          <p:cNvSpPr>
            <a:spLocks noGrp="1"/>
          </p:cNvSpPr>
          <p:nvPr>
            <p:ph idx="1"/>
          </p:nvPr>
        </p:nvSpPr>
        <p:spPr/>
        <p:txBody>
          <a:bodyPr/>
          <a:lstStyle/>
          <a:p>
            <a:pPr marL="0" indent="0">
              <a:buNone/>
            </a:pPr>
            <a:r>
              <a:rPr lang="en-US" dirty="0"/>
              <a:t>• Fairly easy to read/write/process data using standard features</a:t>
            </a:r>
          </a:p>
          <a:p>
            <a:pPr marL="0" indent="0">
              <a:buNone/>
            </a:pPr>
            <a:r>
              <a:rPr lang="en-US" dirty="0"/>
              <a:t>• Plus special packages for…</a:t>
            </a:r>
          </a:p>
          <a:p>
            <a:pPr marL="0" indent="0">
              <a:buNone/>
            </a:pPr>
            <a:endParaRPr lang="en-US" dirty="0"/>
          </a:p>
          <a:p>
            <a:pPr marL="274320" lvl="1" indent="0">
              <a:buNone/>
            </a:pPr>
            <a:r>
              <a:rPr lang="en-US" sz="1800" dirty="0"/>
              <a:t>• Numerical and statistical manipulations - </a:t>
            </a:r>
            <a:r>
              <a:rPr lang="en-US" sz="1800" dirty="0" err="1"/>
              <a:t>numpy</a:t>
            </a:r>
            <a:endParaRPr lang="en-US" sz="1800" dirty="0"/>
          </a:p>
          <a:p>
            <a:pPr marL="274320" lvl="1" indent="0">
              <a:buNone/>
            </a:pPr>
            <a:r>
              <a:rPr lang="en-US" sz="1800" dirty="0"/>
              <a:t>• Visualization (“plotting”) - matplotlib</a:t>
            </a:r>
          </a:p>
          <a:p>
            <a:pPr marL="274320" lvl="1" indent="0">
              <a:buNone/>
            </a:pPr>
            <a:r>
              <a:rPr lang="en-US" sz="1800" dirty="0"/>
              <a:t>• Relational database like capabilities – pandas</a:t>
            </a:r>
          </a:p>
          <a:p>
            <a:pPr marL="274320" lvl="1" indent="0">
              <a:buNone/>
            </a:pPr>
            <a:r>
              <a:rPr lang="en-US" sz="1800" dirty="0"/>
              <a:t>• Machine learning - scikit-learn</a:t>
            </a:r>
          </a:p>
          <a:p>
            <a:pPr marL="274320" lvl="1" indent="0">
              <a:buNone/>
            </a:pPr>
            <a:r>
              <a:rPr lang="en-US" sz="1800" dirty="0"/>
              <a:t>• Network analysis - </a:t>
            </a:r>
            <a:r>
              <a:rPr lang="en-US" sz="1800" dirty="0" err="1"/>
              <a:t>networkx</a:t>
            </a:r>
            <a:endParaRPr lang="en-US" sz="1800" dirty="0"/>
          </a:p>
          <a:p>
            <a:pPr marL="274320" lvl="1" indent="0">
              <a:buNone/>
            </a:pPr>
            <a:r>
              <a:rPr lang="en-US" sz="1800" dirty="0"/>
              <a:t>• Unstructured data – re, </a:t>
            </a:r>
            <a:r>
              <a:rPr lang="en-US" sz="1800" dirty="0" err="1"/>
              <a:t>nltk</a:t>
            </a:r>
            <a:r>
              <a:rPr lang="en-US" sz="1800" dirty="0"/>
              <a:t>, PIL</a:t>
            </a:r>
          </a:p>
        </p:txBody>
      </p:sp>
    </p:spTree>
    <p:extLst>
      <p:ext uri="{BB962C8B-B14F-4D97-AF65-F5344CB8AC3E}">
        <p14:creationId xmlns:p14="http://schemas.microsoft.com/office/powerpoint/2010/main" val="426722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17F202-6F45-9ABF-0B07-D4BA84105C72}"/>
              </a:ext>
            </a:extLst>
          </p:cNvPr>
          <p:cNvSpPr>
            <a:spLocks noGrp="1"/>
          </p:cNvSpPr>
          <p:nvPr>
            <p:ph type="title"/>
          </p:nvPr>
        </p:nvSpPr>
        <p:spPr/>
        <p:txBody>
          <a:bodyPr/>
          <a:lstStyle/>
          <a:p>
            <a:r>
              <a:rPr lang="en-US" dirty="0"/>
              <a:t>More on Python </a:t>
            </a:r>
          </a:p>
        </p:txBody>
      </p:sp>
      <p:sp>
        <p:nvSpPr>
          <p:cNvPr id="3" name="İçerik Yer Tutucusu 2">
            <a:extLst>
              <a:ext uri="{FF2B5EF4-FFF2-40B4-BE49-F238E27FC236}">
                <a16:creationId xmlns:a16="http://schemas.microsoft.com/office/drawing/2014/main" id="{0AF31C9C-39DF-85A4-C8CF-862A510C692B}"/>
              </a:ext>
            </a:extLst>
          </p:cNvPr>
          <p:cNvSpPr>
            <a:spLocks noGrp="1"/>
          </p:cNvSpPr>
          <p:nvPr>
            <p:ph idx="1"/>
          </p:nvPr>
        </p:nvSpPr>
        <p:spPr>
          <a:xfrm>
            <a:off x="246744" y="1828800"/>
            <a:ext cx="8258628" cy="4351337"/>
          </a:xfrm>
        </p:spPr>
        <p:txBody>
          <a:bodyPr>
            <a:normAutofit/>
          </a:bodyPr>
          <a:lstStyle/>
          <a:p>
            <a:pPr marL="0" indent="0" algn="just">
              <a:buNone/>
            </a:pPr>
            <a:r>
              <a:rPr lang="en-US" dirty="0"/>
              <a:t>• </a:t>
            </a:r>
            <a:r>
              <a:rPr lang="en-US" dirty="0" err="1"/>
              <a:t>Numpy</a:t>
            </a:r>
            <a:r>
              <a:rPr lang="en-US" dirty="0"/>
              <a:t> </a:t>
            </a:r>
            <a:r>
              <a:rPr lang="en-US" dirty="0" err="1"/>
              <a:t>api</a:t>
            </a:r>
            <a:endParaRPr lang="en-US" dirty="0"/>
          </a:p>
          <a:p>
            <a:pPr marL="0" indent="0" algn="just">
              <a:buNone/>
            </a:pPr>
            <a:r>
              <a:rPr lang="en-US" dirty="0"/>
              <a:t>Simple but not limited. </a:t>
            </a:r>
            <a:r>
              <a:rPr lang="en-US" dirty="0" err="1"/>
              <a:t>Numpy</a:t>
            </a:r>
            <a:r>
              <a:rPr lang="en-US" dirty="0"/>
              <a:t>: the main API used for what is called “scientific computing ecosystem.” </a:t>
            </a:r>
            <a:r>
              <a:rPr lang="en-US" dirty="0" err="1"/>
              <a:t>Numpy</a:t>
            </a:r>
            <a:r>
              <a:rPr lang="en-US" dirty="0"/>
              <a:t> handles linear algebra and matrix mathematics on a very large scale. Most machine learning algorithms and neural networks operate on these n-dimensional matrices.</a:t>
            </a:r>
          </a:p>
          <a:p>
            <a:pPr marL="0" indent="0" algn="just">
              <a:buNone/>
            </a:pPr>
            <a:r>
              <a:rPr lang="en-US" dirty="0"/>
              <a:t>• Apache Spark has a Python shell. </a:t>
            </a:r>
          </a:p>
          <a:p>
            <a:pPr marL="0" indent="0" algn="just">
              <a:buNone/>
            </a:pPr>
            <a:r>
              <a:rPr lang="en-US" dirty="0"/>
              <a:t>You can open datasets, do  transformations, and run algorithms in one easy command line. Without  that you would have to package your program and then submit it to Spark  using</a:t>
            </a:r>
            <a:r>
              <a:rPr lang="en-US" b="1" dirty="0"/>
              <a:t> spark-submit</a:t>
            </a:r>
            <a:r>
              <a:rPr lang="en-US" dirty="0"/>
              <a:t>. The disadvantage with spark-submit, as with any batch  job, is you cannot inspect variables in real time. So can print values to a log.  That’s OK for text, but when you use the Python shell that text is an object,  which means you can further work with it. It’s not a static non-entity.</a:t>
            </a:r>
          </a:p>
        </p:txBody>
      </p:sp>
      <p:pic>
        <p:nvPicPr>
          <p:cNvPr id="5" name="Resim 4">
            <a:extLst>
              <a:ext uri="{FF2B5EF4-FFF2-40B4-BE49-F238E27FC236}">
                <a16:creationId xmlns:a16="http://schemas.microsoft.com/office/drawing/2014/main" id="{8998CC73-1224-973F-72EB-93724DD09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5372" y="677863"/>
            <a:ext cx="2728415" cy="2561569"/>
          </a:xfrm>
          <a:prstGeom prst="rect">
            <a:avLst/>
          </a:prstGeom>
        </p:spPr>
      </p:pic>
    </p:spTree>
    <p:extLst>
      <p:ext uri="{BB962C8B-B14F-4D97-AF65-F5344CB8AC3E}">
        <p14:creationId xmlns:p14="http://schemas.microsoft.com/office/powerpoint/2010/main" val="241463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F87520-E058-2EED-DB12-DE9613687775}"/>
              </a:ext>
            </a:extLst>
          </p:cNvPr>
          <p:cNvSpPr>
            <a:spLocks noGrp="1"/>
          </p:cNvSpPr>
          <p:nvPr>
            <p:ph type="title"/>
          </p:nvPr>
        </p:nvSpPr>
        <p:spPr>
          <a:xfrm>
            <a:off x="1261872" y="758952"/>
            <a:ext cx="9418320" cy="1691640"/>
          </a:xfrm>
        </p:spPr>
        <p:txBody>
          <a:bodyPr>
            <a:normAutofit/>
          </a:bodyPr>
          <a:lstStyle/>
          <a:p>
            <a:r>
              <a:rPr lang="en-US" sz="4400" dirty="0"/>
              <a:t>Anaconda Installation Instruction</a:t>
            </a:r>
          </a:p>
        </p:txBody>
      </p:sp>
      <p:sp>
        <p:nvSpPr>
          <p:cNvPr id="3" name="Metin Yer Tutucusu 2">
            <a:extLst>
              <a:ext uri="{FF2B5EF4-FFF2-40B4-BE49-F238E27FC236}">
                <a16:creationId xmlns:a16="http://schemas.microsoft.com/office/drawing/2014/main" id="{D1DC5328-BB6E-5D3B-DBFB-28C233656513}"/>
              </a:ext>
            </a:extLst>
          </p:cNvPr>
          <p:cNvSpPr>
            <a:spLocks noGrp="1"/>
          </p:cNvSpPr>
          <p:nvPr>
            <p:ph type="body" idx="1"/>
          </p:nvPr>
        </p:nvSpPr>
        <p:spPr>
          <a:xfrm>
            <a:off x="1261872" y="2610678"/>
            <a:ext cx="9418320" cy="3881562"/>
          </a:xfrm>
        </p:spPr>
        <p:txBody>
          <a:bodyPr>
            <a:normAutofit/>
          </a:bodyPr>
          <a:lstStyle/>
          <a:p>
            <a:r>
              <a:rPr lang="en-US" dirty="0">
                <a:hlinkClick r:id="rId3"/>
              </a:rPr>
              <a:t>https://www.anaconda.com/download</a:t>
            </a:r>
            <a:endParaRPr lang="en-US" dirty="0"/>
          </a:p>
          <a:p>
            <a:endParaRPr lang="en-US" dirty="0"/>
          </a:p>
          <a:p>
            <a:r>
              <a:rPr lang="en-US" dirty="0"/>
              <a:t>You can download the anaconda installation files suitable for your operating system from the link above. </a:t>
            </a:r>
          </a:p>
          <a:p>
            <a:r>
              <a:rPr lang="en-US" dirty="0"/>
              <a:t>Python course will be carried out through the </a:t>
            </a:r>
            <a:r>
              <a:rPr lang="en-US" dirty="0" err="1"/>
              <a:t>jupyter</a:t>
            </a:r>
            <a:r>
              <a:rPr lang="en-US" dirty="0"/>
              <a:t> notebook program.</a:t>
            </a:r>
          </a:p>
          <a:p>
            <a:endParaRPr lang="en-US" dirty="0"/>
          </a:p>
        </p:txBody>
      </p:sp>
    </p:spTree>
    <p:extLst>
      <p:ext uri="{BB962C8B-B14F-4D97-AF65-F5344CB8AC3E}">
        <p14:creationId xmlns:p14="http://schemas.microsoft.com/office/powerpoint/2010/main" val="134400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0339AB-6A61-235F-BA6C-3296DD99741A}"/>
              </a:ext>
            </a:extLst>
          </p:cNvPr>
          <p:cNvSpPr>
            <a:spLocks noGrp="1"/>
          </p:cNvSpPr>
          <p:nvPr>
            <p:ph type="title"/>
          </p:nvPr>
        </p:nvSpPr>
        <p:spPr>
          <a:xfrm>
            <a:off x="1261872" y="758952"/>
            <a:ext cx="9418320" cy="1298448"/>
          </a:xfrm>
        </p:spPr>
        <p:txBody>
          <a:bodyPr>
            <a:normAutofit/>
          </a:bodyPr>
          <a:lstStyle/>
          <a:p>
            <a:r>
              <a:rPr lang="en-US" sz="4400" dirty="0"/>
              <a:t>Python Anaconda</a:t>
            </a:r>
          </a:p>
        </p:txBody>
      </p:sp>
      <p:sp>
        <p:nvSpPr>
          <p:cNvPr id="3" name="Metin Yer Tutucusu 2">
            <a:extLst>
              <a:ext uri="{FF2B5EF4-FFF2-40B4-BE49-F238E27FC236}">
                <a16:creationId xmlns:a16="http://schemas.microsoft.com/office/drawing/2014/main" id="{5403FE7C-2F9B-0BB9-7AE4-F049CBE1815D}"/>
              </a:ext>
            </a:extLst>
          </p:cNvPr>
          <p:cNvSpPr>
            <a:spLocks noGrp="1"/>
          </p:cNvSpPr>
          <p:nvPr>
            <p:ph type="body" idx="1"/>
          </p:nvPr>
        </p:nvSpPr>
        <p:spPr>
          <a:xfrm>
            <a:off x="1261872" y="2379216"/>
            <a:ext cx="9418320" cy="4113024"/>
          </a:xfrm>
        </p:spPr>
        <p:txBody>
          <a:bodyPr>
            <a:normAutofit/>
          </a:bodyPr>
          <a:lstStyle/>
          <a:p>
            <a:pPr marL="342900" indent="-342900">
              <a:buFont typeface="Arial" panose="020B0604020202020204" pitchFamily="34" charset="0"/>
              <a:buChar char="•"/>
            </a:pPr>
            <a:r>
              <a:rPr lang="en-US" dirty="0">
                <a:latin typeface="-apple-system"/>
              </a:rPr>
              <a:t>Python Anaconda is an integrated python distribution system for developers who want to develop various similar scientific applications such as data science, analytics, and machine learning using Python. </a:t>
            </a:r>
          </a:p>
          <a:p>
            <a:pPr marL="342900" indent="-342900">
              <a:buFont typeface="Arial" panose="020B0604020202020204" pitchFamily="34" charset="0"/>
              <a:buChar char="•"/>
            </a:pPr>
            <a:r>
              <a:rPr lang="en-US" b="0" i="0" dirty="0">
                <a:effectLst/>
                <a:latin typeface="-apple-system"/>
              </a:rPr>
              <a:t>In addition to containing packages, environment managers and more than </a:t>
            </a:r>
            <a:r>
              <a:rPr lang="en-US" b="1" i="0" dirty="0">
                <a:effectLst/>
                <a:latin typeface="-apple-system"/>
              </a:rPr>
              <a:t>1500 open source packages </a:t>
            </a:r>
            <a:r>
              <a:rPr lang="en-US" b="0" i="0" dirty="0">
                <a:effectLst/>
                <a:latin typeface="-apple-system"/>
              </a:rPr>
              <a:t>for scientific applications such as artificial intelligence, data science and analysis, it also includes developer interfaces such as "</a:t>
            </a:r>
            <a:r>
              <a:rPr lang="en-US" b="1" i="0" dirty="0">
                <a:effectLst/>
                <a:latin typeface="-apple-system"/>
              </a:rPr>
              <a:t>Spyder</a:t>
            </a:r>
            <a:r>
              <a:rPr lang="en-US" b="0" i="0" dirty="0">
                <a:effectLst/>
                <a:latin typeface="-apple-system"/>
              </a:rPr>
              <a:t>" and "</a:t>
            </a:r>
            <a:r>
              <a:rPr lang="en-US" b="1" i="0" dirty="0" err="1">
                <a:effectLst/>
                <a:latin typeface="-apple-system"/>
              </a:rPr>
              <a:t>Jupyter</a:t>
            </a:r>
            <a:r>
              <a:rPr lang="en-US" b="0" i="0" dirty="0">
                <a:effectLst/>
                <a:latin typeface="-apple-system"/>
              </a:rPr>
              <a:t> </a:t>
            </a:r>
            <a:r>
              <a:rPr lang="en-US" b="1" i="0" dirty="0">
                <a:effectLst/>
                <a:latin typeface="-apple-system"/>
              </a:rPr>
              <a:t>Notebook</a:t>
            </a:r>
            <a:r>
              <a:rPr lang="en-US" b="0" i="0" dirty="0">
                <a:effectLst/>
                <a:latin typeface="-apple-system"/>
              </a:rPr>
              <a:t>".</a:t>
            </a:r>
          </a:p>
        </p:txBody>
      </p:sp>
    </p:spTree>
    <p:extLst>
      <p:ext uri="{BB962C8B-B14F-4D97-AF65-F5344CB8AC3E}">
        <p14:creationId xmlns:p14="http://schemas.microsoft.com/office/powerpoint/2010/main" val="38717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B70150-0D1F-5B0F-C26C-AD5BBBBC4E29}"/>
              </a:ext>
            </a:extLst>
          </p:cNvPr>
          <p:cNvSpPr>
            <a:spLocks noGrp="1"/>
          </p:cNvSpPr>
          <p:nvPr>
            <p:ph type="title"/>
          </p:nvPr>
        </p:nvSpPr>
        <p:spPr/>
        <p:txBody>
          <a:bodyPr/>
          <a:lstStyle/>
          <a:p>
            <a:endParaRPr lang="en-US"/>
          </a:p>
        </p:txBody>
      </p:sp>
      <p:sp>
        <p:nvSpPr>
          <p:cNvPr id="3" name="Metin Yer Tutucusu 2">
            <a:extLst>
              <a:ext uri="{FF2B5EF4-FFF2-40B4-BE49-F238E27FC236}">
                <a16:creationId xmlns:a16="http://schemas.microsoft.com/office/drawing/2014/main" id="{FF157A15-838B-3C2D-5449-86D47DB1E4BE}"/>
              </a:ext>
            </a:extLst>
          </p:cNvPr>
          <p:cNvSpPr>
            <a:spLocks noGrp="1"/>
          </p:cNvSpPr>
          <p:nvPr>
            <p:ph type="body" idx="1"/>
          </p:nvPr>
        </p:nvSpPr>
        <p:spPr/>
        <p:txBody>
          <a:bodyPr/>
          <a:lstStyle/>
          <a:p>
            <a:endParaRPr lang="en-US"/>
          </a:p>
        </p:txBody>
      </p:sp>
      <p:pic>
        <p:nvPicPr>
          <p:cNvPr id="5" name="Resim 4">
            <a:extLst>
              <a:ext uri="{FF2B5EF4-FFF2-40B4-BE49-F238E27FC236}">
                <a16:creationId xmlns:a16="http://schemas.microsoft.com/office/drawing/2014/main" id="{D87B7CCA-F5DF-5DE4-633C-4CE28CCE3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808" y="588450"/>
            <a:ext cx="8824888" cy="5681099"/>
          </a:xfrm>
          <a:prstGeom prst="rect">
            <a:avLst/>
          </a:prstGeom>
        </p:spPr>
      </p:pic>
    </p:spTree>
    <p:extLst>
      <p:ext uri="{BB962C8B-B14F-4D97-AF65-F5344CB8AC3E}">
        <p14:creationId xmlns:p14="http://schemas.microsoft.com/office/powerpoint/2010/main" val="1911986878"/>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Manzara</Template>
  <TotalTime>3051</TotalTime>
  <Words>765</Words>
  <Application>Microsoft Office PowerPoint</Application>
  <PresentationFormat>Geniş ekran</PresentationFormat>
  <Paragraphs>97</Paragraphs>
  <Slides>17</Slides>
  <Notes>15</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17</vt:i4>
      </vt:variant>
    </vt:vector>
  </HeadingPairs>
  <TitlesOfParts>
    <vt:vector size="25" baseType="lpstr">
      <vt:lpstr>-apple-system</vt:lpstr>
      <vt:lpstr>Arial</vt:lpstr>
      <vt:lpstr>Calibri</vt:lpstr>
      <vt:lpstr>Century Schoolbook</vt:lpstr>
      <vt:lpstr>inherit</vt:lpstr>
      <vt:lpstr>Roboto</vt:lpstr>
      <vt:lpstr>Wingdings 2</vt:lpstr>
      <vt:lpstr>Manzara</vt:lpstr>
      <vt:lpstr>Introduction to Big Data</vt:lpstr>
      <vt:lpstr>Python</vt:lpstr>
      <vt:lpstr>Python Programming</vt:lpstr>
      <vt:lpstr>Python Features</vt:lpstr>
      <vt:lpstr>Python for Data Analytics</vt:lpstr>
      <vt:lpstr>More on Python </vt:lpstr>
      <vt:lpstr>Anaconda Installation Instruction</vt:lpstr>
      <vt:lpstr>Python Anaconda</vt:lpstr>
      <vt:lpstr>PowerPoint Sunusu</vt:lpstr>
      <vt:lpstr>Why Should We Use Anaconda?</vt:lpstr>
      <vt:lpstr>PowerPoint Sunusu</vt:lpstr>
      <vt:lpstr>Python-R</vt:lpstr>
      <vt:lpstr>PowerPoint Sunusu</vt:lpstr>
      <vt:lpstr>Python 2.x –Python 3.x – IDE (Integrated Development Environments) </vt:lpstr>
      <vt:lpstr>Spyder</vt:lpstr>
      <vt:lpstr>Paket Yöneticisi</vt:lpstr>
      <vt:lpstr>Virtual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Büyük Veri</dc:title>
  <dc:creator>nurbanu oğur</dc:creator>
  <cp:lastModifiedBy>nurbanu oğur</cp:lastModifiedBy>
  <cp:revision>13</cp:revision>
  <dcterms:created xsi:type="dcterms:W3CDTF">2023-08-24T11:17:47Z</dcterms:created>
  <dcterms:modified xsi:type="dcterms:W3CDTF">2023-10-20T18:59:14Z</dcterms:modified>
</cp:coreProperties>
</file>