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61871" autoAdjust="0"/>
  </p:normalViewPr>
  <p:slideViewPr>
    <p:cSldViewPr snapToGrid="0">
      <p:cViewPr varScale="1">
        <p:scale>
          <a:sx n="53" d="100"/>
          <a:sy n="53" d="100"/>
        </p:scale>
        <p:origin x="18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9B946-985B-4DB2-B278-D640E84734C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47F47-34D3-4BFC-95A2-945554F0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3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47F47-34D3-4BFC-95A2-945554F0F8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8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47F47-34D3-4BFC-95A2-945554F0F8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74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47F47-34D3-4BFC-95A2-945554F0F8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12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47F47-34D3-4BFC-95A2-945554F0F8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87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42FE8D8-2018-4035-AB09-5D2A65945751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8748D7C-62D1-432C-A577-86E7CC0F28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1027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E8D8-2018-4035-AB09-5D2A65945751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8D7C-62D1-432C-A577-86E7CC0F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E8D8-2018-4035-AB09-5D2A65945751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8D7C-62D1-432C-A577-86E7CC0F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3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E8D8-2018-4035-AB09-5D2A65945751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8D7C-62D1-432C-A577-86E7CC0F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8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E8D8-2018-4035-AB09-5D2A65945751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8D7C-62D1-432C-A577-86E7CC0F28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694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E8D8-2018-4035-AB09-5D2A65945751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8D7C-62D1-432C-A577-86E7CC0F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2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E8D8-2018-4035-AB09-5D2A65945751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8D7C-62D1-432C-A577-86E7CC0F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0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E8D8-2018-4035-AB09-5D2A65945751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8D7C-62D1-432C-A577-86E7CC0F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3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E8D8-2018-4035-AB09-5D2A65945751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8D7C-62D1-432C-A577-86E7CC0F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6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E8D8-2018-4035-AB09-5D2A65945751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8D7C-62D1-432C-A577-86E7CC0F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31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E8D8-2018-4035-AB09-5D2A65945751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8D7C-62D1-432C-A577-86E7CC0F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9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42FE8D8-2018-4035-AB09-5D2A65945751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8748D7C-62D1-432C-A577-86E7CC0F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2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6724FA-4B93-A5EF-E5A4-A83319EF9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Büyük </a:t>
            </a:r>
            <a:r>
              <a:rPr lang="en-US" dirty="0" err="1"/>
              <a:t>Veriye</a:t>
            </a:r>
            <a:r>
              <a:rPr lang="en-US" dirty="0"/>
              <a:t> Giriş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D06F619-5D15-0FF6-3616-42329D25A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9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FC1512-C513-24EB-CBB4-E1DD99A9B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6DB99EC-48CF-ECB6-EC36-4911A5ED9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849051"/>
            <a:ext cx="5552395" cy="1579949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50A065D-55DC-CAAB-2843-12EDB94DB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4322868"/>
            <a:ext cx="3263227" cy="101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4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297C91-2740-EF09-FABA-B931B95D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CBCEA-3CAB-CA52-8952-4522EE5C6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Pandas: Pandas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Numpy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kütüphanesine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dayalı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açık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kaynak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bir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python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kütüphanesidir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.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Çeşitli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veri setleri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içeren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sayısal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verileri ve zaman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serilerini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içeren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bir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kütüphanedir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. Veri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analizlerinde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ve veri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manipülasyonlarında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kullanılabilir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. </a:t>
            </a:r>
          </a:p>
          <a:p>
            <a:r>
              <a:rPr lang="en-US" b="1" i="0" dirty="0" err="1">
                <a:solidFill>
                  <a:srgbClr val="212529"/>
                </a:solidFill>
                <a:effectLst/>
                <a:latin typeface="Chromatica Light"/>
              </a:rPr>
              <a:t>Avantajları</a:t>
            </a:r>
            <a:r>
              <a:rPr lang="en-US" b="1" i="0" dirty="0">
                <a:solidFill>
                  <a:srgbClr val="212529"/>
                </a:solidFill>
                <a:effectLst/>
                <a:latin typeface="Chromatica Light"/>
              </a:rPr>
              <a:t>:</a:t>
            </a:r>
            <a:endParaRPr lang="en-US" b="0" i="0" dirty="0">
              <a:solidFill>
                <a:srgbClr val="212529"/>
              </a:solidFill>
              <a:effectLst/>
              <a:latin typeface="Chromatica Ligh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Pandas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dataframe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indeksleme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yeniden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adlandırma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ve veri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birleştirme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gibi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işlemler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yapabilir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NaN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(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kayıp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veri)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değerlerin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kolaylıkla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işlenebilir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Veri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kümelerinin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kolayca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şekillendirilebilir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Sütunların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güncellemesinde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ve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ulaşılmasında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kolaylık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sağlar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Pandas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çoklu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dosya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formatlarını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destekler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8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171B24-D38E-DA79-9777-26F36DAD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307CFC-39FD-A2F6-FDB0-0270C15C2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0" dirty="0" err="1">
                <a:solidFill>
                  <a:srgbClr val="212529"/>
                </a:solidFill>
                <a:effectLst/>
                <a:latin typeface="Chromatica Light"/>
              </a:rPr>
              <a:t>Dezavantajları</a:t>
            </a:r>
            <a:r>
              <a:rPr lang="en-US" b="1" i="0" dirty="0">
                <a:solidFill>
                  <a:srgbClr val="212529"/>
                </a:solidFill>
                <a:effectLst/>
                <a:latin typeface="Chromatica Light"/>
              </a:rPr>
              <a:t>:</a:t>
            </a:r>
            <a:endParaRPr lang="en-US" b="0" i="0" dirty="0">
              <a:solidFill>
                <a:srgbClr val="212529"/>
              </a:solidFill>
              <a:effectLst/>
              <a:latin typeface="Chromatica Ligh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Büyük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bir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veri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kümesi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kullanırken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veri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manipülasyonu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karmaşık hale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gelebilir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İşlem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süresi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manipülasyon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sırasında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yavaşlayabilir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DBE520-4CD5-ACE0-1518-387F4E3A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FDC788-B231-9DB9-F18C-397F8CFDB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Apache Spark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hızlı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bir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bütünleşik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bir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arama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motorudur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.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Bütünleşik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arama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motoru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büyük veri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uygulamaları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için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her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türlü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ihtiyacı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karşılayabilecek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şekilde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dizayn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edilmiş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olmasıdır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. Apache Spark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bilgisayar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kümelerinde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veriyi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paralel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bir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şekilde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işlemek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için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bir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dizi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kütüphaneden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oluşur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. Spark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veriyi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depolamaz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veriyi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olduğu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yerde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analiz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eder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gerektiği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kadarını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Spark cluster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belleğine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çeker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.</a:t>
            </a:r>
          </a:p>
          <a:p>
            <a:pPr algn="just"/>
            <a:endParaRPr lang="en-US" b="0" i="0" dirty="0">
              <a:solidFill>
                <a:srgbClr val="212529"/>
              </a:solidFill>
              <a:effectLst/>
              <a:latin typeface="Chromatica Light"/>
            </a:endParaRPr>
          </a:p>
          <a:p>
            <a:pPr algn="just"/>
            <a:r>
              <a:rPr lang="en-US" b="1" i="0" dirty="0" err="1">
                <a:solidFill>
                  <a:srgbClr val="212529"/>
                </a:solidFill>
                <a:effectLst/>
                <a:latin typeface="Chromatica Light"/>
              </a:rPr>
              <a:t>Avantajları</a:t>
            </a:r>
            <a:r>
              <a:rPr lang="en-US" b="1" i="0" dirty="0">
                <a:solidFill>
                  <a:srgbClr val="212529"/>
                </a:solidFill>
                <a:effectLst/>
                <a:latin typeface="Chromatica Light"/>
              </a:rPr>
              <a:t>:</a:t>
            </a:r>
            <a:endParaRPr lang="en-US" b="0" i="0" dirty="0">
              <a:solidFill>
                <a:srgbClr val="212529"/>
              </a:solidFill>
              <a:effectLst/>
              <a:latin typeface="Chromatica Ligh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Spark büyük veri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kümelerinde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işlem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yapmayı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kolaylaştıran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API’lere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sahiptir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Spark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hesaplamalarda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RAM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kullanır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Makine öğrenmesi,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akan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veri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analizleri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yapısal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verilerde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sorgu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yapabilmesi</a:t>
            </a:r>
            <a:endParaRPr lang="en-US" b="0" i="0" dirty="0">
              <a:solidFill>
                <a:srgbClr val="212529"/>
              </a:solidFill>
              <a:effectLst/>
              <a:latin typeface="Chromatica Ligh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Farklı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programlama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dillerini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desteklemesi</a:t>
            </a:r>
            <a:endParaRPr lang="en-US" b="0" i="0" dirty="0">
              <a:solidFill>
                <a:srgbClr val="212529"/>
              </a:solidFill>
              <a:effectLst/>
              <a:latin typeface="Chromatica Ligh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Açık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kaynak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kodludur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.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212529"/>
              </a:solidFill>
              <a:effectLst/>
              <a:latin typeface="Chromatica Ligh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6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F8C275-4835-BDA7-BBDE-4F53D212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7541FD-7E0D-E1FE-3D74-F3E7BB3AB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624114"/>
            <a:ext cx="8595360" cy="5556023"/>
          </a:xfrm>
        </p:spPr>
        <p:txBody>
          <a:bodyPr/>
          <a:lstStyle/>
          <a:p>
            <a:pPr algn="just"/>
            <a:r>
              <a:rPr lang="en-US" b="1" i="0" dirty="0" err="1">
                <a:solidFill>
                  <a:srgbClr val="212529"/>
                </a:solidFill>
                <a:effectLst/>
                <a:latin typeface="Chromatica Light"/>
              </a:rPr>
              <a:t>Dezavantajları</a:t>
            </a:r>
            <a:r>
              <a:rPr lang="en-US" b="1" i="0" dirty="0">
                <a:solidFill>
                  <a:srgbClr val="212529"/>
                </a:solidFill>
                <a:effectLst/>
                <a:latin typeface="Chromatica Light"/>
              </a:rPr>
              <a:t>:</a:t>
            </a:r>
            <a:endParaRPr lang="en-US" b="0" i="0" dirty="0">
              <a:solidFill>
                <a:srgbClr val="212529"/>
              </a:solidFill>
              <a:effectLst/>
              <a:latin typeface="Chromatica Ligh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Küçük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dosyalar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sorunu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; spark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nesne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depolama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sistemlerine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veri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yüklerken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bazı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sorunlara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yol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açabilir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. Veri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yüklerken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çok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sayıda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küçük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dosya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oluşabilir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. Bunun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temel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nedeni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, Spark'ın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paralel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bir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işleme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 sistemi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olmasıdır</a:t>
            </a: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Chromatica Light"/>
              </a:rPr>
              <a:t>Az algoritma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hromatica Light"/>
              </a:rPr>
              <a:t>sayısı</a:t>
            </a:r>
            <a:endParaRPr lang="en-US" b="0" i="0" dirty="0">
              <a:solidFill>
                <a:srgbClr val="212529"/>
              </a:solidFill>
              <a:effectLst/>
              <a:latin typeface="Chromatica Light"/>
            </a:endParaRPr>
          </a:p>
          <a:p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1203112-8956-E5B9-F267-7EFF52F1A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132" y="2333095"/>
            <a:ext cx="5007736" cy="384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44A068-1E71-4AE1-A7AB-A018E4B7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Spark-DataFrame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359BBC-7736-CDFC-8EF1-01E31DC40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Spark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yapısını</a:t>
            </a:r>
            <a:r>
              <a:rPr lang="en-US" dirty="0"/>
              <a:t> </a:t>
            </a:r>
            <a:r>
              <a:rPr lang="en-US" dirty="0" err="1"/>
              <a:t>ilişkisel</a:t>
            </a:r>
            <a:r>
              <a:rPr lang="en-US" dirty="0"/>
              <a:t> veri </a:t>
            </a:r>
            <a:r>
              <a:rPr lang="en-US" dirty="0" err="1"/>
              <a:t>tabanlarındaki</a:t>
            </a:r>
            <a:r>
              <a:rPr lang="en-US" dirty="0"/>
              <a:t> </a:t>
            </a:r>
            <a:r>
              <a:rPr lang="en-US" dirty="0" err="1"/>
              <a:t>tablolara</a:t>
            </a:r>
            <a:r>
              <a:rPr lang="en-US" dirty="0"/>
              <a:t> </a:t>
            </a:r>
            <a:r>
              <a:rPr lang="en-US" dirty="0" err="1"/>
              <a:t>benzetebiliriz</a:t>
            </a:r>
            <a:r>
              <a:rPr lang="en-US" dirty="0"/>
              <a:t>; </a:t>
            </a:r>
            <a:r>
              <a:rPr lang="en-US" dirty="0" err="1"/>
              <a:t>satırlar</a:t>
            </a:r>
            <a:r>
              <a:rPr lang="en-US" dirty="0"/>
              <a:t>, </a:t>
            </a:r>
            <a:r>
              <a:rPr lang="en-US" dirty="0" err="1"/>
              <a:t>sütunlar</a:t>
            </a:r>
            <a:r>
              <a:rPr lang="en-US" dirty="0"/>
              <a:t> ve </a:t>
            </a:r>
            <a:r>
              <a:rPr lang="en-US" dirty="0" err="1"/>
              <a:t>şema</a:t>
            </a:r>
            <a:r>
              <a:rPr lang="en-US" dirty="0"/>
              <a:t>. Spark </a:t>
            </a:r>
            <a:r>
              <a:rPr lang="en-US" dirty="0" err="1"/>
              <a:t>Dataframe</a:t>
            </a:r>
            <a:r>
              <a:rPr lang="en-US" dirty="0"/>
              <a:t>; Python, R, Pandas vb. </a:t>
            </a:r>
            <a:r>
              <a:rPr lang="en-US" dirty="0" err="1"/>
              <a:t>dillerdeki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benzese</a:t>
            </a:r>
            <a:r>
              <a:rPr lang="en-US" dirty="0"/>
              <a:t> de </a:t>
            </a:r>
            <a:r>
              <a:rPr lang="en-US" dirty="0" err="1"/>
              <a:t>en</a:t>
            </a:r>
            <a:r>
              <a:rPr lang="en-US" dirty="0"/>
              <a:t> büyük </a:t>
            </a:r>
            <a:r>
              <a:rPr lang="en-US" dirty="0" err="1"/>
              <a:t>farkı</a:t>
            </a:r>
            <a:r>
              <a:rPr lang="en-US" dirty="0"/>
              <a:t> </a:t>
            </a:r>
            <a:r>
              <a:rPr lang="en-US" dirty="0" err="1"/>
              <a:t>dağıtık</a:t>
            </a:r>
            <a:r>
              <a:rPr lang="en-US" dirty="0"/>
              <a:t> </a:t>
            </a:r>
            <a:r>
              <a:rPr lang="en-US" dirty="0" err="1"/>
              <a:t>işlemeye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olmasıdır</a:t>
            </a:r>
            <a:r>
              <a:rPr lang="en-US" dirty="0"/>
              <a:t>. Spark </a:t>
            </a:r>
            <a:r>
              <a:rPr lang="en-US" dirty="0" err="1"/>
              <a:t>Tablosunu</a:t>
            </a:r>
            <a:r>
              <a:rPr lang="en-US" dirty="0"/>
              <a:t>; </a:t>
            </a:r>
            <a:r>
              <a:rPr lang="en-US" dirty="0" err="1"/>
              <a:t>ilişkisel</a:t>
            </a:r>
            <a:r>
              <a:rPr lang="en-US" dirty="0"/>
              <a:t> veri </a:t>
            </a:r>
            <a:r>
              <a:rPr lang="en-US" dirty="0" err="1"/>
              <a:t>tabanı</a:t>
            </a:r>
            <a:r>
              <a:rPr lang="en-US" dirty="0"/>
              <a:t> </a:t>
            </a:r>
            <a:r>
              <a:rPr lang="en-US" dirty="0" err="1"/>
              <a:t>tabloları</a:t>
            </a:r>
            <a:r>
              <a:rPr lang="en-US" dirty="0"/>
              <a:t>, Hive </a:t>
            </a:r>
            <a:r>
              <a:rPr lang="en-US" dirty="0" err="1"/>
              <a:t>tabloları</a:t>
            </a:r>
            <a:r>
              <a:rPr lang="en-US" dirty="0"/>
              <a:t>, Spark RDD ler gibi birçok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kaynaktan</a:t>
            </a:r>
            <a:r>
              <a:rPr lang="en-US" dirty="0"/>
              <a:t> </a:t>
            </a:r>
            <a:r>
              <a:rPr lang="en-US" dirty="0" err="1"/>
              <a:t>oluşturabiliriz</a:t>
            </a:r>
            <a:r>
              <a:rPr lang="en-US" dirty="0"/>
              <a:t>.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A18BBCF5-10F8-B02F-7401-1CC87E82C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346" y="3310021"/>
            <a:ext cx="7079593" cy="33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54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3BFEED-E2AB-E7C9-CAD8-CC8CB9894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180049A-E9CB-4ABF-D7D0-54E812870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28"/>
          <a:stretch/>
        </p:blipFill>
        <p:spPr>
          <a:xfrm>
            <a:off x="1416065" y="1360715"/>
            <a:ext cx="9359870" cy="4136570"/>
          </a:xfrm>
        </p:spPr>
      </p:pic>
    </p:spTree>
    <p:extLst>
      <p:ext uri="{BB962C8B-B14F-4D97-AF65-F5344CB8AC3E}">
        <p14:creationId xmlns:p14="http://schemas.microsoft.com/office/powerpoint/2010/main" val="109391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4FB0EA-3756-3B3D-C203-FBB9A8A3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206A5D5-E313-68E4-10AA-E28C4EDC0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Spark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Tablosunun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bazı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avantajları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şunlardır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 Python, R, Scala, Java gibi API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desteği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bulunmaktadır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Bir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sütun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altında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veri tipi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bulunduğundan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Spark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bu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tablodan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şemayı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daha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rahat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anlar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işlemlerini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daha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iyi optimize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eder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Çok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büyük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hacimlerdeki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petabayt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)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yapısal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yarı-yapısal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verileri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işlemeye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müsaittir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Spark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API’leri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sayesinde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kullanıcıların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veri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işleme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ve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analitik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işlemleri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gerçekleştirmek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için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kullandıkları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dilleri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kullanmalarını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sağlar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.</a:t>
            </a:r>
          </a:p>
        </p:txBody>
      </p:sp>
      <p:pic>
        <p:nvPicPr>
          <p:cNvPr id="4" name="İçerik Yer Tutucusu 4">
            <a:extLst>
              <a:ext uri="{FF2B5EF4-FFF2-40B4-BE49-F238E27FC236}">
                <a16:creationId xmlns:a16="http://schemas.microsoft.com/office/drawing/2014/main" id="{E617DBDD-3361-7199-E4E5-6BA144AFE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557" y="4488543"/>
            <a:ext cx="8594725" cy="144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8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236C90-3828-2C09-3557-BB08045F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Python- Spark RDD Spark DataFrame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5F431B2-00E4-57E6-CF5E-09B9E8F61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Önce</a:t>
            </a:r>
            <a:r>
              <a:rPr lang="en-US" dirty="0"/>
              <a:t> 9 </a:t>
            </a:r>
            <a:r>
              <a:rPr lang="en-US" dirty="0" err="1"/>
              <a:t>insanın</a:t>
            </a:r>
            <a:r>
              <a:rPr lang="en-US" dirty="0"/>
              <a:t> </a:t>
            </a:r>
            <a:r>
              <a:rPr lang="en-US" dirty="0" err="1"/>
              <a:t>aylık</a:t>
            </a:r>
            <a:r>
              <a:rPr lang="en-US" dirty="0"/>
              <a:t> </a:t>
            </a:r>
            <a:r>
              <a:rPr lang="en-US" dirty="0" err="1"/>
              <a:t>ücretlerini</a:t>
            </a:r>
            <a:r>
              <a:rPr lang="en-US" dirty="0"/>
              <a:t> </a:t>
            </a:r>
            <a:r>
              <a:rPr lang="en-US" dirty="0" err="1"/>
              <a:t>temsil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Python </a:t>
            </a:r>
            <a:r>
              <a:rPr lang="en-US" dirty="0" err="1"/>
              <a:t>listemizi</a:t>
            </a:r>
            <a:r>
              <a:rPr lang="en-US" dirty="0"/>
              <a:t> </a:t>
            </a:r>
            <a:r>
              <a:rPr lang="en-US" dirty="0" err="1"/>
              <a:t>oluşturuyoruz</a:t>
            </a:r>
            <a:r>
              <a:rPr lang="en-US" dirty="0"/>
              <a:t>. </a:t>
            </a:r>
          </a:p>
          <a:p>
            <a:endParaRPr lang="en-US" dirty="0"/>
          </a:p>
          <a:p>
            <a:r>
              <a:rPr lang="sv-SE" dirty="0"/>
              <a:t>Python listesinden Spark RDD oluşturalım.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Spark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Dtaframe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ile RDD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arasındaki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büyük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farkalrdan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birisi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Dataframe’in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şemaya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sahip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olmasıdır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Yani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basit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anlamıyla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sütun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ismi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ve veri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türünün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tutulduğu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veri yapısı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şema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olarak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kullanılmaktadır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RDD’den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dataframe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oluştururken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bu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şemayı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parametre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olarak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verilmelidir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6CF3564-AD0F-A958-226B-10CEBD425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71" y="2365829"/>
            <a:ext cx="7331082" cy="40967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07F06A2-3229-13A0-175E-0C91CF3E3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71" y="3183689"/>
            <a:ext cx="3680515" cy="469582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2FA5AA01-92CF-5BAB-7987-829666B43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71" y="4983693"/>
            <a:ext cx="4252328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1126"/>
      </p:ext>
    </p:extLst>
  </p:cSld>
  <p:clrMapOvr>
    <a:masterClrMapping/>
  </p:clrMapOvr>
</p:sld>
</file>

<file path=ppt/theme/theme1.xml><?xml version="1.0" encoding="utf-8"?>
<a:theme xmlns:a="http://schemas.openxmlformats.org/drawingml/2006/main" name="Manzara">
  <a:themeElements>
    <a:clrScheme name="Manzar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Manzar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nzar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Manzara</Template>
  <TotalTime>14941</TotalTime>
  <Words>431</Words>
  <Application>Microsoft Office PowerPoint</Application>
  <PresentationFormat>Geniş ekran</PresentationFormat>
  <Paragraphs>41</Paragraphs>
  <Slides>10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Schoolbook</vt:lpstr>
      <vt:lpstr>Chromatica Light</vt:lpstr>
      <vt:lpstr>Roboto</vt:lpstr>
      <vt:lpstr>Wingdings 2</vt:lpstr>
      <vt:lpstr>Manzara</vt:lpstr>
      <vt:lpstr>Büyük Veriye Giriş</vt:lpstr>
      <vt:lpstr>Pandas</vt:lpstr>
      <vt:lpstr>PowerPoint Sunusu</vt:lpstr>
      <vt:lpstr>Apache Spark</vt:lpstr>
      <vt:lpstr>PowerPoint Sunusu</vt:lpstr>
      <vt:lpstr>Spark-DataFrame</vt:lpstr>
      <vt:lpstr>PowerPoint Sunusu</vt:lpstr>
      <vt:lpstr>Pyspark</vt:lpstr>
      <vt:lpstr>Python- Spark RDD Spark DataFrame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Büyük Veri</dc:title>
  <dc:creator>nurbanu oğur</dc:creator>
  <cp:lastModifiedBy>nurbanu oğur</cp:lastModifiedBy>
  <cp:revision>42</cp:revision>
  <dcterms:created xsi:type="dcterms:W3CDTF">2023-08-24T11:17:47Z</dcterms:created>
  <dcterms:modified xsi:type="dcterms:W3CDTF">2023-11-14T06:37:46Z</dcterms:modified>
</cp:coreProperties>
</file>