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yramids of Giza silhouetted against an orange sunset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yramids of Giza silhouetted against an orange sunset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yramids of Giza silhouetted against an orange sunset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yramids of Giza silhouetted against an orange sunset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yramids of Giza silhouetted against an orange sunset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pyramid in Giza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phinx in front of the pyramids of Giza with a clear blue sky in the background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pstone Project-2…"/>
          <p:cNvSpPr txBox="1"/>
          <p:nvPr/>
        </p:nvSpPr>
        <p:spPr>
          <a:xfrm>
            <a:off x="5441287" y="1400567"/>
            <a:ext cx="12432805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Capstone Project-2 </a:t>
            </a:r>
          </a:p>
          <a:p>
            <a: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(Employee Churn Prediction)</a:t>
            </a:r>
          </a:p>
          <a:p>
            <a: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Group-11</a:t>
            </a:r>
          </a:p>
        </p:txBody>
      </p:sp>
      <p:sp>
        <p:nvSpPr>
          <p:cNvPr id="120" name="F-1295 Victor…"/>
          <p:cNvSpPr txBox="1"/>
          <p:nvPr/>
        </p:nvSpPr>
        <p:spPr>
          <a:xfrm>
            <a:off x="2927988" y="4573872"/>
            <a:ext cx="3941497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F-1295 Victor</a:t>
            </a: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F-1380 Habip</a:t>
            </a: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F-1470 Aziz</a:t>
            </a: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F-1491 Brian</a:t>
            </a: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F-1328 Fırat</a:t>
            </a: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F-1382 Halil</a:t>
            </a: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41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 7.11.2022 at 16.44.jpg" descr="Image 7.11.2022 at 16.4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713" y="1003171"/>
            <a:ext cx="12019964" cy="1270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Data Visualization"/>
          <p:cNvSpPr txBox="1"/>
          <p:nvPr/>
        </p:nvSpPr>
        <p:spPr>
          <a:xfrm>
            <a:off x="7376406" y="81572"/>
            <a:ext cx="793063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Data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 Pre-Processing"/>
          <p:cNvSpPr txBox="1"/>
          <p:nvPr/>
        </p:nvSpPr>
        <p:spPr>
          <a:xfrm>
            <a:off x="7211247" y="-86759"/>
            <a:ext cx="887489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Data Pre-Processing</a:t>
            </a:r>
          </a:p>
        </p:txBody>
      </p:sp>
      <p:pic>
        <p:nvPicPr>
          <p:cNvPr id="167" name="Image 7.11.2022 at 16.48.jpg" descr="Image 7.11.2022 at 16.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590" y="2049780"/>
            <a:ext cx="22058820" cy="320757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OneHotEncoder [“department”]…"/>
          <p:cNvSpPr txBox="1"/>
          <p:nvPr/>
        </p:nvSpPr>
        <p:spPr>
          <a:xfrm>
            <a:off x="5291595" y="6483688"/>
            <a:ext cx="1380081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r>
              <a:t>OneHotEncoder [“department”]</a:t>
            </a:r>
          </a:p>
          <a:p>
            <a:pPr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r>
              <a:t>OrdinalEncoder [“salary”]</a:t>
            </a:r>
          </a:p>
          <a:p>
            <a:pPr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r>
              <a:t>MinMaxScaler —&gt;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luster Analysis"/>
          <p:cNvSpPr txBox="1"/>
          <p:nvPr/>
        </p:nvSpPr>
        <p:spPr>
          <a:xfrm>
            <a:off x="7754901" y="9430"/>
            <a:ext cx="712554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Cluster Analysis</a:t>
            </a:r>
          </a:p>
        </p:txBody>
      </p:sp>
      <p:pic>
        <p:nvPicPr>
          <p:cNvPr id="171" name="Image 7.11.2022 at 16.53.jpg" descr="Image 7.11.2022 at 16.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067" y="650551"/>
            <a:ext cx="5168193" cy="12414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 7.11.2022 at 16.55.jpg" descr="Image 7.11.2022 at 16.5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5058" y="1353890"/>
            <a:ext cx="14815763" cy="12130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el Building"/>
          <p:cNvSpPr txBox="1"/>
          <p:nvPr/>
        </p:nvSpPr>
        <p:spPr>
          <a:xfrm>
            <a:off x="8329289" y="-126723"/>
            <a:ext cx="645771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Building</a:t>
            </a:r>
          </a:p>
        </p:txBody>
      </p:sp>
      <p:pic>
        <p:nvPicPr>
          <p:cNvPr id="175" name="Image 7.11.2022 at 16.59.jpg" descr="Image 7.11.2022 at 16.5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905" y="3510734"/>
            <a:ext cx="8251216" cy="807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 7.11.2022 at 17.00.jpg" descr="Image 7.11.2022 at 17.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8907" y="3510734"/>
            <a:ext cx="9664701" cy="807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Logistic Regression"/>
          <p:cNvSpPr txBox="1"/>
          <p:nvPr/>
        </p:nvSpPr>
        <p:spPr>
          <a:xfrm>
            <a:off x="7493677" y="2055683"/>
            <a:ext cx="867150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del Building"/>
          <p:cNvSpPr txBox="1"/>
          <p:nvPr/>
        </p:nvSpPr>
        <p:spPr>
          <a:xfrm>
            <a:off x="8329289" y="-126723"/>
            <a:ext cx="645771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Building</a:t>
            </a:r>
          </a:p>
        </p:txBody>
      </p:sp>
      <p:sp>
        <p:nvSpPr>
          <p:cNvPr id="180" name="KNN"/>
          <p:cNvSpPr txBox="1"/>
          <p:nvPr/>
        </p:nvSpPr>
        <p:spPr>
          <a:xfrm>
            <a:off x="10788415" y="2055683"/>
            <a:ext cx="208203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KNN</a:t>
            </a:r>
          </a:p>
        </p:txBody>
      </p:sp>
      <p:pic>
        <p:nvPicPr>
          <p:cNvPr id="181" name="Image 7.11.2022 at 17.03.jpg" descr="Image 7.11.2022 at 17.0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122" y="2981727"/>
            <a:ext cx="8836255" cy="859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 7.11.2022 at 17.04.jpg" descr="Image 7.11.2022 at 17.0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7720" y="3259966"/>
            <a:ext cx="14452601" cy="803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del Building"/>
          <p:cNvSpPr txBox="1"/>
          <p:nvPr/>
        </p:nvSpPr>
        <p:spPr>
          <a:xfrm>
            <a:off x="8329289" y="-126723"/>
            <a:ext cx="645771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Building</a:t>
            </a:r>
          </a:p>
        </p:txBody>
      </p:sp>
      <p:sp>
        <p:nvSpPr>
          <p:cNvPr id="185" name="RainForest"/>
          <p:cNvSpPr txBox="1"/>
          <p:nvPr/>
        </p:nvSpPr>
        <p:spPr>
          <a:xfrm>
            <a:off x="9439109" y="2055683"/>
            <a:ext cx="478064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RainForest</a:t>
            </a:r>
          </a:p>
        </p:txBody>
      </p:sp>
      <p:pic>
        <p:nvPicPr>
          <p:cNvPr id="186" name="Image 7.11.2022 at 17.06.jpg" descr="Image 7.11.2022 at 17.0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129" y="3193411"/>
            <a:ext cx="9474927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 7.11.2022 at 17.06.jpg" descr="Image 7.11.2022 at 17.0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6713" y="3599811"/>
            <a:ext cx="13538201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odel Building"/>
          <p:cNvSpPr txBox="1"/>
          <p:nvPr/>
        </p:nvSpPr>
        <p:spPr>
          <a:xfrm>
            <a:off x="8329289" y="-126723"/>
            <a:ext cx="645771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Building</a:t>
            </a:r>
          </a:p>
        </p:txBody>
      </p:sp>
      <p:sp>
        <p:nvSpPr>
          <p:cNvPr id="190" name="XGBoost"/>
          <p:cNvSpPr txBox="1"/>
          <p:nvPr/>
        </p:nvSpPr>
        <p:spPr>
          <a:xfrm>
            <a:off x="9633613" y="1262121"/>
            <a:ext cx="384906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XGBoost</a:t>
            </a:r>
          </a:p>
        </p:txBody>
      </p:sp>
      <p:pic>
        <p:nvPicPr>
          <p:cNvPr id="191" name="Image 7.11.2022 at 17.11.jpg" descr="Image 7.11.2022 at 17.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31" y="2340968"/>
            <a:ext cx="10798612" cy="9963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 7.11.2022 at 17.12.jpg" descr="Image 7.11.2022 at 17.1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0663" y="3042570"/>
            <a:ext cx="12903201" cy="855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odel Building"/>
          <p:cNvSpPr txBox="1"/>
          <p:nvPr/>
        </p:nvSpPr>
        <p:spPr>
          <a:xfrm>
            <a:off x="8329289" y="-126723"/>
            <a:ext cx="645771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Building</a:t>
            </a:r>
          </a:p>
        </p:txBody>
      </p:sp>
      <p:sp>
        <p:nvSpPr>
          <p:cNvPr id="195" name="ANN"/>
          <p:cNvSpPr txBox="1"/>
          <p:nvPr/>
        </p:nvSpPr>
        <p:spPr>
          <a:xfrm>
            <a:off x="10538854" y="1262121"/>
            <a:ext cx="203858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ANN</a:t>
            </a:r>
          </a:p>
        </p:txBody>
      </p:sp>
      <p:pic>
        <p:nvPicPr>
          <p:cNvPr id="196" name="Image 7.11.2022 at 17.14.jpg" descr="Image 7.11.2022 at 17.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48" y="4584563"/>
            <a:ext cx="11595101" cy="5133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 7.11.2022 at 17.15.jpg" descr="Image 7.11.2022 at 17.1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59524" y="3467128"/>
            <a:ext cx="12769372" cy="7902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odel Comparing"/>
          <p:cNvSpPr txBox="1"/>
          <p:nvPr/>
        </p:nvSpPr>
        <p:spPr>
          <a:xfrm>
            <a:off x="7664273" y="9430"/>
            <a:ext cx="759537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Comparing</a:t>
            </a:r>
          </a:p>
        </p:txBody>
      </p:sp>
      <p:pic>
        <p:nvPicPr>
          <p:cNvPr id="200" name="Image 7.11.2022 at 17.18.jpg" descr="Image 7.11.2022 at 17.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7769" y="1056692"/>
            <a:ext cx="19817923" cy="12409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odel Deployment"/>
          <p:cNvSpPr txBox="1"/>
          <p:nvPr/>
        </p:nvSpPr>
        <p:spPr>
          <a:xfrm>
            <a:off x="7670986" y="33477"/>
            <a:ext cx="806288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Model Deployment</a:t>
            </a:r>
          </a:p>
        </p:txBody>
      </p:sp>
      <p:pic>
        <p:nvPicPr>
          <p:cNvPr id="203" name="Image 7.11.2022 at 17.23.jpg" descr="Image 7.11.2022 at 17.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4984" y="1053109"/>
            <a:ext cx="18620084" cy="12674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 of Contents"/>
          <p:cNvSpPr txBox="1"/>
          <p:nvPr/>
        </p:nvSpPr>
        <p:spPr>
          <a:xfrm>
            <a:off x="7933948" y="196923"/>
            <a:ext cx="778414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Table of Contents</a:t>
            </a:r>
          </a:p>
        </p:txBody>
      </p:sp>
      <p:sp>
        <p:nvSpPr>
          <p:cNvPr id="123" name="Introduction to Employee Churn…"/>
          <p:cNvSpPr txBox="1"/>
          <p:nvPr/>
        </p:nvSpPr>
        <p:spPr>
          <a:xfrm>
            <a:off x="4099769" y="1956770"/>
            <a:ext cx="12229953" cy="899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787400" indent="-787400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Introduction to Employee Churn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Key Takeaways and Assumptions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EDA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Data Visualization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Data Pre-Processing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Cluster Analysis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Model Building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Model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ny question/feedback?"/>
          <p:cNvSpPr txBox="1"/>
          <p:nvPr/>
        </p:nvSpPr>
        <p:spPr>
          <a:xfrm>
            <a:off x="6472827" y="2505467"/>
            <a:ext cx="1036972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Any question/feedback?</a:t>
            </a:r>
          </a:p>
        </p:txBody>
      </p:sp>
      <p:sp>
        <p:nvSpPr>
          <p:cNvPr id="206" name="Thank you!"/>
          <p:cNvSpPr txBox="1"/>
          <p:nvPr/>
        </p:nvSpPr>
        <p:spPr>
          <a:xfrm>
            <a:off x="8902523" y="7677150"/>
            <a:ext cx="484754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 to Employee Churn"/>
          <p:cNvSpPr txBox="1"/>
          <p:nvPr/>
        </p:nvSpPr>
        <p:spPr>
          <a:xfrm>
            <a:off x="4909686" y="196923"/>
            <a:ext cx="1383267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Introduction to Employee Churn</a:t>
            </a:r>
          </a:p>
        </p:txBody>
      </p:sp>
      <p:sp>
        <p:nvSpPr>
          <p:cNvPr id="126" name="In customer churn, you can predict who and when a customer will stop buying.…"/>
          <p:cNvSpPr txBox="1"/>
          <p:nvPr/>
        </p:nvSpPr>
        <p:spPr>
          <a:xfrm>
            <a:off x="511602" y="783561"/>
            <a:ext cx="23788953" cy="970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787399" indent="-787399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In customer churn, you can predict who and when a customer will stop buying.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Employee churn is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similar to customer churn</a:t>
            </a:r>
            <a:r>
              <a:t>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It was found that employee churn will be affected by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age, tenure, pay, job satisfaction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salary, working conditions, growth potential and employee’s perceptions of fairness</a:t>
            </a:r>
            <a:r>
              <a:t>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Some other variables such as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gender, ethnicity, education, and marital status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were essential factors in the prediction of employee churn.</a:t>
            </a:r>
            <a:endParaRPr>
              <a:solidFill>
                <a:schemeClr val="accent1">
                  <a:hueOff val="416844"/>
                  <a:satOff val="2230"/>
                  <a:lumOff val="-27516"/>
                </a:schemeClr>
              </a:solidFill>
            </a:endParaRP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In some cases such as the employee with</a:t>
            </a:r>
            <a:r>
              <a:t> </a:t>
            </a:r>
            <a:r>
              <a:rPr>
                <a:solidFill>
                  <a:srgbClr val="941751"/>
                </a:solidFill>
              </a:rPr>
              <a:t>niche skills are harder to replace</a:t>
            </a:r>
            <a:r>
              <a:t>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Acquiring new employees as a replacement has its costs such as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hiring costs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and </a:t>
            </a:r>
            <a:r>
              <a:rPr>
                <a:solidFill>
                  <a:schemeClr val="accent5"/>
                </a:solidFill>
              </a:rPr>
              <a:t>training costs</a:t>
            </a:r>
            <a:r>
              <a:t>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Organizations tackle this problem by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applying machine learning techniques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to predict </a:t>
            </a:r>
            <a:r>
              <a:rPr>
                <a:solidFill>
                  <a:schemeClr val="accent5"/>
                </a:solidFill>
              </a:rPr>
              <a:t>employee churn</a:t>
            </a:r>
            <a:r>
              <a:t>,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which helps them in taking necessary actions.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36958" y="9238454"/>
            <a:ext cx="4238889" cy="4439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usiness chooses the employee to hire someone while in marketing you don’t get to choose your customers.…"/>
          <p:cNvSpPr txBox="1"/>
          <p:nvPr/>
        </p:nvSpPr>
        <p:spPr>
          <a:xfrm>
            <a:off x="129193" y="477183"/>
            <a:ext cx="2378895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787399" indent="-787399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5"/>
                </a:solidFill>
              </a:rPr>
              <a:t>Business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chooses the employee to hire someone while in marketing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you don’t get to choose your customers</a:t>
            </a:r>
            <a:r>
              <a:t>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Employees will be the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face of your company</a:t>
            </a:r>
            <a:r>
              <a:t>,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and collectively, the employees produce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everything your company does.</a:t>
            </a: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5"/>
                </a:solidFill>
              </a:rPr>
              <a:t>Losing a customer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affects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revenues and brand image</a:t>
            </a:r>
            <a:r>
              <a:t>.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Acquiring new customers is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difficult and costly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compared to retain the existing customer</a:t>
            </a:r>
            <a:r>
              <a:t>. </a:t>
            </a:r>
            <a:r>
              <a:rPr>
                <a:solidFill>
                  <a:schemeClr val="accent5"/>
                </a:solidFill>
              </a:rPr>
              <a:t>Employee churn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also </a:t>
            </a:r>
            <a:r>
              <a:rPr>
                <a:solidFill>
                  <a:schemeClr val="accent5"/>
                </a:solidFill>
              </a:rPr>
              <a:t>painful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for companies an organization. It requires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time and effort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in finding and training a replacement.</a:t>
            </a:r>
            <a:endParaRPr>
              <a:solidFill>
                <a:schemeClr val="accent1">
                  <a:hueOff val="416844"/>
                  <a:satOff val="2230"/>
                  <a:lumOff val="-27516"/>
                </a:schemeClr>
              </a:solidFill>
            </a:endParaRPr>
          </a:p>
          <a:p>
            <a:pPr marL="520699" indent="-520699" algn="l">
              <a:buSzPct val="125000"/>
              <a:buChar char="•"/>
              <a:defRPr sz="3800">
                <a:solidFill>
                  <a:schemeClr val="accent1">
                    <a:lumOff val="-12777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chemeClr val="accent5"/>
                </a:solidFill>
              </a:rPr>
              <a:t>Employee churn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 has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unique dynamics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compared to customer churn. It helps us in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designing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better employee retention plans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and improving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employee satisfaction</a:t>
            </a:r>
            <a:r>
              <a:t>.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Data</a:t>
            </a:r>
            <a:r>
              <a:t> </a:t>
            </a:r>
            <a:r>
              <a: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</a:rPr>
              <a:t>science algorithms can predict the future churn</a:t>
            </a:r>
            <a:r>
              <a:t>.</a:t>
            </a:r>
          </a:p>
        </p:txBody>
      </p:sp>
      <p:pic>
        <p:nvPicPr>
          <p:cNvPr id="130" name="image (2).png" descr="image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565" y="9422941"/>
            <a:ext cx="4155292" cy="415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 (1).png" descr="image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58646" y="7255225"/>
            <a:ext cx="10160001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Introduction to Employee Churn"/>
          <p:cNvSpPr txBox="1"/>
          <p:nvPr/>
        </p:nvSpPr>
        <p:spPr>
          <a:xfrm>
            <a:off x="4909686" y="196923"/>
            <a:ext cx="1383267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Introduction to Employee Churn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ey Takeaways and Assumptions"/>
          <p:cNvSpPr txBox="1"/>
          <p:nvPr/>
        </p:nvSpPr>
        <p:spPr>
          <a:xfrm>
            <a:off x="4580001" y="196923"/>
            <a:ext cx="1449204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Key Takeaways and Assumptions</a:t>
            </a:r>
          </a:p>
        </p:txBody>
      </p:sp>
      <p:sp>
        <p:nvSpPr>
          <p:cNvPr id="135" name="A Clean DF (How lucky we are!🙏).…"/>
          <p:cNvSpPr txBox="1"/>
          <p:nvPr/>
        </p:nvSpPr>
        <p:spPr>
          <a:xfrm>
            <a:off x="1095687" y="2401562"/>
            <a:ext cx="18610684" cy="721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787400" indent="-787400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A Clean DF (How lucky we are!🙏).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There are no duplicated value.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There are remarkable amount of niche employees. 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Clustering does not work for our project. 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XGBoost Model </a:t>
            </a:r>
          </a:p>
          <a:p>
            <a:pPr marL="520700" indent="-520700" algn="l">
              <a:buSzPct val="125000"/>
              <a:buChar char="•"/>
              <a:defRPr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Model Deployment —&gt; Streamlit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DA"/>
          <p:cNvSpPr txBox="1"/>
          <p:nvPr/>
        </p:nvSpPr>
        <p:spPr>
          <a:xfrm>
            <a:off x="10886617" y="-57690"/>
            <a:ext cx="1874033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EDA</a:t>
            </a:r>
          </a:p>
        </p:txBody>
      </p:sp>
      <p:sp>
        <p:nvSpPr>
          <p:cNvPr id="138" name="1."/>
          <p:cNvSpPr txBox="1"/>
          <p:nvPr/>
        </p:nvSpPr>
        <p:spPr>
          <a:xfrm>
            <a:off x="1062273" y="1555223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9" name="2."/>
          <p:cNvSpPr txBox="1"/>
          <p:nvPr/>
        </p:nvSpPr>
        <p:spPr>
          <a:xfrm>
            <a:off x="15040539" y="1874602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40" name="3."/>
          <p:cNvSpPr txBox="1"/>
          <p:nvPr/>
        </p:nvSpPr>
        <p:spPr>
          <a:xfrm>
            <a:off x="1388415" y="9432229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3.</a:t>
            </a:r>
          </a:p>
        </p:txBody>
      </p:sp>
      <p:pic>
        <p:nvPicPr>
          <p:cNvPr id="141" name="Image 7.11.2022 at 15.49.jpg" descr="Image 7.11.2022 at 15.4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3671" y="1758949"/>
            <a:ext cx="12306301" cy="613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e chose not to delete duplicated rows"/>
          <p:cNvSpPr txBox="1"/>
          <p:nvPr/>
        </p:nvSpPr>
        <p:spPr>
          <a:xfrm>
            <a:off x="16342085" y="1566383"/>
            <a:ext cx="4708727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We chose not to delete duplicated rows</a:t>
            </a:r>
          </a:p>
        </p:txBody>
      </p:sp>
      <p:sp>
        <p:nvSpPr>
          <p:cNvPr id="143" name="“groupby” function by [“work_accident”, “promotion”, “department”, “salary”, “left”]"/>
          <p:cNvSpPr txBox="1"/>
          <p:nvPr/>
        </p:nvSpPr>
        <p:spPr>
          <a:xfrm>
            <a:off x="2473534" y="8365429"/>
            <a:ext cx="5888164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>
                <a:solidFill>
                  <a:srgbClr val="941751"/>
                </a:solidFill>
              </a:rPr>
              <a:t>“groupby”</a:t>
            </a:r>
            <a:r>
              <a:t> function by [“work_accident”, “promotion”, “department”, “salary”, “left”]</a:t>
            </a:r>
          </a:p>
        </p:txBody>
      </p:sp>
      <p:pic>
        <p:nvPicPr>
          <p:cNvPr id="144" name="Image 7.11.2022 at 15.57.jpg" descr="Image 7.11.2022 at 15.5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6239" y="7801355"/>
            <a:ext cx="11045703" cy="5731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DA"/>
          <p:cNvSpPr txBox="1"/>
          <p:nvPr/>
        </p:nvSpPr>
        <p:spPr>
          <a:xfrm>
            <a:off x="10476847" y="19937"/>
            <a:ext cx="187403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EDA</a:t>
            </a:r>
          </a:p>
        </p:txBody>
      </p:sp>
      <p:sp>
        <p:nvSpPr>
          <p:cNvPr id="147" name="Analyze df column by column"/>
          <p:cNvSpPr txBox="1"/>
          <p:nvPr/>
        </p:nvSpPr>
        <p:spPr>
          <a:xfrm>
            <a:off x="783457" y="4992753"/>
            <a:ext cx="4708727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Analyze df column by column</a:t>
            </a:r>
          </a:p>
        </p:txBody>
      </p:sp>
      <p:pic>
        <p:nvPicPr>
          <p:cNvPr id="148" name="Image 7.11.2022 at 16.02.jpg" descr="Image 7.11.2022 at 16.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1133" y="1537155"/>
            <a:ext cx="8223126" cy="10641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 7.11.2022 at 16.06.jpg" descr="Image 7.11.2022 at 16.0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52929" y="1203375"/>
            <a:ext cx="8826501" cy="1116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Visualization"/>
          <p:cNvSpPr txBox="1"/>
          <p:nvPr/>
        </p:nvSpPr>
        <p:spPr>
          <a:xfrm>
            <a:off x="7376406" y="81572"/>
            <a:ext cx="793063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152" name="1."/>
          <p:cNvSpPr txBox="1"/>
          <p:nvPr/>
        </p:nvSpPr>
        <p:spPr>
          <a:xfrm>
            <a:off x="697221" y="1438784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3" name="2."/>
          <p:cNvSpPr txBox="1"/>
          <p:nvPr/>
        </p:nvSpPr>
        <p:spPr>
          <a:xfrm>
            <a:off x="1834209" y="10478081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2.</a:t>
            </a:r>
          </a:p>
        </p:txBody>
      </p:sp>
      <p:pic>
        <p:nvPicPr>
          <p:cNvPr id="154" name="Image 7.11.2022 at 16.39.jpg" descr="Image 7.11.2022 at 16.3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9336" y="1173231"/>
            <a:ext cx="18184770" cy="5854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 7.11.2022 at 16.41.jpg" descr="Image 7.11.2022 at 16.4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3590" y="7342762"/>
            <a:ext cx="17846644" cy="6099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Visualization"/>
          <p:cNvSpPr txBox="1"/>
          <p:nvPr/>
        </p:nvSpPr>
        <p:spPr>
          <a:xfrm>
            <a:off x="7376406" y="81572"/>
            <a:ext cx="793063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158" name="1."/>
          <p:cNvSpPr txBox="1"/>
          <p:nvPr/>
        </p:nvSpPr>
        <p:spPr>
          <a:xfrm>
            <a:off x="697221" y="1438784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9" name="2."/>
          <p:cNvSpPr txBox="1"/>
          <p:nvPr/>
        </p:nvSpPr>
        <p:spPr>
          <a:xfrm>
            <a:off x="7220812" y="10189512"/>
            <a:ext cx="9017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9417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2.</a:t>
            </a:r>
          </a:p>
        </p:txBody>
      </p:sp>
      <p:pic>
        <p:nvPicPr>
          <p:cNvPr id="160" name="Image 7.11.2022 at 16.35.jpg" descr="Image 7.11.2022 at 16.3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037" y="1079408"/>
            <a:ext cx="10123433" cy="6241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 7.11.2022 at 16.36.jpg" descr="Image 7.11.2022 at 16.3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4558" y="8049562"/>
            <a:ext cx="16002001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