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hr">
            <a:extLst>
              <a:ext uri="{FF2B5EF4-FFF2-40B4-BE49-F238E27FC236}">
                <a16:creationId xmlns:a16="http://schemas.microsoft.com/office/drawing/2014/main" id="{29441162-8FCA-4E70-9E01-DF6AE273738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youtu.be/g0fM9_m1ll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3D7vDG5iw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atoltulu/ElasticSearchDemo-GD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FZGk3skLx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1L3jPiyLRU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EQGVIx664U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B289-58B2-4C16-A7FA-9E01754F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ElasticSearch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6E6C7-A3E3-4A1A-A3BF-4D9EBE258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Fırat </a:t>
            </a:r>
            <a:r>
              <a:rPr lang="tr-TR" dirty="0" err="1"/>
              <a:t>oltulu</a:t>
            </a:r>
            <a:r>
              <a:rPr lang="tr-TR" dirty="0"/>
              <a:t> / EXPERT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78349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0D-C91A-49D1-B2CA-1576CC77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İndex’e</a:t>
            </a:r>
            <a:r>
              <a:rPr lang="tr-TR" dirty="0"/>
              <a:t> üzerinde doküman arama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A5604-275F-4542-83F7-BDF2852F59C8}"/>
              </a:ext>
            </a:extLst>
          </p:cNvPr>
          <p:cNvSpPr txBox="1"/>
          <p:nvPr/>
        </p:nvSpPr>
        <p:spPr>
          <a:xfrm>
            <a:off x="6480101" y="2456799"/>
            <a:ext cx="551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entury Gothic (Body)"/>
              </a:rPr>
              <a:t>Query DSL, </a:t>
            </a:r>
            <a:r>
              <a:rPr lang="tr-TR" sz="1200" dirty="0" err="1">
                <a:latin typeface="Century Gothic (Body)"/>
              </a:rPr>
              <a:t>Elasticsearch’ün</a:t>
            </a:r>
            <a:r>
              <a:rPr lang="tr-TR" sz="1200" dirty="0">
                <a:latin typeface="Century Gothic (Body)"/>
              </a:rPr>
              <a:t> arama söz dizimi biçimidir. </a:t>
            </a:r>
            <a:r>
              <a:rPr lang="tr-TR" sz="1200" dirty="0" err="1">
                <a:latin typeface="Century Gothic (Body)"/>
              </a:rPr>
              <a:t>Elasticsearch</a:t>
            </a:r>
            <a:r>
              <a:rPr lang="tr-TR" sz="1200" dirty="0">
                <a:latin typeface="Century Gothic (Body)"/>
              </a:rPr>
              <a:t> bu söz biçimini </a:t>
            </a:r>
            <a:r>
              <a:rPr lang="tr-TR" sz="1200" dirty="0" err="1">
                <a:latin typeface="Century Gothic (Body)"/>
              </a:rPr>
              <a:t>Lucene</a:t>
            </a:r>
            <a:r>
              <a:rPr lang="tr-TR" sz="1200" dirty="0">
                <a:latin typeface="Century Gothic (Body)"/>
              </a:rPr>
              <a:t> söz </a:t>
            </a:r>
            <a:r>
              <a:rPr lang="tr-TR" sz="1200" dirty="0" err="1">
                <a:latin typeface="Century Gothic (Body)"/>
              </a:rPr>
              <a:t>dizimine</a:t>
            </a:r>
            <a:r>
              <a:rPr lang="tr-TR" sz="1200" dirty="0">
                <a:latin typeface="Century Gothic (Body)"/>
              </a:rPr>
              <a:t> çevirip gerekli sonuçları alıp size getirmektedir.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346BF-07A6-463C-AE1C-F2219E70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2" y="2356957"/>
            <a:ext cx="5791200" cy="236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556A37-4529-420D-B793-6AD6CDE5495E}"/>
              </a:ext>
            </a:extLst>
          </p:cNvPr>
          <p:cNvSpPr/>
          <p:nvPr/>
        </p:nvSpPr>
        <p:spPr>
          <a:xfrm>
            <a:off x="6480101" y="3103130"/>
            <a:ext cx="5574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/>
              <a:t>Lucene’ye</a:t>
            </a:r>
            <a:r>
              <a:rPr lang="tr-TR" sz="1200" dirty="0"/>
              <a:t> ait temel sorgular kullanılabilirken, ayrıca size karmaşık sorgular da yapabilme olanağı sunmaktadır.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F6C65-40F8-459D-9F04-C05387A709B3}"/>
              </a:ext>
            </a:extLst>
          </p:cNvPr>
          <p:cNvSpPr/>
          <p:nvPr/>
        </p:nvSpPr>
        <p:spPr>
          <a:xfrm>
            <a:off x="6480101" y="3509965"/>
            <a:ext cx="52714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Kabaca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1200" dirty="0" err="1">
                <a:solidFill>
                  <a:srgbClr val="252525"/>
                </a:solidFill>
                <a:latin typeface="Roboto"/>
              </a:rPr>
              <a:t>bi</a:t>
            </a:r>
            <a:r>
              <a:rPr lang="es-ES" sz="1200" dirty="0"/>
              <a:t>r </a:t>
            </a:r>
            <a:r>
              <a:rPr lang="es-ES" sz="1200" dirty="0" err="1"/>
              <a:t>sorgunun</a:t>
            </a:r>
            <a:r>
              <a:rPr lang="es-ES" sz="1200" dirty="0"/>
              <a:t> </a:t>
            </a:r>
            <a:r>
              <a:rPr lang="es-ES" sz="1200" dirty="0" err="1"/>
              <a:t>ana</a:t>
            </a:r>
            <a:r>
              <a:rPr lang="es-ES" sz="1200" dirty="0"/>
              <a:t> </a:t>
            </a:r>
            <a:r>
              <a:rPr lang="es-ES" sz="1200" dirty="0" err="1"/>
              <a:t>yapısı</a:t>
            </a:r>
            <a:r>
              <a:rPr lang="es-ES" sz="1200" dirty="0"/>
              <a:t> </a:t>
            </a:r>
            <a:r>
              <a:rPr lang="tr-TR" sz="1200" dirty="0"/>
              <a:t>soldaki gibidir</a:t>
            </a:r>
            <a:endParaRPr lang="es-ES" sz="1200" dirty="0"/>
          </a:p>
          <a:p>
            <a:br>
              <a:rPr lang="es-ES" sz="1200" dirty="0"/>
            </a:br>
            <a:endParaRPr lang="tr-T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4086B-005B-40AD-923B-3B3CE9A5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80" y="3929484"/>
            <a:ext cx="4581088" cy="27533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EDC0A8-674A-4052-9C6B-CAD85417F4D5}"/>
              </a:ext>
            </a:extLst>
          </p:cNvPr>
          <p:cNvSpPr/>
          <p:nvPr/>
        </p:nvSpPr>
        <p:spPr>
          <a:xfrm>
            <a:off x="440422" y="4936831"/>
            <a:ext cx="5271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Sağda ki sorgu şunu ifade etmektedir, Notu alanı içinde değeri 22 ile uyuşan kayıtları getir.</a:t>
            </a:r>
            <a:endParaRPr lang="es-ES" sz="1200" dirty="0"/>
          </a:p>
          <a:p>
            <a:br>
              <a:rPr lang="es-ES" sz="1200" dirty="0"/>
            </a:br>
            <a:endParaRPr lang="tr-TR" sz="1200" dirty="0"/>
          </a:p>
        </p:txBody>
      </p:sp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AF2F192F-0896-4052-915D-708BEA93E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2878" y="5809901"/>
            <a:ext cx="976131" cy="9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0D-C91A-49D1-B2CA-1576CC77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İndex’e</a:t>
            </a:r>
            <a:r>
              <a:rPr lang="tr-TR" dirty="0"/>
              <a:t> üzerinde doküman sıralama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A5604-275F-4542-83F7-BDF2852F59C8}"/>
              </a:ext>
            </a:extLst>
          </p:cNvPr>
          <p:cNvSpPr txBox="1"/>
          <p:nvPr/>
        </p:nvSpPr>
        <p:spPr>
          <a:xfrm>
            <a:off x="6480101" y="2456799"/>
            <a:ext cx="5511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entury Gothic (Body)"/>
              </a:rPr>
              <a:t>Query DSL, </a:t>
            </a:r>
            <a:r>
              <a:rPr lang="tr-TR" sz="1200" b="1" dirty="0" err="1">
                <a:latin typeface="Century Gothic (Body)"/>
              </a:rPr>
              <a:t>Sort</a:t>
            </a:r>
            <a:r>
              <a:rPr lang="tr-TR" sz="1200" dirty="0">
                <a:latin typeface="Century Gothic (Body)"/>
              </a:rPr>
              <a:t> dizininde sıralanmak istenen alan adı ve sıralama biçimi yazılır.</a:t>
            </a:r>
          </a:p>
          <a:p>
            <a:endParaRPr lang="tr-TR" sz="1200" dirty="0">
              <a:latin typeface="Century Gothic (Body)"/>
            </a:endParaRPr>
          </a:p>
          <a:p>
            <a:r>
              <a:rPr lang="tr-TR" sz="1200" dirty="0" err="1">
                <a:latin typeface="Century Gothic (Body)"/>
              </a:rPr>
              <a:t>ElasticSearch</a:t>
            </a:r>
            <a:r>
              <a:rPr lang="tr-TR" sz="1200" dirty="0">
                <a:latin typeface="Century Gothic (Body)"/>
              </a:rPr>
              <a:t> sıralama işlemi, ram ’de ciddi maliyet oluşturmaktadır.  </a:t>
            </a:r>
          </a:p>
          <a:p>
            <a:r>
              <a:rPr lang="tr-TR" sz="1200" dirty="0">
                <a:latin typeface="Century Gothic (Body)"/>
              </a:rPr>
              <a:t>Özellikle iç içe sıralama işleminde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B138F-1177-4496-8796-8041A4C4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9" y="2445807"/>
            <a:ext cx="5638800" cy="3438525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45B75210-586B-4C30-AF90-89D6F967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878" y="5809901"/>
            <a:ext cx="976131" cy="9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5BB-81CC-40E7-B3CF-2EC89EE0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TURKCELL ’ deki deneyimlerimiz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4CA4-AF57-456F-A70F-F40C88E1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603500"/>
            <a:ext cx="11182524" cy="3416300"/>
          </a:xfrm>
        </p:spPr>
        <p:txBody>
          <a:bodyPr/>
          <a:lstStyle/>
          <a:p>
            <a:r>
              <a:rPr lang="tr-TR" dirty="0"/>
              <a:t>2014 yılından beri kullanmaktayız.</a:t>
            </a:r>
          </a:p>
          <a:p>
            <a:r>
              <a:rPr lang="tr-TR" dirty="0"/>
              <a:t>Anlık 2000 kullanıcı 500gb veri üzerinde sorgulama ve sıralama işlemleri yapmaktadır.</a:t>
            </a:r>
          </a:p>
          <a:p>
            <a:r>
              <a:rPr lang="tr-TR" dirty="0"/>
              <a:t>Uygulamamızın bel kemiğini oluşturmaktadır, </a:t>
            </a:r>
            <a:r>
              <a:rPr lang="tr-TR" dirty="0" err="1"/>
              <a:t>SQLServer’ın</a:t>
            </a:r>
            <a:r>
              <a:rPr lang="tr-TR" dirty="0"/>
              <a:t> yetersiz olduğu noktalar ’da </a:t>
            </a:r>
            <a:r>
              <a:rPr lang="tr-TR" dirty="0" err="1"/>
              <a:t>ElasticSearch</a:t>
            </a:r>
            <a:r>
              <a:rPr lang="tr-TR" dirty="0"/>
              <a:t> performansı ile bir çok düğüm olmuş problemleri çözdük.</a:t>
            </a:r>
          </a:p>
          <a:p>
            <a:r>
              <a:rPr lang="tr-TR" dirty="0"/>
              <a:t>Uygulamamıza ait loğlarımızı da ( geliştiriciler için olmazsa olmaz )  </a:t>
            </a:r>
            <a:r>
              <a:rPr lang="tr-TR" dirty="0" err="1"/>
              <a:t>ElasticSearch</a:t>
            </a:r>
            <a:r>
              <a:rPr lang="tr-TR" dirty="0"/>
              <a:t> üzerin de tutarak geçmişe dönük canlı ortam ’da problemleri daha iyi analiz etme ve çözüm getirmek noktasın ’da faydasını gördük.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5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B289-58B2-4C16-A7FA-9E01754F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67" y="2140750"/>
            <a:ext cx="4351023" cy="2283824"/>
          </a:xfrm>
        </p:spPr>
        <p:txBody>
          <a:bodyPr/>
          <a:lstStyle/>
          <a:p>
            <a:r>
              <a:rPr lang="tr-TR" dirty="0"/>
              <a:t>Teşekkürler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6E6C7-A3E3-4A1A-A3BF-4D9EBE25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8780" y="2425975"/>
            <a:ext cx="3755379" cy="228382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Fırat </a:t>
            </a:r>
            <a:r>
              <a:rPr lang="tr-TR" dirty="0" err="1"/>
              <a:t>oltulu</a:t>
            </a:r>
            <a:endParaRPr lang="tr-TR" dirty="0"/>
          </a:p>
          <a:p>
            <a:r>
              <a:rPr lang="tr-TR" dirty="0"/>
              <a:t>EXPERT SOFTWARE DEVELOPER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tr-TR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gıthub</a:t>
            </a:r>
            <a:r>
              <a:rPr lang="tr-T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tr-TR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firatoltulu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ACD2-EA75-4C4B-AB49-7E3D26AF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Lucene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A00B-5621-4985-B863-C57304F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ElasticSearch</a:t>
            </a:r>
            <a:r>
              <a:rPr lang="tr-TR" dirty="0"/>
              <a:t> en temelinde,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Lucene</a:t>
            </a:r>
            <a:r>
              <a:rPr lang="tr-TR" dirty="0"/>
              <a:t> teknolojisi üzerine kuruludur.</a:t>
            </a:r>
          </a:p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Lucene</a:t>
            </a:r>
            <a:r>
              <a:rPr lang="tr-TR" dirty="0"/>
              <a:t> Yüksek Performansa sahip bir </a:t>
            </a:r>
            <a:r>
              <a:rPr lang="tr-TR" dirty="0" err="1"/>
              <a:t>FullText</a:t>
            </a:r>
            <a:r>
              <a:rPr lang="tr-TR" dirty="0"/>
              <a:t> ( Metin ) arama teknolojidir. </a:t>
            </a:r>
          </a:p>
          <a:p>
            <a:r>
              <a:rPr lang="tr-TR" dirty="0"/>
              <a:t>Özellikle, Uygulamaların arama ihtiyaçları için tasarlanmış, </a:t>
            </a:r>
            <a:r>
              <a:rPr lang="tr-TR" dirty="0" err="1"/>
              <a:t>cross</a:t>
            </a:r>
            <a:r>
              <a:rPr lang="tr-TR" dirty="0"/>
              <a:t>/platform olması sebebiyle hızlı bir şekilde kullanımı yaygınlaşmıştır.</a:t>
            </a:r>
          </a:p>
          <a:p>
            <a:r>
              <a:rPr lang="tr-TR" dirty="0"/>
              <a:t>Java ile yazılmıştır.</a:t>
            </a:r>
          </a:p>
          <a:p>
            <a:r>
              <a:rPr lang="tr-TR" dirty="0"/>
              <a:t>Diğer dil ailelerine de topluluklar tarafında çevrilmiştir.</a:t>
            </a:r>
          </a:p>
          <a:p>
            <a:r>
              <a:rPr lang="tr-TR" dirty="0"/>
              <a:t>Açık kaynak dağıtıma sahiptir. </a:t>
            </a:r>
          </a:p>
        </p:txBody>
      </p:sp>
    </p:spTree>
    <p:extLst>
      <p:ext uri="{BB962C8B-B14F-4D97-AF65-F5344CB8AC3E}">
        <p14:creationId xmlns:p14="http://schemas.microsoft.com/office/powerpoint/2010/main" val="2748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AB4-6FF3-4ECF-8467-D5FA2308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ElasticSearch</a:t>
            </a:r>
            <a:r>
              <a:rPr lang="tr-TR" dirty="0"/>
              <a:t> Nedir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5E44-27DE-4EBC-84AE-E278C209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Elasticsearch</a:t>
            </a:r>
            <a:r>
              <a:rPr lang="tr-TR" dirty="0"/>
              <a:t>,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Lucene</a:t>
            </a:r>
            <a:r>
              <a:rPr lang="tr-TR" dirty="0"/>
              <a:t> üzerinde geliştirilmiş açık kaynak kodlu, </a:t>
            </a:r>
            <a:r>
              <a:rPr lang="tr-TR" dirty="0" err="1"/>
              <a:t>RESTful</a:t>
            </a:r>
            <a:r>
              <a:rPr lang="tr-TR" dirty="0"/>
              <a:t>, dağıtılmış arama ve analitik altyapısıdır. </a:t>
            </a:r>
            <a:r>
              <a:rPr lang="tr-TR" dirty="0" err="1"/>
              <a:t>Elasticsearch</a:t>
            </a:r>
            <a:r>
              <a:rPr lang="tr-TR" dirty="0"/>
              <a:t>, yayımlandığı 2010 yılından itibaren en popüler arama altyapısı haline gelmiştir ve genellikle günlük kütük ( </a:t>
            </a:r>
            <a:r>
              <a:rPr lang="tr-TR" dirty="0" err="1"/>
              <a:t>log</a:t>
            </a:r>
            <a:r>
              <a:rPr lang="tr-TR" dirty="0"/>
              <a:t> ) analitiği, tam metin arama, güvenlik zekası, iş analitiği ve </a:t>
            </a:r>
            <a:r>
              <a:rPr lang="tr-TR" dirty="0" err="1"/>
              <a:t>operasyonel</a:t>
            </a:r>
            <a:r>
              <a:rPr lang="tr-TR" dirty="0"/>
              <a:t> zeka kullanım örnekleri için tercih edilmektedir.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072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7C2-4F72-45C0-951C-1819FC5A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Nerelerde kullanabilirim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E873-5738-46B6-A498-243B7DDC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içi aramaları</a:t>
            </a:r>
          </a:p>
          <a:p>
            <a:r>
              <a:rPr lang="tr-TR" dirty="0"/>
              <a:t>Web site aramaları</a:t>
            </a:r>
          </a:p>
          <a:p>
            <a:r>
              <a:rPr lang="tr-TR" dirty="0"/>
              <a:t>Kurumsal aramalarda</a:t>
            </a:r>
          </a:p>
          <a:p>
            <a:r>
              <a:rPr lang="tr-TR" dirty="0"/>
              <a:t>Uygulama günlüğü ve günlük analizin de</a:t>
            </a:r>
          </a:p>
          <a:p>
            <a:r>
              <a:rPr lang="tr-TR" dirty="0"/>
              <a:t>Metrik hesaplama, raporlama ( </a:t>
            </a:r>
            <a:r>
              <a:rPr lang="tr-TR" dirty="0" err="1"/>
              <a:t>Kibana</a:t>
            </a:r>
            <a:r>
              <a:rPr lang="tr-TR" dirty="0"/>
              <a:t> )</a:t>
            </a:r>
          </a:p>
          <a:p>
            <a:r>
              <a:rPr lang="tr-TR" dirty="0"/>
              <a:t>Uygulama performans izlemelerinde</a:t>
            </a:r>
          </a:p>
          <a:p>
            <a:r>
              <a:rPr lang="tr-TR" dirty="0"/>
              <a:t>Coğrafi veri analizi ve görüntüleme</a:t>
            </a:r>
          </a:p>
          <a:p>
            <a:r>
              <a:rPr lang="tr-TR" dirty="0"/>
              <a:t>İş analitiğinde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4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456C-25BE-4D9C-A408-F3A5CD11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Çalışır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5F414F6-CADD-42DA-8797-C690BEACD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88" y="2553167"/>
            <a:ext cx="4901975" cy="34163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920704-3751-4CE3-BA7A-52513AA17F3F}"/>
              </a:ext>
            </a:extLst>
          </p:cNvPr>
          <p:cNvSpPr txBox="1"/>
          <p:nvPr/>
        </p:nvSpPr>
        <p:spPr>
          <a:xfrm>
            <a:off x="5686661" y="2725374"/>
            <a:ext cx="5809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Ham veriler, günlükler, sistem ölçümleri ve web uygulamaları da dahil olmak üzere çeşitli kaynaklardan verilere </a:t>
            </a:r>
            <a:r>
              <a:rPr lang="tr-TR" dirty="0" err="1"/>
              <a:t>Elasticsearch’e</a:t>
            </a:r>
            <a:r>
              <a:rPr lang="tr-TR" dirty="0"/>
              <a:t> gönderilir. </a:t>
            </a:r>
          </a:p>
          <a:p>
            <a:endParaRPr lang="tr-TR" dirty="0"/>
          </a:p>
          <a:p>
            <a:r>
              <a:rPr lang="tr-TR" dirty="0" err="1"/>
              <a:t>Elasticsearch</a:t>
            </a:r>
            <a:r>
              <a:rPr lang="tr-TR" dirty="0"/>
              <a:t> gelen bu verileri kayıt ve kendine anlayacağı biçime çevirir saklar. Kullanıcılar çeşitli sorgular kullanarak kayıtlı verilere erişir.</a:t>
            </a:r>
          </a:p>
        </p:txBody>
      </p:sp>
    </p:spTree>
    <p:extLst>
      <p:ext uri="{BB962C8B-B14F-4D97-AF65-F5344CB8AC3E}">
        <p14:creationId xmlns:p14="http://schemas.microsoft.com/office/powerpoint/2010/main" val="31109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846-9B85-4532-8CDF-9C425B4F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22AE-DAB1-4E21-8559-75F804C1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Hızlı sonuçlar elde etme</a:t>
            </a:r>
          </a:p>
          <a:p>
            <a:r>
              <a:rPr lang="tr-TR" dirty="0"/>
              <a:t>Yüksek Performans</a:t>
            </a:r>
          </a:p>
          <a:p>
            <a:r>
              <a:rPr lang="tr-TR" dirty="0"/>
              <a:t>Ücretsiz Araçlar ve Eklentiler</a:t>
            </a:r>
          </a:p>
          <a:p>
            <a:r>
              <a:rPr lang="tr-TR" dirty="0"/>
              <a:t>Kolay Uygulama geliştirme</a:t>
            </a:r>
          </a:p>
          <a:p>
            <a:r>
              <a:rPr lang="tr-TR" dirty="0"/>
              <a:t>RDBMS ( </a:t>
            </a:r>
            <a:r>
              <a:rPr lang="tr-TR" dirty="0" err="1"/>
              <a:t>SqlServer,Oracle,vb</a:t>
            </a:r>
            <a:r>
              <a:rPr lang="tr-TR" dirty="0"/>
              <a:t>.) </a:t>
            </a:r>
            <a:r>
              <a:rPr lang="tr-TR" dirty="0" err="1"/>
              <a:t>veritabanlarına</a:t>
            </a:r>
            <a:r>
              <a:rPr lang="tr-TR" dirty="0"/>
              <a:t> göre daha hızlı sonuçlar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73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2F8655-B884-49C6-BC45-6AB144B9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3" y="2353857"/>
            <a:ext cx="5812480" cy="2796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436E7-BE16-4B41-9C42-F13DDE22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ElasticSearch</a:t>
            </a:r>
            <a:r>
              <a:rPr lang="tr-TR" dirty="0"/>
              <a:t> Kurulumu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93737-E8CB-44F0-BF2B-BD3DF340D531}"/>
              </a:ext>
            </a:extLst>
          </p:cNvPr>
          <p:cNvSpPr txBox="1"/>
          <p:nvPr/>
        </p:nvSpPr>
        <p:spPr>
          <a:xfrm>
            <a:off x="6484688" y="2441467"/>
            <a:ext cx="564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Elasticsearch</a:t>
            </a:r>
            <a:r>
              <a:rPr lang="tr-TR" sz="1200" dirty="0"/>
              <a:t> Kurulum için </a:t>
            </a:r>
            <a:r>
              <a:rPr lang="en-US" sz="1200" dirty="0"/>
              <a:t>elastic.co</a:t>
            </a:r>
            <a:r>
              <a:rPr lang="tr-TR" sz="1200" dirty="0"/>
              <a:t> adresinden en son sürümü indirelim  </a:t>
            </a:r>
            <a:r>
              <a:rPr lang="tr-TR" sz="1200" b="1" dirty="0"/>
              <a:t>https://www.elastic.co/downloads/elasticsearch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AB1E6-10B6-4E51-A395-59EEBC68584D}"/>
              </a:ext>
            </a:extLst>
          </p:cNvPr>
          <p:cNvSpPr txBox="1"/>
          <p:nvPr/>
        </p:nvSpPr>
        <p:spPr>
          <a:xfrm>
            <a:off x="6484688" y="3013967"/>
            <a:ext cx="564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İndirdiğimiz sıkıştırılmış kurulum dosyasını kurmak istediğimiz sürücüye çıkartalım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2FC72-D52F-4432-9AA3-468E87694A8A}"/>
              </a:ext>
            </a:extLst>
          </p:cNvPr>
          <p:cNvSpPr txBox="1"/>
          <p:nvPr/>
        </p:nvSpPr>
        <p:spPr>
          <a:xfrm>
            <a:off x="6484688" y="3559643"/>
            <a:ext cx="56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Çıkardığımız klasör içinde yer alan </a:t>
            </a:r>
            <a:r>
              <a:rPr lang="tr-TR" sz="1200" b="1" dirty="0" err="1"/>
              <a:t>config</a:t>
            </a:r>
            <a:r>
              <a:rPr lang="tr-TR" sz="1200" b="1" dirty="0"/>
              <a:t>/</a:t>
            </a:r>
            <a:r>
              <a:rPr lang="tr-TR" sz="1200" b="1" dirty="0" err="1"/>
              <a:t>elasticsearch.yml</a:t>
            </a:r>
            <a:r>
              <a:rPr lang="tr-TR" sz="1200" dirty="0"/>
              <a:t> dosyasını düzenleyelim, </a:t>
            </a:r>
          </a:p>
          <a:p>
            <a:r>
              <a:rPr lang="en-US" sz="1200" b="1" dirty="0" err="1"/>
              <a:t>path.data</a:t>
            </a:r>
            <a:r>
              <a:rPr lang="en-US" sz="1200" b="1" dirty="0"/>
              <a:t> </a:t>
            </a:r>
            <a:r>
              <a:rPr lang="tr-TR" sz="1200" dirty="0"/>
              <a:t>ve</a:t>
            </a:r>
            <a:r>
              <a:rPr lang="en-US" sz="1200" dirty="0"/>
              <a:t> </a:t>
            </a:r>
            <a:r>
              <a:rPr lang="en-US" sz="1200" b="1" dirty="0" err="1"/>
              <a:t>path.logs</a:t>
            </a:r>
            <a:r>
              <a:rPr lang="en-US" sz="1200" b="1" dirty="0"/>
              <a:t> </a:t>
            </a:r>
            <a:r>
              <a:rPr lang="tr-TR" sz="1200" dirty="0"/>
              <a:t>verileri tutmak istediğimiz klasörlerin konumunu belirtip dosyayı kaydedelim</a:t>
            </a:r>
            <a:endParaRPr lang="en-US" sz="1200" dirty="0"/>
          </a:p>
          <a:p>
            <a:br>
              <a:rPr lang="en-US" sz="1200" dirty="0"/>
            </a:br>
            <a:endParaRPr lang="tr-T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0639C9-2BB7-43F4-A901-B23390658A52}"/>
              </a:ext>
            </a:extLst>
          </p:cNvPr>
          <p:cNvSpPr txBox="1"/>
          <p:nvPr/>
        </p:nvSpPr>
        <p:spPr>
          <a:xfrm>
            <a:off x="6484687" y="4843983"/>
            <a:ext cx="564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Adres çubuğuna </a:t>
            </a:r>
            <a:r>
              <a:rPr lang="tr-TR" sz="1200" dirty="0" err="1"/>
              <a:t>cmd</a:t>
            </a:r>
            <a:r>
              <a:rPr lang="tr-TR" sz="1200" dirty="0"/>
              <a:t> yazalım ve CD / Bin yazıp </a:t>
            </a:r>
            <a:r>
              <a:rPr lang="tr-TR" sz="1200" dirty="0" err="1"/>
              <a:t>entere</a:t>
            </a:r>
            <a:r>
              <a:rPr lang="tr-TR" sz="1200" dirty="0"/>
              <a:t> basalım, ardından elasticsearch.bat  satırını yazıp </a:t>
            </a:r>
            <a:r>
              <a:rPr lang="tr-TR" sz="1200" dirty="0" err="1"/>
              <a:t>enter</a:t>
            </a:r>
            <a:r>
              <a:rPr lang="tr-TR" sz="1200" dirty="0"/>
              <a:t> tuşuna basalım</a:t>
            </a:r>
            <a:r>
              <a:rPr lang="tr-TR" dirty="0"/>
              <a:t>.</a:t>
            </a:r>
            <a:endParaRPr lang="tr-T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CA74F-C5D0-4FC6-A9B3-E5AC97AC3C82}"/>
              </a:ext>
            </a:extLst>
          </p:cNvPr>
          <p:cNvSpPr txBox="1"/>
          <p:nvPr/>
        </p:nvSpPr>
        <p:spPr>
          <a:xfrm>
            <a:off x="6484686" y="5416483"/>
            <a:ext cx="564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Görsel deki gibi bir browser üzerinden </a:t>
            </a:r>
            <a:r>
              <a:rPr lang="tr-TR" sz="1200" b="1" dirty="0"/>
              <a:t>http//localhost:9200 </a:t>
            </a:r>
            <a:r>
              <a:rPr lang="tr-TR" sz="1200" dirty="0"/>
              <a:t>çalıştığını test edelim</a:t>
            </a:r>
          </a:p>
        </p:txBody>
      </p:sp>
      <p:pic>
        <p:nvPicPr>
          <p:cNvPr id="9" name="Picture 8" descr="ElasticSearch Kurulum">
            <a:hlinkClick r:id="rId3"/>
            <a:extLst>
              <a:ext uri="{FF2B5EF4-FFF2-40B4-BE49-F238E27FC236}">
                <a16:creationId xmlns:a16="http://schemas.microsoft.com/office/drawing/2014/main" id="{2474669E-930F-4450-86AF-430042DF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86" y="5878148"/>
            <a:ext cx="976131" cy="976131"/>
          </a:xfrm>
          <a:prstGeom prst="rect">
            <a:avLst/>
          </a:prstGeom>
        </p:spPr>
      </p:pic>
      <p:pic>
        <p:nvPicPr>
          <p:cNvPr id="10" name="Picture 9" descr="Visual Studio kurulum">
            <a:hlinkClick r:id="rId5"/>
            <a:extLst>
              <a:ext uri="{FF2B5EF4-FFF2-40B4-BE49-F238E27FC236}">
                <a16:creationId xmlns:a16="http://schemas.microsoft.com/office/drawing/2014/main" id="{45281B9B-57B7-4EF7-942E-229101A3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803" y="5878147"/>
            <a:ext cx="976131" cy="976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95E66-9FE4-435B-B6F1-71EA9A7D96E7}"/>
              </a:ext>
            </a:extLst>
          </p:cNvPr>
          <p:cNvSpPr/>
          <p:nvPr/>
        </p:nvSpPr>
        <p:spPr>
          <a:xfrm>
            <a:off x="7069678" y="6483621"/>
            <a:ext cx="1201867" cy="21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Kurulum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2B966-8655-407F-B8F2-03C30B2138E7}"/>
              </a:ext>
            </a:extLst>
          </p:cNvPr>
          <p:cNvSpPr/>
          <p:nvPr/>
        </p:nvSpPr>
        <p:spPr>
          <a:xfrm>
            <a:off x="9215795" y="6483950"/>
            <a:ext cx="1201867" cy="21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VS Kurulum</a:t>
            </a:r>
          </a:p>
        </p:txBody>
      </p:sp>
    </p:spTree>
    <p:extLst>
      <p:ext uri="{BB962C8B-B14F-4D97-AF65-F5344CB8AC3E}">
        <p14:creationId xmlns:p14="http://schemas.microsoft.com/office/powerpoint/2010/main" val="75569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A323-0857-45C8-8548-F1B18B10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İndex</a:t>
            </a:r>
            <a:r>
              <a:rPr lang="tr-TR" dirty="0"/>
              <a:t> Oluşturma</a:t>
            </a:r>
          </a:p>
        </p:txBody>
      </p:sp>
      <p:pic>
        <p:nvPicPr>
          <p:cNvPr id="2050" name="Picture 2" descr="elasticsearch create index ile ilgili görsel sonucu">
            <a:extLst>
              <a:ext uri="{FF2B5EF4-FFF2-40B4-BE49-F238E27FC236}">
                <a16:creationId xmlns:a16="http://schemas.microsoft.com/office/drawing/2014/main" id="{F9B543DA-F77E-455B-873E-9FE18BD53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" y="2468032"/>
            <a:ext cx="599078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FDF648-01F0-4A83-9B92-A46FAEABF839}"/>
              </a:ext>
            </a:extLst>
          </p:cNvPr>
          <p:cNvSpPr txBox="1"/>
          <p:nvPr/>
        </p:nvSpPr>
        <p:spPr>
          <a:xfrm>
            <a:off x="6771926" y="2468032"/>
            <a:ext cx="51665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Elasticsearch'teki</a:t>
            </a:r>
            <a:r>
              <a:rPr lang="tr-TR" sz="1200" dirty="0"/>
              <a:t> en büyük veri birimi olan </a:t>
            </a:r>
            <a:r>
              <a:rPr lang="tr-TR" sz="1200" dirty="0" err="1"/>
              <a:t>İndexler</a:t>
            </a:r>
            <a:r>
              <a:rPr lang="tr-TR" sz="1200" dirty="0"/>
              <a:t>, dokümanların tutulduğu havuz olarak düşünebiliriz.</a:t>
            </a:r>
          </a:p>
          <a:p>
            <a:endParaRPr lang="tr-TR" sz="1200" dirty="0"/>
          </a:p>
          <a:p>
            <a:r>
              <a:rPr lang="tr-TR" sz="1200" dirty="0"/>
              <a:t>ES 6. versiyonuna kadar, bilindik veri tabanlarındaki gibi veri tabanı olarak düşünebilirdik fakat 7 versiyonu ile artık böyle düşünemiyoruz. </a:t>
            </a:r>
          </a:p>
          <a:p>
            <a:endParaRPr lang="tr-TR" sz="1200" dirty="0"/>
          </a:p>
          <a:p>
            <a:r>
              <a:rPr lang="tr-TR" sz="1200" dirty="0"/>
              <a:t>Örnek görsel olduğu gibi düşük seviye iletişim de standart HTTP üzerinden </a:t>
            </a:r>
            <a:r>
              <a:rPr lang="tr-TR" sz="1200" dirty="0" err="1"/>
              <a:t>index</a:t>
            </a:r>
            <a:r>
              <a:rPr lang="tr-TR" sz="1200" dirty="0"/>
              <a:t> oluşturulabilirken. </a:t>
            </a:r>
          </a:p>
          <a:p>
            <a:endParaRPr lang="tr-TR" sz="1200" dirty="0"/>
          </a:p>
          <a:p>
            <a:r>
              <a:rPr lang="tr-TR" sz="1200" dirty="0"/>
              <a:t>Popüler programlama dilleri için ES sunduğu bir takım yardım kütüphaneleri var.</a:t>
            </a:r>
          </a:p>
        </p:txBody>
      </p:sp>
    </p:spTree>
    <p:extLst>
      <p:ext uri="{BB962C8B-B14F-4D97-AF65-F5344CB8AC3E}">
        <p14:creationId xmlns:p14="http://schemas.microsoft.com/office/powerpoint/2010/main" val="190636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0D-C91A-49D1-B2CA-1576CC77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İndex’e</a:t>
            </a:r>
            <a:r>
              <a:rPr lang="tr-TR" dirty="0"/>
              <a:t> bir </a:t>
            </a:r>
            <a:r>
              <a:rPr lang="tr-TR" dirty="0" err="1"/>
              <a:t>döküman</a:t>
            </a:r>
            <a:r>
              <a:rPr lang="tr-TR" dirty="0"/>
              <a:t> ekleme</a:t>
            </a:r>
          </a:p>
        </p:txBody>
      </p:sp>
      <p:pic>
        <p:nvPicPr>
          <p:cNvPr id="3074" name="Picture 2" descr="create document elasticsearch in postman ile ilgili görsel sonucu">
            <a:extLst>
              <a:ext uri="{FF2B5EF4-FFF2-40B4-BE49-F238E27FC236}">
                <a16:creationId xmlns:a16="http://schemas.microsoft.com/office/drawing/2014/main" id="{63B9C100-ADEF-40F6-AB03-DF5F003A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5" y="2440021"/>
            <a:ext cx="6360164" cy="30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A5604-275F-4542-83F7-BDF2852F59C8}"/>
              </a:ext>
            </a:extLst>
          </p:cNvPr>
          <p:cNvSpPr txBox="1"/>
          <p:nvPr/>
        </p:nvSpPr>
        <p:spPr>
          <a:xfrm>
            <a:off x="6580769" y="2440021"/>
            <a:ext cx="55115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Century Gothic (Body)"/>
              </a:rPr>
              <a:t>Dökümanlar</a:t>
            </a:r>
            <a:r>
              <a:rPr lang="tr-TR" sz="1200" dirty="0">
                <a:latin typeface="Century Gothic (Body)"/>
              </a:rPr>
              <a:t> bizim için aranabilir veri demektir.</a:t>
            </a:r>
          </a:p>
          <a:p>
            <a:endParaRPr lang="tr-TR" sz="1200" dirty="0">
              <a:latin typeface="Century Gothic (Body)"/>
            </a:endParaRPr>
          </a:p>
          <a:p>
            <a:r>
              <a:rPr lang="tr-TR" sz="1200" dirty="0" err="1">
                <a:latin typeface="Century Gothic (Body)"/>
              </a:rPr>
              <a:t>Dökümanlar</a:t>
            </a:r>
            <a:r>
              <a:rPr lang="tr-TR" sz="1200" dirty="0">
                <a:latin typeface="Century Gothic (Body)"/>
              </a:rPr>
              <a:t> üzerinde aşağıdaki işlemi yapabilirsiniz.</a:t>
            </a:r>
          </a:p>
          <a:p>
            <a:r>
              <a:rPr lang="tr-TR" sz="1200" dirty="0">
                <a:latin typeface="Century Gothic (Body)"/>
              </a:rPr>
              <a:t>    Kayıt</a:t>
            </a:r>
          </a:p>
          <a:p>
            <a:r>
              <a:rPr lang="tr-TR" sz="1200" dirty="0">
                <a:latin typeface="Century Gothic (Body)"/>
              </a:rPr>
              <a:t>    Silme</a:t>
            </a:r>
          </a:p>
          <a:p>
            <a:r>
              <a:rPr lang="tr-TR" sz="1200" dirty="0">
                <a:latin typeface="Century Gothic (Body)"/>
              </a:rPr>
              <a:t>    Arama</a:t>
            </a:r>
          </a:p>
          <a:p>
            <a:endParaRPr lang="tr-TR" sz="1200" dirty="0">
              <a:latin typeface="Century Gothic (Body)"/>
            </a:endParaRPr>
          </a:p>
          <a:p>
            <a:r>
              <a:rPr lang="tr-TR" sz="1200" dirty="0" err="1">
                <a:latin typeface="Century Gothic (Body)"/>
              </a:rPr>
              <a:t>Örnek’de</a:t>
            </a:r>
            <a:r>
              <a:rPr lang="tr-TR" sz="1200" dirty="0">
                <a:latin typeface="Century Gothic (Body)"/>
              </a:rPr>
              <a:t> </a:t>
            </a:r>
            <a:r>
              <a:rPr lang="tr-TR" sz="1200" b="1" dirty="0" err="1">
                <a:latin typeface="Century Gothic (Body)"/>
              </a:rPr>
              <a:t>customer</a:t>
            </a:r>
            <a:r>
              <a:rPr lang="tr-TR" sz="1200" b="1" dirty="0">
                <a:latin typeface="Century Gothic (Body)"/>
              </a:rPr>
              <a:t>/</a:t>
            </a:r>
            <a:r>
              <a:rPr lang="tr-TR" sz="1200" b="1" dirty="0" err="1">
                <a:latin typeface="Century Gothic (Body)"/>
              </a:rPr>
              <a:t>doc</a:t>
            </a:r>
            <a:r>
              <a:rPr lang="tr-TR" sz="1200" b="1" dirty="0">
                <a:latin typeface="Century Gothic (Body)"/>
              </a:rPr>
              <a:t>/1 </a:t>
            </a:r>
            <a:r>
              <a:rPr lang="tr-TR" sz="1200" dirty="0">
                <a:latin typeface="Century Gothic (Body)"/>
              </a:rPr>
              <a:t>HTTP Put yapıldığı görülmektedir. Burada müşteri </a:t>
            </a:r>
            <a:r>
              <a:rPr lang="tr-TR" sz="1200" dirty="0" err="1">
                <a:latin typeface="Century Gothic (Body)"/>
              </a:rPr>
              <a:t>indexine</a:t>
            </a:r>
            <a:r>
              <a:rPr lang="tr-TR" sz="1200" dirty="0">
                <a:latin typeface="Century Gothic (Body)"/>
              </a:rPr>
              <a:t> bir veri ekleniyor ve bunu temsil eden </a:t>
            </a:r>
            <a:r>
              <a:rPr lang="tr-TR" sz="1200" dirty="0" err="1">
                <a:latin typeface="Century Gothic (Body)"/>
              </a:rPr>
              <a:t>urlnin</a:t>
            </a:r>
            <a:r>
              <a:rPr lang="tr-TR" sz="1200" dirty="0">
                <a:latin typeface="Century Gothic (Body)"/>
              </a:rPr>
              <a:t> son öbeğinde 1 olarak verilmiş. Bu ifade </a:t>
            </a:r>
            <a:r>
              <a:rPr lang="tr-TR" sz="1200" dirty="0" err="1">
                <a:latin typeface="Century Gothic (Body)"/>
              </a:rPr>
              <a:t>dökümanın</a:t>
            </a:r>
            <a:r>
              <a:rPr lang="tr-TR" sz="1200" dirty="0">
                <a:latin typeface="Century Gothic (Body)"/>
              </a:rPr>
              <a:t> bir kimliği olduğu ve bunun 1 olduğu belirtilmiş. Verilmeseydi ES kendi oto-gen bir kimlik ataması yapacaktı</a:t>
            </a:r>
          </a:p>
          <a:p>
            <a:endParaRPr lang="tr-TR" sz="1200" dirty="0">
              <a:latin typeface="Century Gothic (Body)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43EE746-DFB1-4E6A-888A-65B9D062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878" y="5809901"/>
            <a:ext cx="976131" cy="9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7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196</TotalTime>
  <Words>636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Century Gothic (Body)</vt:lpstr>
      <vt:lpstr>Roboto</vt:lpstr>
      <vt:lpstr>Wingdings 3</vt:lpstr>
      <vt:lpstr>Ion Boardroom</vt:lpstr>
      <vt:lpstr>ElasticSearch</vt:lpstr>
      <vt:lpstr>Apache Lucene</vt:lpstr>
      <vt:lpstr>ElasticSearch Nedir</vt:lpstr>
      <vt:lpstr>Nerelerde kullanabilirim</vt:lpstr>
      <vt:lpstr>Nasıl Çalışır</vt:lpstr>
      <vt:lpstr>Avantajları</vt:lpstr>
      <vt:lpstr>ElasticSearch Kurulumu</vt:lpstr>
      <vt:lpstr>İndex Oluşturma</vt:lpstr>
      <vt:lpstr>İndex’e bir döküman ekleme</vt:lpstr>
      <vt:lpstr>İndex’e üzerinde doküman arama</vt:lpstr>
      <vt:lpstr>İndex’e üzerinde doküman sıralama</vt:lpstr>
      <vt:lpstr>TURKCELL ’ deki deneyimlerimiz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FIRAT OLTULU</dc:creator>
  <cp:keywords>KİŞİSEL</cp:keywords>
  <cp:lastModifiedBy>FIRAT OLTULU</cp:lastModifiedBy>
  <cp:revision>39</cp:revision>
  <dcterms:created xsi:type="dcterms:W3CDTF">2019-10-21T18:57:56Z</dcterms:created>
  <dcterms:modified xsi:type="dcterms:W3CDTF">2019-10-25T06:45:05Z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bd95fddb-c00c-4118-90e7-052359b7e310</vt:lpwstr>
  </property>
  <property fmtid="{D5CDD505-2E9C-101B-9397-08002B2CF9AE}" pid="3" name="TURKCELLCLASSIFICATION">
    <vt:lpwstr>KİŞİSEL</vt:lpwstr>
  </property>
</Properties>
</file>