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9" r:id="rId1"/>
  </p:sldMasterIdLst>
  <p:notesMasterIdLst>
    <p:notesMasterId r:id="rId14"/>
  </p:notesMasterIdLst>
  <p:sldIdLst>
    <p:sldId id="274" r:id="rId2"/>
    <p:sldId id="257" r:id="rId3"/>
    <p:sldId id="258" r:id="rId4"/>
    <p:sldId id="259" r:id="rId5"/>
    <p:sldId id="260" r:id="rId6"/>
    <p:sldId id="261" r:id="rId7"/>
    <p:sldId id="275" r:id="rId8"/>
    <p:sldId id="276" r:id="rId9"/>
    <p:sldId id="277" r:id="rId10"/>
    <p:sldId id="278" r:id="rId11"/>
    <p:sldId id="279" r:id="rId12"/>
    <p:sldId id="273" r:id="rId13"/>
  </p:sldIdLst>
  <p:sldSz cx="9144000" cy="5143500" type="screen16x9"/>
  <p:notesSz cx="9144000" cy="5143500"/>
  <p:embeddedFontLst>
    <p:embeddedFont>
      <p:font typeface="Calibri" panose="020F0502020204030204" pitchFamily="34" charset="0"/>
      <p:regular r:id="rId15"/>
      <p:bold r:id="rId16"/>
      <p:italic r:id="rId17"/>
      <p:boldItalic r:id="rId18"/>
    </p:embeddedFont>
    <p:embeddedFont>
      <p:font typeface="Georgia" panose="02040502050405020303" pitchFamily="18" charset="0"/>
      <p:regular r:id="rId19"/>
      <p:bold r:id="rId20"/>
      <p:italic r:id="rId21"/>
      <p:boldItalic r:id="rId22"/>
    </p:embeddedFont>
    <p:embeddedFont>
      <p:font typeface="Roboto"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p15:clr>
            <a:srgbClr val="000000"/>
          </p15:clr>
        </p15:guide>
        <p15:guide id="2" pos="2448">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62"/>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p2: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 name="Google Shape;25;p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g7a6d7b17f3_0_12: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 name="Google Shape;31;g7a6d7b17f3_0_1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 name="Google Shape;37;p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7a6d7b17f3_0_19: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 name="Google Shape;43;g7a6d7b17f3_0_19:notes"/>
          <p:cNvSpPr>
            <a:spLocks noGrp="1" noRot="1" noChangeAspect="1"/>
          </p:cNvSpPr>
          <p:nvPr>
            <p:ph type="sldImg" idx="2"/>
          </p:nvPr>
        </p:nvSpPr>
        <p:spPr>
          <a:xfrm>
            <a:off x="1524300" y="385750"/>
            <a:ext cx="6096300" cy="19287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7a6d7b17f3_0_78: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 name="Google Shape;49;g7a6d7b17f3_0_78:notes"/>
          <p:cNvSpPr>
            <a:spLocks noGrp="1" noRot="1" noChangeAspect="1"/>
          </p:cNvSpPr>
          <p:nvPr>
            <p:ph type="sldImg" idx="2"/>
          </p:nvPr>
        </p:nvSpPr>
        <p:spPr>
          <a:xfrm>
            <a:off x="1524300" y="385750"/>
            <a:ext cx="6096300" cy="19287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7a6d7b17f3_0_136: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7a6d7b17f3_0_136:notes"/>
          <p:cNvSpPr>
            <a:spLocks noGrp="1" noRot="1" noChangeAspect="1"/>
          </p:cNvSpPr>
          <p:nvPr>
            <p:ph type="sldImg" idx="2"/>
          </p:nvPr>
        </p:nvSpPr>
        <p:spPr>
          <a:xfrm>
            <a:off x="1524300" y="385750"/>
            <a:ext cx="6096300" cy="19287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377666" y="427735"/>
            <a:ext cx="6797992" cy="1710943"/>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377666" y="2459482"/>
            <a:ext cx="6797992" cy="7057644"/>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 name="Google Shape;14;p2"/>
          <p:cNvSpPr txBox="1">
            <a:spLocks noGrp="1"/>
          </p:cNvSpPr>
          <p:nvPr>
            <p:ph type="dt" idx="10"/>
          </p:nvPr>
        </p:nvSpPr>
        <p:spPr>
          <a:xfrm>
            <a:off x="377666" y="9944862"/>
            <a:ext cx="1737264" cy="53467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2568130" y="9944862"/>
            <a:ext cx="2417063" cy="53467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5438394" y="9944862"/>
            <a:ext cx="1737264" cy="53467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77666" y="427735"/>
            <a:ext cx="6797992" cy="1710943"/>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377666" y="2459482"/>
            <a:ext cx="6797992" cy="7057644"/>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1"/>
          <p:cNvSpPr txBox="1">
            <a:spLocks noGrp="1"/>
          </p:cNvSpPr>
          <p:nvPr>
            <p:ph type="ftr" idx="11"/>
          </p:nvPr>
        </p:nvSpPr>
        <p:spPr>
          <a:xfrm>
            <a:off x="2568130" y="9944862"/>
            <a:ext cx="2417063" cy="534670"/>
          </a:xfrm>
          <a:prstGeom prst="rect">
            <a:avLst/>
          </a:prstGeom>
          <a:noFill/>
          <a:ln>
            <a:noFill/>
          </a:ln>
        </p:spPr>
        <p:txBody>
          <a:bodyPr spcFirstLastPara="1" wrap="square" lIns="0" tIns="0" rIns="0" bIns="0" anchor="t" anchorCtr="0">
            <a:noAutofit/>
          </a:bodyPr>
          <a:lstStyle>
            <a:lvl1pPr marR="0" lvl="0" algn="ctr"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 name="Google Shape;9;p1"/>
          <p:cNvSpPr txBox="1">
            <a:spLocks noGrp="1"/>
          </p:cNvSpPr>
          <p:nvPr>
            <p:ph type="dt" idx="10"/>
          </p:nvPr>
        </p:nvSpPr>
        <p:spPr>
          <a:xfrm>
            <a:off x="377666" y="9944862"/>
            <a:ext cx="1737264" cy="53467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1"/>
          <p:cNvSpPr txBox="1">
            <a:spLocks noGrp="1"/>
          </p:cNvSpPr>
          <p:nvPr>
            <p:ph type="sldNum" idx="12"/>
          </p:nvPr>
        </p:nvSpPr>
        <p:spPr>
          <a:xfrm>
            <a:off x="5438394" y="9944862"/>
            <a:ext cx="1737264" cy="53467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800" b="0" i="0" u="none" strike="noStrike" cap="none">
                <a:solidFill>
                  <a:srgbClr val="888888"/>
                </a:solidFill>
              </a:defRPr>
            </a:lvl1pPr>
            <a:lvl2pPr marL="0" marR="0" lvl="1" indent="0" algn="r" rtl="0">
              <a:spcBef>
                <a:spcPts val="0"/>
              </a:spcBef>
              <a:buNone/>
              <a:defRPr sz="1800" b="0" i="0" u="none" strike="noStrike" cap="none">
                <a:solidFill>
                  <a:srgbClr val="888888"/>
                </a:solidFill>
              </a:defRPr>
            </a:lvl2pPr>
            <a:lvl3pPr marL="0" marR="0" lvl="2" indent="0" algn="r" rtl="0">
              <a:spcBef>
                <a:spcPts val="0"/>
              </a:spcBef>
              <a:buNone/>
              <a:defRPr sz="1800" b="0" i="0" u="none" strike="noStrike" cap="none">
                <a:solidFill>
                  <a:srgbClr val="888888"/>
                </a:solidFill>
              </a:defRPr>
            </a:lvl3pPr>
            <a:lvl4pPr marL="0" marR="0" lvl="3" indent="0" algn="r" rtl="0">
              <a:spcBef>
                <a:spcPts val="0"/>
              </a:spcBef>
              <a:buNone/>
              <a:defRPr sz="1800" b="0" i="0" u="none" strike="noStrike" cap="none">
                <a:solidFill>
                  <a:srgbClr val="888888"/>
                </a:solidFill>
              </a:defRPr>
            </a:lvl4pPr>
            <a:lvl5pPr marL="0" marR="0" lvl="4" indent="0" algn="r" rtl="0">
              <a:spcBef>
                <a:spcPts val="0"/>
              </a:spcBef>
              <a:buNone/>
              <a:defRPr sz="1800" b="0" i="0" u="none" strike="noStrike" cap="none">
                <a:solidFill>
                  <a:srgbClr val="888888"/>
                </a:solidFill>
              </a:defRPr>
            </a:lvl5pPr>
            <a:lvl6pPr marL="0" marR="0" lvl="5" indent="0" algn="r" rtl="0">
              <a:spcBef>
                <a:spcPts val="0"/>
              </a:spcBef>
              <a:buNone/>
              <a:defRPr sz="1800" b="0" i="0" u="none" strike="noStrike" cap="none">
                <a:solidFill>
                  <a:srgbClr val="888888"/>
                </a:solidFill>
              </a:defRPr>
            </a:lvl6pPr>
            <a:lvl7pPr marL="0" marR="0" lvl="6" indent="0" algn="r" rtl="0">
              <a:spcBef>
                <a:spcPts val="0"/>
              </a:spcBef>
              <a:buNone/>
              <a:defRPr sz="1800" b="0" i="0" u="none" strike="noStrike" cap="none">
                <a:solidFill>
                  <a:srgbClr val="888888"/>
                </a:solidFill>
              </a:defRPr>
            </a:lvl7pPr>
            <a:lvl8pPr marL="0" marR="0" lvl="7" indent="0" algn="r" rtl="0">
              <a:spcBef>
                <a:spcPts val="0"/>
              </a:spcBef>
              <a:buNone/>
              <a:defRPr sz="1800" b="0" i="0" u="none" strike="noStrike" cap="none">
                <a:solidFill>
                  <a:srgbClr val="888888"/>
                </a:solidFill>
              </a:defRPr>
            </a:lvl8pPr>
            <a:lvl9pPr marL="0" marR="0" lvl="8" indent="0" algn="r" rtl="0">
              <a:spcBef>
                <a:spcPts val="0"/>
              </a:spcBef>
              <a:buNone/>
              <a:defRPr sz="1800" b="0" i="0" u="none" strike="noStrike" cap="none">
                <a:solidFill>
                  <a:srgbClr val="888888"/>
                </a:solidFil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shrutimehta/zomato-restaurants-data"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developer.foursquare.co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shrutimehta/zomato-restaurants-data"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5A15B-DB2B-4642-AB5C-5AE6910278B7}"/>
              </a:ext>
            </a:extLst>
          </p:cNvPr>
          <p:cNvSpPr>
            <a:spLocks noGrp="1"/>
          </p:cNvSpPr>
          <p:nvPr>
            <p:ph type="title"/>
          </p:nvPr>
        </p:nvSpPr>
        <p:spPr>
          <a:xfrm>
            <a:off x="717908" y="1795791"/>
            <a:ext cx="6797992" cy="1710943"/>
          </a:xfrm>
        </p:spPr>
        <p:txBody>
          <a:bodyPr/>
          <a:lstStyle/>
          <a:p>
            <a:pPr algn="ctr"/>
            <a:r>
              <a:rPr lang="tr-TR" sz="2400" b="1" i="1" dirty="0"/>
              <a:t>IBM Capstone Project - The Battle of Neighborhoods</a:t>
            </a:r>
          </a:p>
        </p:txBody>
      </p:sp>
      <p:sp>
        <p:nvSpPr>
          <p:cNvPr id="3" name="Text Placeholder 2">
            <a:extLst>
              <a:ext uri="{FF2B5EF4-FFF2-40B4-BE49-F238E27FC236}">
                <a16:creationId xmlns:a16="http://schemas.microsoft.com/office/drawing/2014/main" id="{DBBE4474-3D92-4675-8EAF-38DB786DC7E5}"/>
              </a:ext>
            </a:extLst>
          </p:cNvPr>
          <p:cNvSpPr>
            <a:spLocks noGrp="1"/>
          </p:cNvSpPr>
          <p:nvPr>
            <p:ph type="body" idx="1"/>
          </p:nvPr>
        </p:nvSpPr>
        <p:spPr/>
        <p:txBody>
          <a:bodyPr/>
          <a:lstStyle/>
          <a:p>
            <a:endParaRPr lang="tr-TR" dirty="0"/>
          </a:p>
        </p:txBody>
      </p:sp>
    </p:spTree>
    <p:extLst>
      <p:ext uri="{BB962C8B-B14F-4D97-AF65-F5344CB8AC3E}">
        <p14:creationId xmlns:p14="http://schemas.microsoft.com/office/powerpoint/2010/main" val="720458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0637E-B97C-4CB8-99CF-9F9C65C6BBA7}"/>
              </a:ext>
            </a:extLst>
          </p:cNvPr>
          <p:cNvSpPr>
            <a:spLocks noGrp="1"/>
          </p:cNvSpPr>
          <p:nvPr>
            <p:ph type="title"/>
          </p:nvPr>
        </p:nvSpPr>
        <p:spPr/>
        <p:txBody>
          <a:bodyPr/>
          <a:lstStyle/>
          <a:p>
            <a:endParaRPr lang="tr-TR"/>
          </a:p>
        </p:txBody>
      </p:sp>
      <p:sp>
        <p:nvSpPr>
          <p:cNvPr id="3" name="Text Placeholder 2">
            <a:extLst>
              <a:ext uri="{FF2B5EF4-FFF2-40B4-BE49-F238E27FC236}">
                <a16:creationId xmlns:a16="http://schemas.microsoft.com/office/drawing/2014/main" id="{1290A64F-97CC-489B-8580-EB79A77AB849}"/>
              </a:ext>
            </a:extLst>
          </p:cNvPr>
          <p:cNvSpPr>
            <a:spLocks noGrp="1"/>
          </p:cNvSpPr>
          <p:nvPr>
            <p:ph type="body" idx="1"/>
          </p:nvPr>
        </p:nvSpPr>
        <p:spPr/>
        <p:txBody>
          <a:bodyPr/>
          <a:lstStyle/>
          <a:p>
            <a:endParaRPr lang="tr-TR"/>
          </a:p>
        </p:txBody>
      </p:sp>
      <p:pic>
        <p:nvPicPr>
          <p:cNvPr id="4" name="Picture 3">
            <a:extLst>
              <a:ext uri="{FF2B5EF4-FFF2-40B4-BE49-F238E27FC236}">
                <a16:creationId xmlns:a16="http://schemas.microsoft.com/office/drawing/2014/main" id="{D6E3B5A7-6446-45C7-9474-2DC934BAE3BD}"/>
              </a:ext>
            </a:extLst>
          </p:cNvPr>
          <p:cNvPicPr>
            <a:picLocks noChangeAspect="1"/>
          </p:cNvPicPr>
          <p:nvPr/>
        </p:nvPicPr>
        <p:blipFill>
          <a:blip r:embed="rId2"/>
          <a:stretch>
            <a:fillRect/>
          </a:stretch>
        </p:blipFill>
        <p:spPr>
          <a:xfrm>
            <a:off x="345204" y="0"/>
            <a:ext cx="8453591" cy="5143500"/>
          </a:xfrm>
          <a:prstGeom prst="rect">
            <a:avLst/>
          </a:prstGeom>
        </p:spPr>
      </p:pic>
    </p:spTree>
    <p:extLst>
      <p:ext uri="{BB962C8B-B14F-4D97-AF65-F5344CB8AC3E}">
        <p14:creationId xmlns:p14="http://schemas.microsoft.com/office/powerpoint/2010/main" val="3995277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A62C8-DC6B-4097-8C0C-D6F5B380BAD0}"/>
              </a:ext>
            </a:extLst>
          </p:cNvPr>
          <p:cNvSpPr>
            <a:spLocks noGrp="1"/>
          </p:cNvSpPr>
          <p:nvPr>
            <p:ph type="title"/>
          </p:nvPr>
        </p:nvSpPr>
        <p:spPr/>
        <p:txBody>
          <a:bodyPr/>
          <a:lstStyle/>
          <a:p>
            <a:endParaRPr lang="tr-TR"/>
          </a:p>
        </p:txBody>
      </p:sp>
      <p:sp>
        <p:nvSpPr>
          <p:cNvPr id="3" name="Text Placeholder 2">
            <a:extLst>
              <a:ext uri="{FF2B5EF4-FFF2-40B4-BE49-F238E27FC236}">
                <a16:creationId xmlns:a16="http://schemas.microsoft.com/office/drawing/2014/main" id="{A4F47B48-8174-41CC-BA11-178CE694C740}"/>
              </a:ext>
            </a:extLst>
          </p:cNvPr>
          <p:cNvSpPr>
            <a:spLocks noGrp="1"/>
          </p:cNvSpPr>
          <p:nvPr>
            <p:ph type="body" idx="1"/>
          </p:nvPr>
        </p:nvSpPr>
        <p:spPr/>
        <p:txBody>
          <a:bodyPr/>
          <a:lstStyle/>
          <a:p>
            <a:endParaRPr lang="tr-TR"/>
          </a:p>
        </p:txBody>
      </p:sp>
      <p:pic>
        <p:nvPicPr>
          <p:cNvPr id="4" name="Picture 3">
            <a:extLst>
              <a:ext uri="{FF2B5EF4-FFF2-40B4-BE49-F238E27FC236}">
                <a16:creationId xmlns:a16="http://schemas.microsoft.com/office/drawing/2014/main" id="{C7F9A25E-502D-48A6-93EC-0CFBF3D8BDB7}"/>
              </a:ext>
            </a:extLst>
          </p:cNvPr>
          <p:cNvPicPr>
            <a:picLocks noChangeAspect="1"/>
          </p:cNvPicPr>
          <p:nvPr/>
        </p:nvPicPr>
        <p:blipFill>
          <a:blip r:embed="rId2"/>
          <a:stretch>
            <a:fillRect/>
          </a:stretch>
        </p:blipFill>
        <p:spPr>
          <a:xfrm>
            <a:off x="447261" y="0"/>
            <a:ext cx="8249478" cy="5143500"/>
          </a:xfrm>
          <a:prstGeom prst="rect">
            <a:avLst/>
          </a:prstGeom>
        </p:spPr>
      </p:pic>
    </p:spTree>
    <p:extLst>
      <p:ext uri="{BB962C8B-B14F-4D97-AF65-F5344CB8AC3E}">
        <p14:creationId xmlns:p14="http://schemas.microsoft.com/office/powerpoint/2010/main" val="2388843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20"/>
        <p:cNvGrpSpPr/>
        <p:nvPr/>
      </p:nvGrpSpPr>
      <p:grpSpPr>
        <a:xfrm>
          <a:off x="0" y="0"/>
          <a:ext cx="0" cy="0"/>
          <a:chOff x="0" y="0"/>
          <a:chExt cx="0" cy="0"/>
        </a:xfrm>
      </p:grpSpPr>
      <p:sp>
        <p:nvSpPr>
          <p:cNvPr id="121" name="Google Shape;121;p20"/>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000">
                <a:solidFill>
                  <a:srgbClr val="2A3990"/>
                </a:solidFill>
                <a:latin typeface="Roboto"/>
                <a:ea typeface="Roboto"/>
                <a:cs typeface="Roboto"/>
                <a:sym typeface="Roboto"/>
              </a:rPr>
              <a:t>Conclusion</a:t>
            </a:r>
            <a:endParaRPr/>
          </a:p>
        </p:txBody>
      </p:sp>
      <p:sp>
        <p:nvSpPr>
          <p:cNvPr id="122" name="Google Shape;122;p20"/>
          <p:cNvSpPr txBox="1"/>
          <p:nvPr/>
        </p:nvSpPr>
        <p:spPr>
          <a:xfrm>
            <a:off x="0" y="1181850"/>
            <a:ext cx="9144000" cy="3961800"/>
          </a:xfrm>
          <a:prstGeom prst="rect">
            <a:avLst/>
          </a:prstGeom>
          <a:noFill/>
          <a:ln>
            <a:noFill/>
          </a:ln>
        </p:spPr>
        <p:txBody>
          <a:bodyPr spcFirstLastPara="1" wrap="square" lIns="91425" tIns="91425" rIns="91425" bIns="91425" anchor="t" anchorCtr="0">
            <a:noAutofit/>
          </a:bodyPr>
          <a:lstStyle/>
          <a:p>
            <a:pPr marL="749300" lvl="0" indent="-317500" algn="l" rtl="0">
              <a:lnSpc>
                <a:spcPct val="158000"/>
              </a:lnSpc>
              <a:spcBef>
                <a:spcPts val="1400"/>
              </a:spcBef>
              <a:spcAft>
                <a:spcPts val="0"/>
              </a:spcAft>
              <a:buClr>
                <a:schemeClr val="dk1"/>
              </a:buClr>
              <a:buSzPts val="1400"/>
              <a:buFont typeface="Georgia"/>
              <a:buChar char="●"/>
            </a:pPr>
            <a:r>
              <a:rPr lang="en-US" b="1">
                <a:solidFill>
                  <a:schemeClr val="dk1"/>
                </a:solidFill>
                <a:highlight>
                  <a:srgbClr val="FFFFFF"/>
                </a:highlight>
                <a:latin typeface="Georgia"/>
                <a:ea typeface="Georgia"/>
                <a:cs typeface="Georgia"/>
                <a:sym typeface="Georgia"/>
              </a:rPr>
              <a:t>Chanakyapuri, Pitampura, Safdarjung</a:t>
            </a:r>
            <a:r>
              <a:rPr lang="en-US">
                <a:solidFill>
                  <a:schemeClr val="dk1"/>
                </a:solidFill>
                <a:highlight>
                  <a:srgbClr val="FFFFFF"/>
                </a:highlight>
                <a:latin typeface="Georgia"/>
                <a:ea typeface="Georgia"/>
                <a:cs typeface="Georgia"/>
                <a:sym typeface="Georgia"/>
              </a:rPr>
              <a:t> are some of the best neighborhoods for Chinese cuisine.</a:t>
            </a:r>
            <a:endParaRPr>
              <a:solidFill>
                <a:schemeClr val="dk1"/>
              </a:solidFill>
              <a:highlight>
                <a:srgbClr val="FFFFFF"/>
              </a:highlight>
              <a:latin typeface="Georgia"/>
              <a:ea typeface="Georgia"/>
              <a:cs typeface="Georgia"/>
              <a:sym typeface="Georgia"/>
            </a:endParaRPr>
          </a:p>
          <a:p>
            <a:pPr marL="749300" lvl="0" indent="-317500" algn="l" rtl="0">
              <a:lnSpc>
                <a:spcPct val="158000"/>
              </a:lnSpc>
              <a:spcBef>
                <a:spcPts val="0"/>
              </a:spcBef>
              <a:spcAft>
                <a:spcPts val="0"/>
              </a:spcAft>
              <a:buClr>
                <a:schemeClr val="dk1"/>
              </a:buClr>
              <a:buSzPts val="1400"/>
              <a:buFont typeface="Georgia"/>
              <a:buChar char="●"/>
            </a:pPr>
            <a:r>
              <a:rPr lang="en-US" b="1">
                <a:solidFill>
                  <a:schemeClr val="dk1"/>
                </a:solidFill>
                <a:highlight>
                  <a:srgbClr val="FFFFFF"/>
                </a:highlight>
                <a:latin typeface="Georgia"/>
                <a:ea typeface="Georgia"/>
                <a:cs typeface="Georgia"/>
                <a:sym typeface="Georgia"/>
              </a:rPr>
              <a:t>Panchsheel park</a:t>
            </a:r>
            <a:r>
              <a:rPr lang="en-US">
                <a:solidFill>
                  <a:schemeClr val="dk1"/>
                </a:solidFill>
                <a:highlight>
                  <a:srgbClr val="FFFFFF"/>
                </a:highlight>
                <a:latin typeface="Georgia"/>
                <a:ea typeface="Georgia"/>
                <a:cs typeface="Georgia"/>
                <a:sym typeface="Georgia"/>
              </a:rPr>
              <a:t>, </a:t>
            </a:r>
            <a:r>
              <a:rPr lang="en-US" b="1">
                <a:solidFill>
                  <a:schemeClr val="dk1"/>
                </a:solidFill>
                <a:highlight>
                  <a:srgbClr val="FFFFFF"/>
                </a:highlight>
                <a:latin typeface="Georgia"/>
                <a:ea typeface="Georgia"/>
                <a:cs typeface="Georgia"/>
                <a:sym typeface="Georgia"/>
              </a:rPr>
              <a:t>Nehru place</a:t>
            </a:r>
            <a:r>
              <a:rPr lang="en-US">
                <a:solidFill>
                  <a:schemeClr val="dk1"/>
                </a:solidFill>
                <a:highlight>
                  <a:srgbClr val="FFFFFF"/>
                </a:highlight>
                <a:latin typeface="Georgia"/>
                <a:ea typeface="Georgia"/>
                <a:cs typeface="Georgia"/>
                <a:sym typeface="Georgia"/>
              </a:rPr>
              <a:t> have the best Chinese Restaurant.</a:t>
            </a:r>
            <a:endParaRPr>
              <a:solidFill>
                <a:schemeClr val="dk1"/>
              </a:solidFill>
              <a:highlight>
                <a:srgbClr val="FFFFFF"/>
              </a:highlight>
              <a:latin typeface="Georgia"/>
              <a:ea typeface="Georgia"/>
              <a:cs typeface="Georgia"/>
              <a:sym typeface="Georgia"/>
            </a:endParaRPr>
          </a:p>
          <a:p>
            <a:pPr marL="749300" lvl="0" indent="-317500" algn="l" rtl="0">
              <a:lnSpc>
                <a:spcPct val="158000"/>
              </a:lnSpc>
              <a:spcBef>
                <a:spcPts val="0"/>
              </a:spcBef>
              <a:spcAft>
                <a:spcPts val="0"/>
              </a:spcAft>
              <a:buClr>
                <a:schemeClr val="dk1"/>
              </a:buClr>
              <a:buSzPts val="1400"/>
              <a:buFont typeface="Georgia"/>
              <a:buChar char="●"/>
            </a:pPr>
            <a:r>
              <a:rPr lang="en-US" b="1">
                <a:solidFill>
                  <a:schemeClr val="dk1"/>
                </a:solidFill>
                <a:highlight>
                  <a:srgbClr val="FFFFFF"/>
                </a:highlight>
                <a:latin typeface="Georgia"/>
                <a:ea typeface="Georgia"/>
                <a:cs typeface="Georgia"/>
                <a:sym typeface="Georgia"/>
              </a:rPr>
              <a:t>Connaught place</a:t>
            </a:r>
            <a:r>
              <a:rPr lang="en-US">
                <a:solidFill>
                  <a:schemeClr val="dk1"/>
                </a:solidFill>
                <a:highlight>
                  <a:srgbClr val="FFFFFF"/>
                </a:highlight>
                <a:latin typeface="Georgia"/>
                <a:ea typeface="Georgia"/>
                <a:cs typeface="Georgia"/>
                <a:sym typeface="Georgia"/>
              </a:rPr>
              <a:t>, </a:t>
            </a:r>
            <a:r>
              <a:rPr lang="en-US" b="1">
                <a:solidFill>
                  <a:schemeClr val="dk1"/>
                </a:solidFill>
                <a:highlight>
                  <a:srgbClr val="FFFFFF"/>
                </a:highlight>
                <a:latin typeface="Georgia"/>
                <a:ea typeface="Georgia"/>
                <a:cs typeface="Georgia"/>
                <a:sym typeface="Georgia"/>
              </a:rPr>
              <a:t>Rajouri garden</a:t>
            </a:r>
            <a:r>
              <a:rPr lang="en-US">
                <a:solidFill>
                  <a:schemeClr val="dk1"/>
                </a:solidFill>
                <a:highlight>
                  <a:srgbClr val="FFFFFF"/>
                </a:highlight>
                <a:latin typeface="Georgia"/>
                <a:ea typeface="Georgia"/>
                <a:cs typeface="Georgia"/>
                <a:sym typeface="Georgia"/>
              </a:rPr>
              <a:t>, </a:t>
            </a:r>
            <a:r>
              <a:rPr lang="en-US" b="1">
                <a:solidFill>
                  <a:schemeClr val="dk1"/>
                </a:solidFill>
                <a:highlight>
                  <a:srgbClr val="FFFFFF"/>
                </a:highlight>
                <a:latin typeface="Georgia"/>
                <a:ea typeface="Georgia"/>
                <a:cs typeface="Georgia"/>
                <a:sym typeface="Georgia"/>
              </a:rPr>
              <a:t>Malviya nagar</a:t>
            </a:r>
            <a:r>
              <a:rPr lang="en-US">
                <a:solidFill>
                  <a:schemeClr val="dk1"/>
                </a:solidFill>
                <a:highlight>
                  <a:srgbClr val="FFFFFF"/>
                </a:highlight>
                <a:latin typeface="Georgia"/>
                <a:ea typeface="Georgia"/>
                <a:cs typeface="Georgia"/>
                <a:sym typeface="Georgia"/>
              </a:rPr>
              <a:t> are the best places for edible person.</a:t>
            </a:r>
            <a:endParaRPr>
              <a:solidFill>
                <a:schemeClr val="dk1"/>
              </a:solidFill>
              <a:highlight>
                <a:srgbClr val="FFFFFF"/>
              </a:highlight>
              <a:latin typeface="Georgia"/>
              <a:ea typeface="Georgia"/>
              <a:cs typeface="Georgia"/>
              <a:sym typeface="Georgia"/>
            </a:endParaRPr>
          </a:p>
          <a:p>
            <a:pPr marL="749300" lvl="0" indent="-317500" algn="l" rtl="0">
              <a:lnSpc>
                <a:spcPct val="158000"/>
              </a:lnSpc>
              <a:spcBef>
                <a:spcPts val="0"/>
              </a:spcBef>
              <a:spcAft>
                <a:spcPts val="0"/>
              </a:spcAft>
              <a:buClr>
                <a:schemeClr val="dk1"/>
              </a:buClr>
              <a:buSzPts val="1400"/>
              <a:buFont typeface="Georgia"/>
              <a:buChar char="●"/>
            </a:pPr>
            <a:r>
              <a:rPr lang="en-US" b="1">
                <a:solidFill>
                  <a:schemeClr val="dk1"/>
                </a:solidFill>
                <a:highlight>
                  <a:srgbClr val="FFFFFF"/>
                </a:highlight>
                <a:latin typeface="Georgia"/>
                <a:ea typeface="Georgia"/>
                <a:cs typeface="Georgia"/>
                <a:sym typeface="Georgia"/>
              </a:rPr>
              <a:t>Greater kailash</a:t>
            </a:r>
            <a:r>
              <a:rPr lang="en-US">
                <a:solidFill>
                  <a:schemeClr val="dk1"/>
                </a:solidFill>
                <a:highlight>
                  <a:srgbClr val="FFFFFF"/>
                </a:highlight>
                <a:latin typeface="Georgia"/>
                <a:ea typeface="Georgia"/>
                <a:cs typeface="Georgia"/>
                <a:sym typeface="Georgia"/>
              </a:rPr>
              <a:t>, </a:t>
            </a:r>
            <a:r>
              <a:rPr lang="en-US" b="1">
                <a:solidFill>
                  <a:schemeClr val="dk1"/>
                </a:solidFill>
                <a:highlight>
                  <a:srgbClr val="FFFFFF"/>
                </a:highlight>
                <a:latin typeface="Georgia"/>
                <a:ea typeface="Georgia"/>
                <a:cs typeface="Georgia"/>
                <a:sym typeface="Georgia"/>
              </a:rPr>
              <a:t>Feroze shah road</a:t>
            </a:r>
            <a:r>
              <a:rPr lang="en-US">
                <a:solidFill>
                  <a:schemeClr val="dk1"/>
                </a:solidFill>
                <a:highlight>
                  <a:srgbClr val="FFFFFF"/>
                </a:highlight>
                <a:latin typeface="Georgia"/>
                <a:ea typeface="Georgia"/>
                <a:cs typeface="Georgia"/>
                <a:sym typeface="Georgia"/>
              </a:rPr>
              <a:t>, </a:t>
            </a:r>
            <a:r>
              <a:rPr lang="en-US" b="1">
                <a:solidFill>
                  <a:schemeClr val="dk1"/>
                </a:solidFill>
                <a:highlight>
                  <a:srgbClr val="FFFFFF"/>
                </a:highlight>
                <a:latin typeface="Georgia"/>
                <a:ea typeface="Georgia"/>
                <a:cs typeface="Georgia"/>
                <a:sym typeface="Georgia"/>
              </a:rPr>
              <a:t>Saket</a:t>
            </a:r>
            <a:r>
              <a:rPr lang="en-US">
                <a:solidFill>
                  <a:schemeClr val="dk1"/>
                </a:solidFill>
                <a:highlight>
                  <a:srgbClr val="FFFFFF"/>
                </a:highlight>
                <a:latin typeface="Georgia"/>
                <a:ea typeface="Georgia"/>
                <a:cs typeface="Georgia"/>
                <a:sym typeface="Georgia"/>
              </a:rPr>
              <a:t> have best rated restaurants in New Delhi.</a:t>
            </a:r>
            <a:endParaRPr>
              <a:solidFill>
                <a:schemeClr val="dk1"/>
              </a:solidFill>
              <a:highlight>
                <a:srgbClr val="FFFFFF"/>
              </a:highlight>
              <a:latin typeface="Georgia"/>
              <a:ea typeface="Georgia"/>
              <a:cs typeface="Georgia"/>
              <a:sym typeface="Georgia"/>
            </a:endParaRPr>
          </a:p>
          <a:p>
            <a:pPr marL="0" lvl="0" indent="0" algn="l" rtl="0">
              <a:spcBef>
                <a:spcPts val="0"/>
              </a:spcBef>
              <a:spcAft>
                <a:spcPts val="0"/>
              </a:spcAft>
              <a:buNone/>
            </a:pPr>
            <a:endParaRPr sz="1600">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26"/>
        <p:cNvGrpSpPr/>
        <p:nvPr/>
      </p:nvGrpSpPr>
      <p:grpSpPr>
        <a:xfrm>
          <a:off x="0" y="0"/>
          <a:ext cx="0" cy="0"/>
          <a:chOff x="0" y="0"/>
          <a:chExt cx="0" cy="0"/>
        </a:xfrm>
      </p:grpSpPr>
      <p:sp>
        <p:nvSpPr>
          <p:cNvPr id="27" name="Google Shape;27;p4"/>
          <p:cNvSpPr txBox="1"/>
          <p:nvPr/>
        </p:nvSpPr>
        <p:spPr>
          <a:xfrm>
            <a:off x="397425" y="532950"/>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2400">
                <a:solidFill>
                  <a:srgbClr val="2A3990"/>
                </a:solidFill>
                <a:latin typeface="Roboto"/>
                <a:ea typeface="Roboto"/>
                <a:cs typeface="Roboto"/>
                <a:sym typeface="Roboto"/>
              </a:rPr>
              <a:t>Introduction</a:t>
            </a:r>
            <a:endParaRPr/>
          </a:p>
        </p:txBody>
      </p:sp>
      <p:sp>
        <p:nvSpPr>
          <p:cNvPr id="28" name="Google Shape;28;p4"/>
          <p:cNvSpPr txBox="1"/>
          <p:nvPr/>
        </p:nvSpPr>
        <p:spPr>
          <a:xfrm>
            <a:off x="455600" y="1043075"/>
            <a:ext cx="8140800" cy="3513000"/>
          </a:xfrm>
          <a:prstGeom prst="rect">
            <a:avLst/>
          </a:prstGeom>
          <a:noFill/>
          <a:ln>
            <a:noFill/>
          </a:ln>
        </p:spPr>
        <p:txBody>
          <a:bodyPr spcFirstLastPara="1" wrap="square" lIns="91425" tIns="91425" rIns="91425" bIns="91425" anchor="t" anchorCtr="0">
            <a:noAutofit/>
          </a:bodyPr>
          <a:lstStyle/>
          <a:p>
            <a:r>
              <a:rPr lang="tr-TR" dirty="0">
                <a:highlight>
                  <a:srgbClr val="FFFFFF"/>
                </a:highlight>
              </a:rPr>
              <a:t>In this project, we’ll be discovering New Delhi, the capital city of India, with a great diversity in terms of cuisine culture. There are plenty of different types of restaurants in many categories. During the project, there will be answers to some question about the food industry in the city such as</a:t>
            </a:r>
          </a:p>
          <a:p>
            <a:pPr marL="285750" lvl="2" indent="-285750">
              <a:buFont typeface="Arial" panose="020B0604020202020204" pitchFamily="34" charset="0"/>
              <a:buChar char="•"/>
            </a:pPr>
            <a:r>
              <a:rPr lang="tr-TR" dirty="0">
                <a:highlight>
                  <a:srgbClr val="FFFFFF"/>
                </a:highlight>
              </a:rPr>
              <a:t> “where is the best places to eat?”</a:t>
            </a:r>
          </a:p>
          <a:p>
            <a:pPr marL="285750" indent="-285750">
              <a:buFont typeface="Arial" panose="020B0604020202020204" pitchFamily="34" charset="0"/>
              <a:buChar char="•"/>
            </a:pPr>
            <a:r>
              <a:rPr lang="tr-TR" dirty="0">
                <a:highlight>
                  <a:srgbClr val="FFFFFF"/>
                </a:highlight>
              </a:rPr>
              <a:t> “where can i find the best places to eat hamburgers or cheeseburgers?”</a:t>
            </a:r>
          </a:p>
          <a:p>
            <a:pPr marL="285750" indent="-285750">
              <a:buFont typeface="Arial" panose="020B0604020202020204" pitchFamily="34" charset="0"/>
              <a:buChar char="•"/>
            </a:pPr>
            <a:r>
              <a:rPr lang="tr-TR" dirty="0">
                <a:highlight>
                  <a:srgbClr val="FFFFFF"/>
                </a:highlight>
              </a:rPr>
              <a:t> “how many burger places exist in the city and where?”</a:t>
            </a:r>
          </a:p>
          <a:p>
            <a:pPr marL="0" lvl="0" indent="0" algn="l" rtl="0">
              <a:lnSpc>
                <a:spcPct val="158000"/>
              </a:lnSpc>
              <a:spcBef>
                <a:spcPts val="3200"/>
              </a:spcBef>
              <a:spcAft>
                <a:spcPts val="0"/>
              </a:spcAft>
              <a:buClr>
                <a:schemeClr val="dk1"/>
              </a:buClr>
              <a:buSzPts val="1100"/>
              <a:buFont typeface="Arial"/>
              <a:buNone/>
            </a:pPr>
            <a:endParaRPr sz="1600" dirty="0">
              <a:solidFill>
                <a:schemeClr val="dk1"/>
              </a:solidFill>
              <a:highlight>
                <a:srgbClr val="FFFFFF"/>
              </a:highlight>
              <a:latin typeface="Georgia"/>
              <a:ea typeface="Georgia"/>
              <a:cs typeface="Georgia"/>
              <a:sym typeface="Georgia"/>
            </a:endParaRPr>
          </a:p>
          <a:p>
            <a:pPr marL="0" lvl="0" indent="0" algn="l" rtl="0">
              <a:spcBef>
                <a:spcPts val="0"/>
              </a:spcBef>
              <a:spcAft>
                <a:spcPts val="0"/>
              </a:spcAft>
              <a:buNone/>
            </a:pPr>
            <a:endParaRPr dirty="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32"/>
        <p:cNvGrpSpPr/>
        <p:nvPr/>
      </p:nvGrpSpPr>
      <p:grpSpPr>
        <a:xfrm>
          <a:off x="0" y="0"/>
          <a:ext cx="0" cy="0"/>
          <a:chOff x="0" y="0"/>
          <a:chExt cx="0" cy="0"/>
        </a:xfrm>
      </p:grpSpPr>
      <p:sp>
        <p:nvSpPr>
          <p:cNvPr id="33" name="Google Shape;33;p5"/>
          <p:cNvSpPr txBox="1"/>
          <p:nvPr/>
        </p:nvSpPr>
        <p:spPr>
          <a:xfrm>
            <a:off x="397425" y="532950"/>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2400" dirty="0">
                <a:solidFill>
                  <a:srgbClr val="2A3990"/>
                </a:solidFill>
                <a:latin typeface="Roboto"/>
                <a:ea typeface="Roboto"/>
                <a:cs typeface="Roboto"/>
                <a:sym typeface="Roboto"/>
              </a:rPr>
              <a:t>Objective</a:t>
            </a:r>
            <a:endParaRPr dirty="0"/>
          </a:p>
        </p:txBody>
      </p:sp>
      <p:sp>
        <p:nvSpPr>
          <p:cNvPr id="34" name="Google Shape;34;p5"/>
          <p:cNvSpPr txBox="1"/>
          <p:nvPr/>
        </p:nvSpPr>
        <p:spPr>
          <a:xfrm>
            <a:off x="455600" y="654175"/>
            <a:ext cx="8140800" cy="3901800"/>
          </a:xfrm>
          <a:prstGeom prst="rect">
            <a:avLst/>
          </a:prstGeom>
          <a:noFill/>
          <a:ln>
            <a:noFill/>
          </a:ln>
        </p:spPr>
        <p:txBody>
          <a:bodyPr spcFirstLastPara="1" wrap="square" lIns="91425" tIns="91425" rIns="91425" bIns="91425" anchor="t" anchorCtr="0">
            <a:noAutofit/>
          </a:bodyPr>
          <a:lstStyle/>
          <a:p>
            <a:pPr marL="0" lvl="0" indent="0" algn="l" rtl="0">
              <a:lnSpc>
                <a:spcPct val="158000"/>
              </a:lnSpc>
              <a:spcBef>
                <a:spcPts val="1400"/>
              </a:spcBef>
              <a:spcAft>
                <a:spcPts val="0"/>
              </a:spcAft>
              <a:buNone/>
            </a:pPr>
            <a:endParaRPr sz="1600" dirty="0">
              <a:solidFill>
                <a:schemeClr val="dk1"/>
              </a:solidFill>
              <a:highlight>
                <a:srgbClr val="FFFFFF"/>
              </a:highlight>
              <a:latin typeface="Georgia"/>
              <a:ea typeface="Georgia"/>
              <a:cs typeface="Georgia"/>
              <a:sym typeface="Georgia"/>
            </a:endParaRPr>
          </a:p>
          <a:p>
            <a:pPr marL="0" lvl="0" indent="0" algn="l" rtl="0">
              <a:spcBef>
                <a:spcPts val="0"/>
              </a:spcBef>
              <a:spcAft>
                <a:spcPts val="0"/>
              </a:spcAft>
              <a:buNone/>
            </a:pPr>
            <a:endParaRPr dirty="0">
              <a:latin typeface="Calibri"/>
              <a:ea typeface="Calibri"/>
              <a:cs typeface="Calibri"/>
              <a:sym typeface="Calibri"/>
            </a:endParaRPr>
          </a:p>
        </p:txBody>
      </p:sp>
      <p:sp>
        <p:nvSpPr>
          <p:cNvPr id="2" name="Rectangle 1">
            <a:extLst>
              <a:ext uri="{FF2B5EF4-FFF2-40B4-BE49-F238E27FC236}">
                <a16:creationId xmlns:a16="http://schemas.microsoft.com/office/drawing/2014/main" id="{25253B10-2E30-45EC-A4D0-28885A1149C4}"/>
              </a:ext>
            </a:extLst>
          </p:cNvPr>
          <p:cNvSpPr/>
          <p:nvPr/>
        </p:nvSpPr>
        <p:spPr>
          <a:xfrm>
            <a:off x="1440373" y="1415425"/>
            <a:ext cx="6263253" cy="1754326"/>
          </a:xfrm>
          <a:prstGeom prst="rect">
            <a:avLst/>
          </a:prstGeom>
          <a:noFill/>
        </p:spPr>
        <p:txBody>
          <a:bodyPr wrap="none" lIns="91440" tIns="45720" rIns="91440" bIns="45720">
            <a:spAutoFit/>
          </a:bodyPr>
          <a:lstStyle/>
          <a:p>
            <a:pPr algn="ctr"/>
            <a:r>
              <a:rPr lang="tr-TR" sz="5400" dirty="0">
                <a:ln w="0"/>
                <a:solidFill>
                  <a:schemeClr val="accent1"/>
                </a:solidFill>
                <a:effectLst>
                  <a:outerShdw blurRad="38100" dist="25400" dir="5400000" algn="ctr" rotWithShape="0">
                    <a:srgbClr val="6E747A">
                      <a:alpha val="43000"/>
                    </a:srgbClr>
                  </a:outerShdw>
                </a:effectLst>
              </a:rPr>
              <a:t>to find best burger </a:t>
            </a:r>
          </a:p>
          <a:p>
            <a:pPr algn="ctr"/>
            <a:r>
              <a:rPr lang="tr-TR" sz="5400" dirty="0">
                <a:ln w="0"/>
                <a:solidFill>
                  <a:schemeClr val="accent1"/>
                </a:solidFill>
                <a:effectLst>
                  <a:outerShdw blurRad="38100" dist="25400" dir="5400000" algn="ctr" rotWithShape="0">
                    <a:srgbClr val="6E747A">
                      <a:alpha val="43000"/>
                    </a:srgbClr>
                  </a:outerShdw>
                </a:effectLst>
              </a:rPr>
              <a:t>places in New Delhi</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38"/>
        <p:cNvGrpSpPr/>
        <p:nvPr/>
      </p:nvGrpSpPr>
      <p:grpSpPr>
        <a:xfrm>
          <a:off x="0" y="0"/>
          <a:ext cx="0" cy="0"/>
          <a:chOff x="0" y="0"/>
          <a:chExt cx="0" cy="0"/>
        </a:xfrm>
      </p:grpSpPr>
      <p:sp>
        <p:nvSpPr>
          <p:cNvPr id="39" name="Google Shape;39;p6"/>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000">
                <a:solidFill>
                  <a:srgbClr val="2A3990"/>
                </a:solidFill>
                <a:latin typeface="Roboto"/>
                <a:ea typeface="Roboto"/>
                <a:cs typeface="Roboto"/>
                <a:sym typeface="Roboto"/>
              </a:rPr>
              <a:t>Data</a:t>
            </a:r>
            <a:endParaRPr/>
          </a:p>
        </p:txBody>
      </p:sp>
      <p:sp>
        <p:nvSpPr>
          <p:cNvPr id="40" name="Google Shape;40;p6"/>
          <p:cNvSpPr txBox="1"/>
          <p:nvPr/>
        </p:nvSpPr>
        <p:spPr>
          <a:xfrm>
            <a:off x="717300" y="1097800"/>
            <a:ext cx="7709400" cy="3596700"/>
          </a:xfrm>
          <a:prstGeom prst="rect">
            <a:avLst/>
          </a:prstGeom>
          <a:noFill/>
          <a:ln>
            <a:noFill/>
          </a:ln>
        </p:spPr>
        <p:txBody>
          <a:bodyPr spcFirstLastPara="1" wrap="square" lIns="91425" tIns="91425" rIns="91425" bIns="91425" anchor="t" anchorCtr="0">
            <a:noAutofit/>
          </a:bodyPr>
          <a:lstStyle/>
          <a:p>
            <a:pPr marL="0" lvl="0" indent="0" algn="l" rtl="0">
              <a:lnSpc>
                <a:spcPct val="158000"/>
              </a:lnSpc>
              <a:spcBef>
                <a:spcPts val="1400"/>
              </a:spcBef>
              <a:spcAft>
                <a:spcPts val="0"/>
              </a:spcAft>
              <a:buClr>
                <a:schemeClr val="dk1"/>
              </a:buClr>
              <a:buSzPts val="1100"/>
              <a:buFont typeface="Arial"/>
              <a:buNone/>
            </a:pPr>
            <a:r>
              <a:rPr lang="en-US" dirty="0">
                <a:solidFill>
                  <a:schemeClr val="dk1"/>
                </a:solidFill>
                <a:highlight>
                  <a:srgbClr val="FFFFFF"/>
                </a:highlight>
                <a:latin typeface="Georgia"/>
                <a:ea typeface="Georgia"/>
                <a:cs typeface="Georgia"/>
                <a:sym typeface="Georgia"/>
              </a:rPr>
              <a:t>For this project we need the following data :</a:t>
            </a:r>
            <a:endParaRPr dirty="0">
              <a:solidFill>
                <a:schemeClr val="dk1"/>
              </a:solidFill>
              <a:highlight>
                <a:srgbClr val="FFFFFF"/>
              </a:highlight>
              <a:latin typeface="Georgia"/>
              <a:ea typeface="Georgia"/>
              <a:cs typeface="Georgia"/>
              <a:sym typeface="Georgia"/>
            </a:endParaRPr>
          </a:p>
          <a:p>
            <a:pPr marL="749300" lvl="0" indent="-317500" algn="l" rtl="0">
              <a:lnSpc>
                <a:spcPct val="158000"/>
              </a:lnSpc>
              <a:spcBef>
                <a:spcPts val="0"/>
              </a:spcBef>
              <a:spcAft>
                <a:spcPts val="0"/>
              </a:spcAft>
              <a:buClr>
                <a:schemeClr val="dk1"/>
              </a:buClr>
              <a:buSzPts val="1400"/>
              <a:buFont typeface="Georgia"/>
              <a:buChar char="●"/>
            </a:pPr>
            <a:r>
              <a:rPr lang="en-US" dirty="0">
                <a:solidFill>
                  <a:schemeClr val="dk1"/>
                </a:solidFill>
                <a:highlight>
                  <a:srgbClr val="FFFFFF"/>
                </a:highlight>
                <a:latin typeface="Georgia"/>
                <a:ea typeface="Georgia"/>
                <a:cs typeface="Georgia"/>
                <a:sym typeface="Georgia"/>
              </a:rPr>
              <a:t>Data source : </a:t>
            </a:r>
            <a:r>
              <a:rPr lang="en-US" dirty="0">
                <a:solidFill>
                  <a:schemeClr val="hlink"/>
                </a:solidFill>
                <a:highlight>
                  <a:srgbClr val="FFFFFF"/>
                </a:highlight>
                <a:uFill>
                  <a:noFill/>
                </a:uFill>
                <a:latin typeface="Georgia"/>
                <a:ea typeface="Georgia"/>
                <a:cs typeface="Georgia"/>
                <a:sym typeface="Georgia"/>
                <a:hlinkClick r:id="rId3"/>
              </a:rPr>
              <a:t>Zomato </a:t>
            </a:r>
            <a:r>
              <a:rPr lang="en-US" dirty="0" err="1">
                <a:solidFill>
                  <a:schemeClr val="hlink"/>
                </a:solidFill>
                <a:highlight>
                  <a:srgbClr val="FFFFFF"/>
                </a:highlight>
                <a:uFill>
                  <a:noFill/>
                </a:uFill>
                <a:latin typeface="Georgia"/>
                <a:ea typeface="Georgia"/>
                <a:cs typeface="Georgia"/>
                <a:sym typeface="Georgia"/>
                <a:hlinkClick r:id="rId3"/>
              </a:rPr>
              <a:t>kaggel</a:t>
            </a:r>
            <a:r>
              <a:rPr lang="en-US" dirty="0">
                <a:solidFill>
                  <a:schemeClr val="hlink"/>
                </a:solidFill>
                <a:highlight>
                  <a:srgbClr val="FFFFFF"/>
                </a:highlight>
                <a:uFill>
                  <a:noFill/>
                </a:uFill>
                <a:latin typeface="Georgia"/>
                <a:ea typeface="Georgia"/>
                <a:cs typeface="Georgia"/>
                <a:sym typeface="Georgia"/>
                <a:hlinkClick r:id="rId3"/>
              </a:rPr>
              <a:t> dataset</a:t>
            </a:r>
            <a:endParaRPr dirty="0">
              <a:solidFill>
                <a:schemeClr val="hlink"/>
              </a:solidFill>
              <a:highlight>
                <a:srgbClr val="FFFFFF"/>
              </a:highlight>
              <a:latin typeface="Georgia"/>
              <a:ea typeface="Georgia"/>
              <a:cs typeface="Georgia"/>
              <a:sym typeface="Georgia"/>
            </a:endParaRPr>
          </a:p>
          <a:p>
            <a:pPr marL="749300" lvl="0" indent="-317500" algn="l" rtl="0">
              <a:lnSpc>
                <a:spcPct val="158000"/>
              </a:lnSpc>
              <a:spcBef>
                <a:spcPts val="0"/>
              </a:spcBef>
              <a:spcAft>
                <a:spcPts val="0"/>
              </a:spcAft>
              <a:buClr>
                <a:schemeClr val="dk1"/>
              </a:buClr>
              <a:buSzPts val="1400"/>
              <a:buFont typeface="Georgia"/>
              <a:buChar char="●"/>
            </a:pPr>
            <a:r>
              <a:rPr lang="en-US" dirty="0">
                <a:solidFill>
                  <a:schemeClr val="dk1"/>
                </a:solidFill>
                <a:highlight>
                  <a:srgbClr val="FFFFFF"/>
                </a:highlight>
                <a:latin typeface="Georgia"/>
                <a:ea typeface="Georgia"/>
                <a:cs typeface="Georgia"/>
                <a:sym typeface="Georgia"/>
              </a:rPr>
              <a:t>Description : This data set contains the required information. And we will use this data set to explore various locality of new </a:t>
            </a:r>
            <a:r>
              <a:rPr lang="en-US" dirty="0" err="1">
                <a:solidFill>
                  <a:schemeClr val="dk1"/>
                </a:solidFill>
                <a:highlight>
                  <a:srgbClr val="FFFFFF"/>
                </a:highlight>
                <a:latin typeface="Georgia"/>
                <a:ea typeface="Georgia"/>
                <a:cs typeface="Georgia"/>
                <a:sym typeface="Georgia"/>
              </a:rPr>
              <a:t>delhi</a:t>
            </a:r>
            <a:r>
              <a:rPr lang="en-US" dirty="0">
                <a:solidFill>
                  <a:schemeClr val="dk1"/>
                </a:solidFill>
                <a:highlight>
                  <a:srgbClr val="FFFFFF"/>
                </a:highlight>
                <a:latin typeface="Georgia"/>
                <a:ea typeface="Georgia"/>
                <a:cs typeface="Georgia"/>
                <a:sym typeface="Georgia"/>
              </a:rPr>
              <a:t> city.</a:t>
            </a:r>
            <a:endParaRPr dirty="0">
              <a:solidFill>
                <a:schemeClr val="dk1"/>
              </a:solidFill>
              <a:highlight>
                <a:srgbClr val="FFFFFF"/>
              </a:highlight>
              <a:latin typeface="Georgia"/>
              <a:ea typeface="Georgia"/>
              <a:cs typeface="Georgia"/>
              <a:sym typeface="Georgia"/>
            </a:endParaRPr>
          </a:p>
          <a:p>
            <a:pPr marL="749300" lvl="0" indent="-317500" algn="l" rtl="0">
              <a:lnSpc>
                <a:spcPct val="158000"/>
              </a:lnSpc>
              <a:spcBef>
                <a:spcPts val="0"/>
              </a:spcBef>
              <a:spcAft>
                <a:spcPts val="0"/>
              </a:spcAft>
              <a:buClr>
                <a:schemeClr val="dk1"/>
              </a:buClr>
              <a:buSzPts val="1400"/>
              <a:buFont typeface="Georgia"/>
              <a:buChar char="●"/>
            </a:pPr>
            <a:r>
              <a:rPr lang="en-US" dirty="0">
                <a:solidFill>
                  <a:schemeClr val="dk1"/>
                </a:solidFill>
                <a:highlight>
                  <a:srgbClr val="FFFFFF"/>
                </a:highlight>
                <a:latin typeface="Georgia"/>
                <a:ea typeface="Georgia"/>
                <a:cs typeface="Georgia"/>
                <a:sym typeface="Georgia"/>
              </a:rPr>
              <a:t>Data source : </a:t>
            </a:r>
            <a:r>
              <a:rPr lang="en-US" dirty="0" err="1">
                <a:solidFill>
                  <a:schemeClr val="hlink"/>
                </a:solidFill>
                <a:highlight>
                  <a:srgbClr val="FFFFFF"/>
                </a:highlight>
                <a:uFill>
                  <a:noFill/>
                </a:uFill>
                <a:latin typeface="Georgia"/>
                <a:ea typeface="Georgia"/>
                <a:cs typeface="Georgia"/>
                <a:sym typeface="Georgia"/>
                <a:hlinkClick r:id="rId4"/>
              </a:rPr>
              <a:t>Fousquare</a:t>
            </a:r>
            <a:r>
              <a:rPr lang="en-US" dirty="0">
                <a:solidFill>
                  <a:schemeClr val="hlink"/>
                </a:solidFill>
                <a:highlight>
                  <a:srgbClr val="FFFFFF"/>
                </a:highlight>
                <a:uFill>
                  <a:noFill/>
                </a:uFill>
                <a:latin typeface="Georgia"/>
                <a:ea typeface="Georgia"/>
                <a:cs typeface="Georgia"/>
                <a:sym typeface="Georgia"/>
                <a:hlinkClick r:id="rId4"/>
              </a:rPr>
              <a:t> API</a:t>
            </a:r>
            <a:endParaRPr dirty="0">
              <a:solidFill>
                <a:schemeClr val="hlink"/>
              </a:solidFill>
              <a:highlight>
                <a:srgbClr val="FFFFFF"/>
              </a:highlight>
              <a:latin typeface="Georgia"/>
              <a:ea typeface="Georgia"/>
              <a:cs typeface="Georgia"/>
              <a:sym typeface="Georgia"/>
            </a:endParaRPr>
          </a:p>
          <a:p>
            <a:pPr marL="749300" lvl="0" indent="-317500" algn="l" rtl="0">
              <a:lnSpc>
                <a:spcPct val="158000"/>
              </a:lnSpc>
              <a:spcBef>
                <a:spcPts val="0"/>
              </a:spcBef>
              <a:spcAft>
                <a:spcPts val="0"/>
              </a:spcAft>
              <a:buClr>
                <a:schemeClr val="dk1"/>
              </a:buClr>
              <a:buSzPts val="1400"/>
              <a:buFont typeface="Georgia"/>
              <a:buChar char="●"/>
            </a:pPr>
            <a:r>
              <a:rPr lang="en-US" dirty="0">
                <a:solidFill>
                  <a:schemeClr val="dk1"/>
                </a:solidFill>
                <a:highlight>
                  <a:srgbClr val="FFFFFF"/>
                </a:highlight>
                <a:latin typeface="Georgia"/>
                <a:ea typeface="Georgia"/>
                <a:cs typeface="Georgia"/>
                <a:sym typeface="Georgia"/>
              </a:rPr>
              <a:t>Description : By using this </a:t>
            </a:r>
            <a:r>
              <a:rPr lang="en-US" dirty="0" err="1">
                <a:solidFill>
                  <a:schemeClr val="dk1"/>
                </a:solidFill>
                <a:highlight>
                  <a:srgbClr val="FFFFFF"/>
                </a:highlight>
                <a:latin typeface="Georgia"/>
                <a:ea typeface="Georgia"/>
                <a:cs typeface="Georgia"/>
                <a:sym typeface="Georgia"/>
              </a:rPr>
              <a:t>api</a:t>
            </a:r>
            <a:r>
              <a:rPr lang="en-US" dirty="0">
                <a:solidFill>
                  <a:schemeClr val="dk1"/>
                </a:solidFill>
                <a:highlight>
                  <a:srgbClr val="FFFFFF"/>
                </a:highlight>
                <a:latin typeface="Georgia"/>
                <a:ea typeface="Georgia"/>
                <a:cs typeface="Georgia"/>
                <a:sym typeface="Georgia"/>
              </a:rPr>
              <a:t> we will get all the venues in each neighborhood.</a:t>
            </a:r>
            <a:endParaRPr dirty="0">
              <a:solidFill>
                <a:schemeClr val="dk1"/>
              </a:solidFill>
              <a:highlight>
                <a:srgbClr val="FFFFFF"/>
              </a:highlight>
              <a:latin typeface="Georgia"/>
              <a:ea typeface="Georgia"/>
              <a:cs typeface="Georgia"/>
              <a:sym typeface="Georgia"/>
            </a:endParaRPr>
          </a:p>
          <a:p>
            <a:pPr marL="0" lvl="0" indent="0" algn="l" rtl="0">
              <a:spcBef>
                <a:spcPts val="0"/>
              </a:spcBef>
              <a:spcAft>
                <a:spcPts val="0"/>
              </a:spcAft>
              <a:buNone/>
            </a:pPr>
            <a:endParaRPr dirty="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44"/>
        <p:cNvGrpSpPr/>
        <p:nvPr/>
      </p:nvGrpSpPr>
      <p:grpSpPr>
        <a:xfrm>
          <a:off x="0" y="0"/>
          <a:ext cx="0" cy="0"/>
          <a:chOff x="0" y="0"/>
          <a:chExt cx="0" cy="0"/>
        </a:xfrm>
      </p:grpSpPr>
      <p:sp>
        <p:nvSpPr>
          <p:cNvPr id="45" name="Google Shape;45;p7"/>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000">
                <a:solidFill>
                  <a:srgbClr val="2A3990"/>
                </a:solidFill>
                <a:latin typeface="Roboto"/>
                <a:ea typeface="Roboto"/>
                <a:cs typeface="Roboto"/>
                <a:sym typeface="Roboto"/>
              </a:rPr>
              <a:t>Approach</a:t>
            </a:r>
            <a:endParaRPr/>
          </a:p>
        </p:txBody>
      </p:sp>
      <p:sp>
        <p:nvSpPr>
          <p:cNvPr id="46" name="Google Shape;46;p7"/>
          <p:cNvSpPr txBox="1"/>
          <p:nvPr/>
        </p:nvSpPr>
        <p:spPr>
          <a:xfrm>
            <a:off x="717300" y="1097800"/>
            <a:ext cx="7709400" cy="3596700"/>
          </a:xfrm>
          <a:prstGeom prst="rect">
            <a:avLst/>
          </a:prstGeom>
          <a:noFill/>
          <a:ln>
            <a:noFill/>
          </a:ln>
        </p:spPr>
        <p:txBody>
          <a:bodyPr spcFirstLastPara="1" wrap="square" lIns="91425" tIns="91425" rIns="91425" bIns="91425" anchor="t" anchorCtr="0">
            <a:noAutofit/>
          </a:bodyPr>
          <a:lstStyle/>
          <a:p>
            <a:pPr marL="749300" lvl="0" indent="-330200" algn="l" rtl="0">
              <a:lnSpc>
                <a:spcPct val="158000"/>
              </a:lnSpc>
              <a:spcBef>
                <a:spcPts val="1400"/>
              </a:spcBef>
              <a:spcAft>
                <a:spcPts val="0"/>
              </a:spcAft>
              <a:buClr>
                <a:schemeClr val="dk1"/>
              </a:buClr>
              <a:buSzPts val="1600"/>
              <a:buFont typeface="Georgia"/>
              <a:buChar char="●"/>
            </a:pPr>
            <a:r>
              <a:rPr lang="en-US" sz="1600">
                <a:solidFill>
                  <a:schemeClr val="dk1"/>
                </a:solidFill>
                <a:highlight>
                  <a:srgbClr val="FFFFFF"/>
                </a:highlight>
                <a:latin typeface="Georgia"/>
                <a:ea typeface="Georgia"/>
                <a:cs typeface="Georgia"/>
                <a:sym typeface="Georgia"/>
              </a:rPr>
              <a:t>Collect the new delhi city data from </a:t>
            </a:r>
            <a:r>
              <a:rPr lang="en-US" sz="1600">
                <a:solidFill>
                  <a:schemeClr val="hlink"/>
                </a:solidFill>
                <a:highlight>
                  <a:srgbClr val="FFFFFF"/>
                </a:highlight>
                <a:uFill>
                  <a:noFill/>
                </a:uFill>
                <a:latin typeface="Georgia"/>
                <a:ea typeface="Georgia"/>
                <a:cs typeface="Georgia"/>
                <a:sym typeface="Georgia"/>
                <a:hlinkClick r:id="rId3"/>
              </a:rPr>
              <a:t>Zomato kaggel dataset</a:t>
            </a:r>
            <a:endParaRPr sz="1600">
              <a:solidFill>
                <a:schemeClr val="hlink"/>
              </a:solidFill>
              <a:highlight>
                <a:srgbClr val="FFFFFF"/>
              </a:highlight>
              <a:latin typeface="Georgia"/>
              <a:ea typeface="Georgia"/>
              <a:cs typeface="Georgia"/>
              <a:sym typeface="Georgia"/>
            </a:endParaRPr>
          </a:p>
          <a:p>
            <a:pPr marL="749300" lvl="0" indent="-330200" algn="l" rtl="0">
              <a:lnSpc>
                <a:spcPct val="158000"/>
              </a:lnSpc>
              <a:spcBef>
                <a:spcPts val="0"/>
              </a:spcBef>
              <a:spcAft>
                <a:spcPts val="0"/>
              </a:spcAft>
              <a:buClr>
                <a:schemeClr val="dk1"/>
              </a:buClr>
              <a:buSzPts val="1600"/>
              <a:buFont typeface="Georgia"/>
              <a:buChar char="●"/>
            </a:pPr>
            <a:r>
              <a:rPr lang="en-US" sz="1600">
                <a:solidFill>
                  <a:schemeClr val="dk1"/>
                </a:solidFill>
                <a:highlight>
                  <a:srgbClr val="FFFFFF"/>
                </a:highlight>
                <a:latin typeface="Georgia"/>
                <a:ea typeface="Georgia"/>
                <a:cs typeface="Georgia"/>
                <a:sym typeface="Georgia"/>
              </a:rPr>
              <a:t>Using FourSquare API we will find all venues for each neighborhood.</a:t>
            </a:r>
            <a:endParaRPr sz="1600">
              <a:solidFill>
                <a:schemeClr val="dk1"/>
              </a:solidFill>
              <a:highlight>
                <a:srgbClr val="FFFFFF"/>
              </a:highlight>
              <a:latin typeface="Georgia"/>
              <a:ea typeface="Georgia"/>
              <a:cs typeface="Georgia"/>
              <a:sym typeface="Georgia"/>
            </a:endParaRPr>
          </a:p>
          <a:p>
            <a:pPr marL="749300" lvl="0" indent="-330200" algn="l" rtl="0">
              <a:lnSpc>
                <a:spcPct val="158000"/>
              </a:lnSpc>
              <a:spcBef>
                <a:spcPts val="0"/>
              </a:spcBef>
              <a:spcAft>
                <a:spcPts val="0"/>
              </a:spcAft>
              <a:buClr>
                <a:schemeClr val="dk1"/>
              </a:buClr>
              <a:buSzPts val="1600"/>
              <a:buFont typeface="Georgia"/>
              <a:buChar char="●"/>
            </a:pPr>
            <a:r>
              <a:rPr lang="en-US" sz="1600">
                <a:solidFill>
                  <a:schemeClr val="dk1"/>
                </a:solidFill>
                <a:highlight>
                  <a:srgbClr val="FFFFFF"/>
                </a:highlight>
                <a:latin typeface="Georgia"/>
                <a:ea typeface="Georgia"/>
                <a:cs typeface="Georgia"/>
                <a:sym typeface="Georgia"/>
              </a:rPr>
              <a:t>Filter out all venues that are nearby by locality.</a:t>
            </a:r>
            <a:endParaRPr sz="1600">
              <a:solidFill>
                <a:schemeClr val="dk1"/>
              </a:solidFill>
              <a:highlight>
                <a:srgbClr val="FFFFFF"/>
              </a:highlight>
              <a:latin typeface="Georgia"/>
              <a:ea typeface="Georgia"/>
              <a:cs typeface="Georgia"/>
              <a:sym typeface="Georgia"/>
            </a:endParaRPr>
          </a:p>
          <a:p>
            <a:pPr marL="749300" lvl="0" indent="-330200" algn="l" rtl="0">
              <a:lnSpc>
                <a:spcPct val="158000"/>
              </a:lnSpc>
              <a:spcBef>
                <a:spcPts val="0"/>
              </a:spcBef>
              <a:spcAft>
                <a:spcPts val="0"/>
              </a:spcAft>
              <a:buClr>
                <a:schemeClr val="dk1"/>
              </a:buClr>
              <a:buSzPts val="1600"/>
              <a:buFont typeface="Georgia"/>
              <a:buChar char="●"/>
            </a:pPr>
            <a:r>
              <a:rPr lang="en-US" sz="1600">
                <a:solidFill>
                  <a:schemeClr val="dk1"/>
                </a:solidFill>
                <a:highlight>
                  <a:srgbClr val="FFFFFF"/>
                </a:highlight>
                <a:latin typeface="Georgia"/>
                <a:ea typeface="Georgia"/>
                <a:cs typeface="Georgia"/>
                <a:sym typeface="Georgia"/>
              </a:rPr>
              <a:t>Using aggregative rating for each resturant to find the best places.</a:t>
            </a:r>
            <a:endParaRPr sz="1600">
              <a:solidFill>
                <a:schemeClr val="dk1"/>
              </a:solidFill>
              <a:highlight>
                <a:srgbClr val="FFFFFF"/>
              </a:highlight>
              <a:latin typeface="Georgia"/>
              <a:ea typeface="Georgia"/>
              <a:cs typeface="Georgia"/>
              <a:sym typeface="Georgia"/>
            </a:endParaRPr>
          </a:p>
          <a:p>
            <a:pPr marL="749300" lvl="0" indent="-330200" algn="l" rtl="0">
              <a:lnSpc>
                <a:spcPct val="158000"/>
              </a:lnSpc>
              <a:spcBef>
                <a:spcPts val="0"/>
              </a:spcBef>
              <a:spcAft>
                <a:spcPts val="0"/>
              </a:spcAft>
              <a:buClr>
                <a:schemeClr val="dk1"/>
              </a:buClr>
              <a:buSzPts val="1600"/>
              <a:buFont typeface="Georgia"/>
              <a:buChar char="●"/>
            </a:pPr>
            <a:r>
              <a:rPr lang="en-US" sz="1600">
                <a:solidFill>
                  <a:schemeClr val="dk1"/>
                </a:solidFill>
                <a:highlight>
                  <a:srgbClr val="FFFFFF"/>
                </a:highlight>
                <a:latin typeface="Georgia"/>
                <a:ea typeface="Georgia"/>
                <a:cs typeface="Georgia"/>
                <a:sym typeface="Georgia"/>
              </a:rPr>
              <a:t>Visualize the Ranking of neighborhoods using folium library(python)</a:t>
            </a:r>
            <a:endParaRPr sz="1600">
              <a:solidFill>
                <a:schemeClr val="dk1"/>
              </a:solidFill>
              <a:highlight>
                <a:srgbClr val="FFFFFF"/>
              </a:highlight>
              <a:latin typeface="Georgia"/>
              <a:ea typeface="Georgia"/>
              <a:cs typeface="Georgia"/>
              <a:sym typeface="Georgia"/>
            </a:endParaRPr>
          </a:p>
          <a:p>
            <a:pPr marL="0" lvl="0" indent="0" algn="l" rtl="0">
              <a:spcBef>
                <a:spcPts val="0"/>
              </a:spcBef>
              <a:spcAft>
                <a:spcPts val="0"/>
              </a:spcAft>
              <a:buNone/>
            </a:pPr>
            <a:endParaRPr>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50"/>
        <p:cNvGrpSpPr/>
        <p:nvPr/>
      </p:nvGrpSpPr>
      <p:grpSpPr>
        <a:xfrm>
          <a:off x="0" y="0"/>
          <a:ext cx="0" cy="0"/>
          <a:chOff x="0" y="0"/>
          <a:chExt cx="0" cy="0"/>
        </a:xfrm>
      </p:grpSpPr>
      <p:sp>
        <p:nvSpPr>
          <p:cNvPr id="51" name="Google Shape;51;p8"/>
          <p:cNvSpPr txBox="1"/>
          <p:nvPr/>
        </p:nvSpPr>
        <p:spPr>
          <a:xfrm>
            <a:off x="397425" y="542250"/>
            <a:ext cx="8031300" cy="39657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endParaRPr sz="3000">
              <a:solidFill>
                <a:srgbClr val="2A3990"/>
              </a:solidFill>
              <a:latin typeface="Roboto"/>
              <a:ea typeface="Roboto"/>
              <a:cs typeface="Roboto"/>
              <a:sym typeface="Roboto"/>
            </a:endParaRPr>
          </a:p>
          <a:p>
            <a:pPr marL="0" marR="0" lvl="0" indent="0" algn="ctr" rtl="0">
              <a:lnSpc>
                <a:spcPct val="104166"/>
              </a:lnSpc>
              <a:spcBef>
                <a:spcPts val="0"/>
              </a:spcBef>
              <a:spcAft>
                <a:spcPts val="0"/>
              </a:spcAft>
              <a:buNone/>
            </a:pPr>
            <a:endParaRPr sz="3000">
              <a:solidFill>
                <a:srgbClr val="2A3990"/>
              </a:solidFill>
              <a:latin typeface="Roboto"/>
              <a:ea typeface="Roboto"/>
              <a:cs typeface="Roboto"/>
              <a:sym typeface="Roboto"/>
            </a:endParaRPr>
          </a:p>
          <a:p>
            <a:pPr marL="0" marR="0" lvl="0" indent="0" algn="ctr" rtl="0">
              <a:lnSpc>
                <a:spcPct val="104166"/>
              </a:lnSpc>
              <a:spcBef>
                <a:spcPts val="0"/>
              </a:spcBef>
              <a:spcAft>
                <a:spcPts val="0"/>
              </a:spcAft>
              <a:buNone/>
            </a:pPr>
            <a:endParaRPr sz="3000">
              <a:solidFill>
                <a:srgbClr val="2A3990"/>
              </a:solidFill>
              <a:latin typeface="Roboto"/>
              <a:ea typeface="Roboto"/>
              <a:cs typeface="Roboto"/>
              <a:sym typeface="Roboto"/>
            </a:endParaRPr>
          </a:p>
          <a:p>
            <a:pPr marL="0" marR="0" lvl="0" indent="0" algn="ctr" rtl="0">
              <a:lnSpc>
                <a:spcPct val="104166"/>
              </a:lnSpc>
              <a:spcBef>
                <a:spcPts val="0"/>
              </a:spcBef>
              <a:spcAft>
                <a:spcPts val="0"/>
              </a:spcAft>
              <a:buNone/>
            </a:pPr>
            <a:r>
              <a:rPr lang="en-US" sz="3000">
                <a:solidFill>
                  <a:srgbClr val="2A3990"/>
                </a:solidFill>
                <a:latin typeface="Roboto"/>
                <a:ea typeface="Roboto"/>
                <a:cs typeface="Roboto"/>
                <a:sym typeface="Roboto"/>
              </a:rPr>
              <a:t>Results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B6B8C-F441-4FD0-BA34-1C319810FB30}"/>
              </a:ext>
            </a:extLst>
          </p:cNvPr>
          <p:cNvSpPr>
            <a:spLocks noGrp="1"/>
          </p:cNvSpPr>
          <p:nvPr>
            <p:ph type="title"/>
          </p:nvPr>
        </p:nvSpPr>
        <p:spPr/>
        <p:txBody>
          <a:bodyPr/>
          <a:lstStyle/>
          <a:p>
            <a:endParaRPr lang="tr-TR"/>
          </a:p>
        </p:txBody>
      </p:sp>
      <p:sp>
        <p:nvSpPr>
          <p:cNvPr id="3" name="Text Placeholder 2">
            <a:extLst>
              <a:ext uri="{FF2B5EF4-FFF2-40B4-BE49-F238E27FC236}">
                <a16:creationId xmlns:a16="http://schemas.microsoft.com/office/drawing/2014/main" id="{6BED1FA0-5D8A-42B5-B2D9-A4170FFA778A}"/>
              </a:ext>
            </a:extLst>
          </p:cNvPr>
          <p:cNvSpPr>
            <a:spLocks noGrp="1"/>
          </p:cNvSpPr>
          <p:nvPr>
            <p:ph type="body" idx="1"/>
          </p:nvPr>
        </p:nvSpPr>
        <p:spPr/>
        <p:txBody>
          <a:bodyPr/>
          <a:lstStyle/>
          <a:p>
            <a:endParaRPr lang="tr-TR"/>
          </a:p>
        </p:txBody>
      </p:sp>
      <p:pic>
        <p:nvPicPr>
          <p:cNvPr id="4" name="Picture 3">
            <a:extLst>
              <a:ext uri="{FF2B5EF4-FFF2-40B4-BE49-F238E27FC236}">
                <a16:creationId xmlns:a16="http://schemas.microsoft.com/office/drawing/2014/main" id="{3D005474-A514-46A7-A486-3637374A83CC}"/>
              </a:ext>
            </a:extLst>
          </p:cNvPr>
          <p:cNvPicPr>
            <a:picLocks noChangeAspect="1"/>
          </p:cNvPicPr>
          <p:nvPr/>
        </p:nvPicPr>
        <p:blipFill>
          <a:blip r:embed="rId2"/>
          <a:stretch>
            <a:fillRect/>
          </a:stretch>
        </p:blipFill>
        <p:spPr>
          <a:xfrm>
            <a:off x="819591" y="753875"/>
            <a:ext cx="6797992" cy="4139128"/>
          </a:xfrm>
          <a:prstGeom prst="rect">
            <a:avLst/>
          </a:prstGeom>
        </p:spPr>
      </p:pic>
      <p:sp>
        <p:nvSpPr>
          <p:cNvPr id="6" name="Rectangle 5">
            <a:extLst>
              <a:ext uri="{FF2B5EF4-FFF2-40B4-BE49-F238E27FC236}">
                <a16:creationId xmlns:a16="http://schemas.microsoft.com/office/drawing/2014/main" id="{E4077955-0ADF-4F59-89EB-4B64D0B47203}"/>
              </a:ext>
            </a:extLst>
          </p:cNvPr>
          <p:cNvSpPr/>
          <p:nvPr/>
        </p:nvSpPr>
        <p:spPr>
          <a:xfrm>
            <a:off x="3599492" y="427735"/>
            <a:ext cx="7714393" cy="1015663"/>
          </a:xfrm>
          <a:prstGeom prst="rect">
            <a:avLst/>
          </a:prstGeom>
          <a:noFill/>
        </p:spPr>
        <p:txBody>
          <a:bodyPr wrap="square" lIns="91440" tIns="45720" rIns="91440" bIns="45720">
            <a:spAutoFit/>
          </a:bodyPr>
          <a:lstStyle/>
          <a:p>
            <a:pPr algn="ctr"/>
            <a:r>
              <a:rPr lang="tr-TR" sz="2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Clustering New Delhi </a:t>
            </a:r>
          </a:p>
          <a:p>
            <a:pPr algn="ctr"/>
            <a:r>
              <a:rPr lang="tr-TR" sz="2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Restaurants into </a:t>
            </a:r>
            <a:r>
              <a:rPr lang="tr-TR" sz="2000" dirty="0">
                <a:ln w="0"/>
                <a:solidFill>
                  <a:schemeClr val="accent1"/>
                </a:solidFill>
                <a:effectLst>
                  <a:outerShdw blurRad="38100" dist="25400" dir="5400000" algn="ctr" rotWithShape="0">
                    <a:srgbClr val="6E747A">
                      <a:alpha val="43000"/>
                    </a:srgbClr>
                  </a:outerShdw>
                </a:effectLst>
              </a:rPr>
              <a:t>7</a:t>
            </a:r>
            <a:r>
              <a:rPr lang="tr-TR" sz="2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groups </a:t>
            </a:r>
          </a:p>
          <a:p>
            <a:pPr algn="ctr"/>
            <a:r>
              <a:rPr lang="tr-TR" sz="2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in terms of their ratings</a:t>
            </a:r>
            <a:endParaRPr lang="en-US" sz="2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316109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B2F94-A331-44B3-B281-02039A3ACF5A}"/>
              </a:ext>
            </a:extLst>
          </p:cNvPr>
          <p:cNvSpPr>
            <a:spLocks noGrp="1"/>
          </p:cNvSpPr>
          <p:nvPr>
            <p:ph type="title"/>
          </p:nvPr>
        </p:nvSpPr>
        <p:spPr/>
        <p:txBody>
          <a:bodyPr/>
          <a:lstStyle/>
          <a:p>
            <a:endParaRPr lang="tr-TR"/>
          </a:p>
        </p:txBody>
      </p:sp>
      <p:sp>
        <p:nvSpPr>
          <p:cNvPr id="3" name="Text Placeholder 2">
            <a:extLst>
              <a:ext uri="{FF2B5EF4-FFF2-40B4-BE49-F238E27FC236}">
                <a16:creationId xmlns:a16="http://schemas.microsoft.com/office/drawing/2014/main" id="{49F932B5-BCD7-4719-B151-82460B7B0A5E}"/>
              </a:ext>
            </a:extLst>
          </p:cNvPr>
          <p:cNvSpPr>
            <a:spLocks noGrp="1"/>
          </p:cNvSpPr>
          <p:nvPr>
            <p:ph type="body" idx="1"/>
          </p:nvPr>
        </p:nvSpPr>
        <p:spPr/>
        <p:txBody>
          <a:bodyPr/>
          <a:lstStyle/>
          <a:p>
            <a:endParaRPr lang="tr-TR"/>
          </a:p>
        </p:txBody>
      </p:sp>
      <p:pic>
        <p:nvPicPr>
          <p:cNvPr id="4" name="Picture 3">
            <a:extLst>
              <a:ext uri="{FF2B5EF4-FFF2-40B4-BE49-F238E27FC236}">
                <a16:creationId xmlns:a16="http://schemas.microsoft.com/office/drawing/2014/main" id="{7185E69B-CFD9-4729-9399-C266F47CBE27}"/>
              </a:ext>
            </a:extLst>
          </p:cNvPr>
          <p:cNvPicPr>
            <a:picLocks noChangeAspect="1"/>
          </p:cNvPicPr>
          <p:nvPr/>
        </p:nvPicPr>
        <p:blipFill>
          <a:blip r:embed="rId2"/>
          <a:stretch>
            <a:fillRect/>
          </a:stretch>
        </p:blipFill>
        <p:spPr>
          <a:xfrm>
            <a:off x="703289" y="181429"/>
            <a:ext cx="7258450" cy="5143500"/>
          </a:xfrm>
          <a:prstGeom prst="rect">
            <a:avLst/>
          </a:prstGeom>
        </p:spPr>
      </p:pic>
    </p:spTree>
    <p:extLst>
      <p:ext uri="{BB962C8B-B14F-4D97-AF65-F5344CB8AC3E}">
        <p14:creationId xmlns:p14="http://schemas.microsoft.com/office/powerpoint/2010/main" val="1836391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1C1A1-CCF9-46F7-A24F-9882A5FDA8BB}"/>
              </a:ext>
            </a:extLst>
          </p:cNvPr>
          <p:cNvSpPr>
            <a:spLocks noGrp="1"/>
          </p:cNvSpPr>
          <p:nvPr>
            <p:ph type="title"/>
          </p:nvPr>
        </p:nvSpPr>
        <p:spPr/>
        <p:txBody>
          <a:bodyPr/>
          <a:lstStyle/>
          <a:p>
            <a:endParaRPr lang="tr-TR"/>
          </a:p>
        </p:txBody>
      </p:sp>
      <p:sp>
        <p:nvSpPr>
          <p:cNvPr id="3" name="Text Placeholder 2">
            <a:extLst>
              <a:ext uri="{FF2B5EF4-FFF2-40B4-BE49-F238E27FC236}">
                <a16:creationId xmlns:a16="http://schemas.microsoft.com/office/drawing/2014/main" id="{25EE1F85-629C-47A0-A71A-E29CF9A8040A}"/>
              </a:ext>
            </a:extLst>
          </p:cNvPr>
          <p:cNvSpPr>
            <a:spLocks noGrp="1"/>
          </p:cNvSpPr>
          <p:nvPr>
            <p:ph type="body" idx="1"/>
          </p:nvPr>
        </p:nvSpPr>
        <p:spPr/>
        <p:txBody>
          <a:bodyPr/>
          <a:lstStyle/>
          <a:p>
            <a:endParaRPr lang="tr-TR"/>
          </a:p>
        </p:txBody>
      </p:sp>
      <p:pic>
        <p:nvPicPr>
          <p:cNvPr id="4" name="Picture 3">
            <a:extLst>
              <a:ext uri="{FF2B5EF4-FFF2-40B4-BE49-F238E27FC236}">
                <a16:creationId xmlns:a16="http://schemas.microsoft.com/office/drawing/2014/main" id="{DB57683F-3734-4096-BA6D-DCA8410508CE}"/>
              </a:ext>
            </a:extLst>
          </p:cNvPr>
          <p:cNvPicPr>
            <a:picLocks noChangeAspect="1"/>
          </p:cNvPicPr>
          <p:nvPr/>
        </p:nvPicPr>
        <p:blipFill>
          <a:blip r:embed="rId2"/>
          <a:stretch>
            <a:fillRect/>
          </a:stretch>
        </p:blipFill>
        <p:spPr>
          <a:xfrm>
            <a:off x="370502" y="0"/>
            <a:ext cx="8402995" cy="5143500"/>
          </a:xfrm>
          <a:prstGeom prst="rect">
            <a:avLst/>
          </a:prstGeom>
        </p:spPr>
      </p:pic>
    </p:spTree>
    <p:extLst>
      <p:ext uri="{BB962C8B-B14F-4D97-AF65-F5344CB8AC3E}">
        <p14:creationId xmlns:p14="http://schemas.microsoft.com/office/powerpoint/2010/main" val="2661827595"/>
      </p:ext>
    </p:extLst>
  </p:cSld>
  <p:clrMapOvr>
    <a:masterClrMapping/>
  </p:clrMapOvr>
</p:sld>
</file>

<file path=ppt/theme/theme1.xml><?xml version="1.0" encoding="utf-8"?>
<a:theme xmlns:a="http://schemas.openxmlformats.org/drawingml/2006/main" name="Theme Office">
  <a:themeElements>
    <a:clrScheme name="Standard">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305</Words>
  <Application>Microsoft Office PowerPoint</Application>
  <PresentationFormat>On-screen Show (16:9)</PresentationFormat>
  <Paragraphs>33</Paragraphs>
  <Slides>12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Roboto</vt:lpstr>
      <vt:lpstr>Calibri</vt:lpstr>
      <vt:lpstr>Georgia</vt:lpstr>
      <vt:lpstr>Arial</vt:lpstr>
      <vt:lpstr>Theme Office</vt:lpstr>
      <vt:lpstr>IBM Capstone Project - The Battle of Neighborhoods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Capstone Project - The Battle of Neighborhoods</dc:title>
  <dc:creator>Fırat Sükûti</dc:creator>
  <cp:lastModifiedBy>Fırat Sükûti</cp:lastModifiedBy>
  <cp:revision>1</cp:revision>
  <dcterms:modified xsi:type="dcterms:W3CDTF">2020-11-28T19:47:21Z</dcterms:modified>
</cp:coreProperties>
</file>