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1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1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4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0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0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0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9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1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96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oop5.properties.php" TargetMode="External"/><Relationship Id="rId2" Type="http://schemas.openxmlformats.org/officeDocument/2006/relationships/hyperlink" Target="http://php.net/manual/en/language.oop5.constants.p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with </a:t>
            </a:r>
            <a:r>
              <a:rPr lang="en-US"/>
              <a:t>PHP-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669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#5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630617"/>
            <a:ext cx="5088776" cy="50469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2400" dirty="0">
                <a:solidFill>
                  <a:srgbClr val="0000BB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Test</a:t>
            </a:r>
            <a:br>
              <a:rPr lang="en-US" sz="2400" dirty="0">
                <a:solidFill>
                  <a:srgbClr val="0000BB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static public function 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getNew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()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return new static;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Child 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extends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Test</a:t>
            </a:r>
            <a:br>
              <a:rPr lang="en-US" sz="2400" dirty="0">
                <a:solidFill>
                  <a:srgbClr val="0000BB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{}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24282" y="1953506"/>
            <a:ext cx="5773269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BB"/>
                </a:solidFill>
                <a:latin typeface="Fira Mono"/>
              </a:rPr>
              <a:t>$obj1 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Test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00BB"/>
                </a:solidFill>
                <a:latin typeface="Fira Mono"/>
              </a:rPr>
              <a:t>$obj2 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$obj1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$obj1 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!==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$obj2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00BB"/>
                </a:solidFill>
                <a:latin typeface="Fira Mono"/>
              </a:rPr>
              <a:t>$obj3 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Test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::</a:t>
            </a:r>
            <a:r>
              <a:rPr lang="en-US" sz="2800" dirty="0" err="1">
                <a:solidFill>
                  <a:srgbClr val="0000BB"/>
                </a:solidFill>
                <a:latin typeface="Fira Mono"/>
              </a:rPr>
              <a:t>getNew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$obj3 </a:t>
            </a:r>
            <a:r>
              <a:rPr lang="en-US" sz="2800" dirty="0" err="1">
                <a:solidFill>
                  <a:srgbClr val="007700"/>
                </a:solidFill>
                <a:latin typeface="Fira Mono"/>
              </a:rPr>
              <a:t>instanceof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Test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00BB"/>
                </a:solidFill>
                <a:latin typeface="Fira Mono"/>
              </a:rPr>
              <a:t>$obj4 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Child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::</a:t>
            </a:r>
            <a:r>
              <a:rPr lang="en-US" sz="2800" dirty="0" err="1">
                <a:solidFill>
                  <a:srgbClr val="0000BB"/>
                </a:solidFill>
                <a:latin typeface="Fira Mono"/>
              </a:rPr>
              <a:t>getNew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$obj4 </a:t>
            </a:r>
            <a:r>
              <a:rPr lang="en-US" sz="2800" dirty="0" err="1">
                <a:solidFill>
                  <a:srgbClr val="007700"/>
                </a:solidFill>
                <a:latin typeface="Fira Mono"/>
              </a:rPr>
              <a:t>instanceof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Child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1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#6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186770" cy="363651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32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3200" dirty="0">
                <a:solidFill>
                  <a:srgbClr val="0000BB"/>
                </a:solidFill>
                <a:latin typeface="Fira Mono"/>
              </a:rPr>
            </a:br>
            <a:r>
              <a:rPr lang="en-US" sz="3200" dirty="0">
                <a:solidFill>
                  <a:srgbClr val="007700"/>
                </a:solidFill>
                <a:latin typeface="Fira Mono"/>
              </a:rPr>
              <a:t>echo (new </a:t>
            </a:r>
            <a:r>
              <a:rPr lang="en-US" sz="3200" dirty="0" err="1">
                <a:solidFill>
                  <a:srgbClr val="0000BB"/>
                </a:solidFill>
                <a:latin typeface="Fira Mono"/>
              </a:rPr>
              <a:t>DateTime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())-&gt;</a:t>
            </a:r>
            <a:r>
              <a:rPr lang="en-US" sz="3200" dirty="0">
                <a:solidFill>
                  <a:srgbClr val="0000BB"/>
                </a:solidFill>
                <a:latin typeface="Fira Mono"/>
              </a:rPr>
              <a:t>format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3200" dirty="0">
                <a:solidFill>
                  <a:srgbClr val="DD0000"/>
                </a:solidFill>
                <a:latin typeface="Fira Mono"/>
              </a:rPr>
              <a:t>'Y'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3200" dirty="0">
                <a:solidFill>
                  <a:srgbClr val="007700"/>
                </a:solidFill>
                <a:latin typeface="Fira Mono"/>
              </a:rPr>
            </a:br>
            <a:r>
              <a:rPr lang="en-US" sz="32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915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 dirty="0" err="1"/>
              <a:t>dan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propertieses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method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“namespace" yang </a:t>
            </a:r>
            <a:r>
              <a:rPr lang="en-US" sz="2400" dirty="0" err="1"/>
              <a:t>terpisah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dimungkinkan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propertieses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method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propertieses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method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notasi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propertieses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method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dipanggil</a:t>
            </a:r>
            <a:r>
              <a:rPr lang="en-US" sz="2400" dirty="0"/>
              <a:t>, </a:t>
            </a:r>
            <a:r>
              <a:rPr lang="en-US" sz="2400" dirty="0" err="1"/>
              <a:t>semata-mata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konteksnya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51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#7 </a:t>
            </a:r>
            <a:r>
              <a:rPr lang="en-US" dirty="0" err="1"/>
              <a:t>pengaksesan</a:t>
            </a:r>
            <a:r>
              <a:rPr lang="en-US" dirty="0"/>
              <a:t> properties &amp; </a:t>
            </a:r>
            <a:r>
              <a:rPr lang="en-US" dirty="0" err="1"/>
              <a:t>pemanggilan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774052"/>
            <a:ext cx="8943853" cy="448331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2400" dirty="0">
                <a:solidFill>
                  <a:srgbClr val="0000BB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Foo</a:t>
            </a:r>
            <a:br>
              <a:rPr lang="en-US" sz="2400" dirty="0">
                <a:solidFill>
                  <a:srgbClr val="0000BB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public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$bar 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en-US" sz="2400" dirty="0">
                <a:solidFill>
                  <a:srgbClr val="DD0000"/>
                </a:solidFill>
                <a:latin typeface="Fira Mono"/>
              </a:rPr>
              <a:t>'property'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public function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() 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return </a:t>
            </a:r>
            <a:r>
              <a:rPr lang="en-US" sz="2400" dirty="0">
                <a:solidFill>
                  <a:srgbClr val="DD0000"/>
                </a:solidFill>
                <a:latin typeface="Fira Mono"/>
              </a:rPr>
              <a:t>'method'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echo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,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PHP_EOL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,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(),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PHP_EOL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30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#8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anonym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propertieses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565" y="1523999"/>
            <a:ext cx="4399000" cy="51995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16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1600" dirty="0">
                <a:solidFill>
                  <a:srgbClr val="0000BB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Foo</a:t>
            </a:r>
            <a:br>
              <a:rPr lang="en-US" sz="1600" dirty="0">
                <a:solidFill>
                  <a:srgbClr val="0000BB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    public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$bar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    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    public function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__construct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() {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       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$this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bar 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= function() {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            return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42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        };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FF8000"/>
                </a:solidFill>
                <a:latin typeface="Fira Mono"/>
              </a:rPr>
              <a:t>// as of PHP 5.3.0:</a:t>
            </a:r>
            <a:br>
              <a:rPr lang="en-US" sz="1600" dirty="0">
                <a:solidFill>
                  <a:srgbClr val="FF8000"/>
                </a:solidFill>
                <a:latin typeface="Fira Mono"/>
              </a:rPr>
            </a:br>
            <a:r>
              <a:rPr lang="en-US" sz="16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Fira Mono"/>
              </a:rPr>
              <a:t>func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echo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Fira Mono"/>
              </a:rPr>
              <a:t>func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(),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PHP_EOL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br>
              <a:rPr lang="en-US" sz="1600" dirty="0">
                <a:solidFill>
                  <a:srgbClr val="007700"/>
                </a:solidFill>
                <a:latin typeface="Fira Mono"/>
              </a:rPr>
            </a:br>
            <a:r>
              <a:rPr lang="en-US" sz="1600" dirty="0">
                <a:solidFill>
                  <a:srgbClr val="FF8000"/>
                </a:solidFill>
                <a:latin typeface="Fira Mono"/>
              </a:rPr>
              <a:t>// alternatively, as of PHP 7.0.0:</a:t>
            </a:r>
            <a:br>
              <a:rPr lang="en-US" sz="1600" dirty="0">
                <a:solidFill>
                  <a:srgbClr val="FF8000"/>
                </a:solidFill>
                <a:latin typeface="Fira Mono"/>
              </a:rPr>
            </a:br>
            <a:r>
              <a:rPr lang="en-US" sz="1600" dirty="0">
                <a:solidFill>
                  <a:srgbClr val="007700"/>
                </a:solidFill>
                <a:latin typeface="Fira Mono"/>
              </a:rPr>
              <a:t>echo (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Fira Mono"/>
              </a:rPr>
              <a:t>obj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)(), </a:t>
            </a:r>
            <a:r>
              <a:rPr lang="en-US" sz="1600" dirty="0">
                <a:solidFill>
                  <a:srgbClr val="0000BB"/>
                </a:solidFill>
                <a:latin typeface="Fira Mono"/>
              </a:rPr>
              <a:t>PHP_EOL</a:t>
            </a:r>
            <a:r>
              <a:rPr lang="en-US" sz="1600" dirty="0">
                <a:solidFill>
                  <a:srgbClr val="007700"/>
                </a:solidFill>
                <a:latin typeface="Fira Mono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32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41" y="1855695"/>
            <a:ext cx="11851341" cy="4473388"/>
          </a:xfrm>
        </p:spPr>
        <p:txBody>
          <a:bodyPr>
            <a:no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mewariskan</a:t>
            </a:r>
            <a:r>
              <a:rPr lang="en-US" sz="2000" dirty="0"/>
              <a:t> method </a:t>
            </a:r>
            <a:r>
              <a:rPr lang="en-US" sz="2000" dirty="0" err="1"/>
              <a:t>dan</a:t>
            </a:r>
            <a:r>
              <a:rPr lang="en-US" sz="2000" dirty="0"/>
              <a:t> properties class lain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yang </a:t>
            </a:r>
            <a:r>
              <a:rPr lang="en-US" sz="2000" dirty="0" err="1"/>
              <a:t>diperluas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 class.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memperpanjang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class; </a:t>
            </a:r>
            <a:r>
              <a:rPr lang="en-US" sz="2000" dirty="0" err="1"/>
              <a:t>suatu</a:t>
            </a:r>
            <a:r>
              <a:rPr lang="en-US" sz="2000" dirty="0"/>
              <a:t> class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mewarisi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class </a:t>
            </a:r>
            <a:r>
              <a:rPr lang="en-US" sz="2000" dirty="0" err="1"/>
              <a:t>dasar</a:t>
            </a:r>
            <a:endParaRPr lang="en-US" sz="2000" dirty="0"/>
          </a:p>
          <a:p>
            <a:r>
              <a:rPr lang="en-US" sz="2000" dirty="0"/>
              <a:t>method </a:t>
            </a:r>
            <a:r>
              <a:rPr lang="en-US" sz="2000" dirty="0" err="1"/>
              <a:t>dan</a:t>
            </a:r>
            <a:r>
              <a:rPr lang="en-US" sz="2000" dirty="0"/>
              <a:t> properties yang </a:t>
            </a:r>
            <a:r>
              <a:rPr lang="en-US" sz="2000" dirty="0" err="1"/>
              <a:t>diwarisi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mendeklarasikannya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yang </a:t>
            </a:r>
            <a:r>
              <a:rPr lang="en-US" sz="2000" dirty="0" err="1"/>
              <a:t>didefinisikan</a:t>
            </a:r>
            <a:r>
              <a:rPr lang="en-US" sz="2000" dirty="0"/>
              <a:t> di class </a:t>
            </a:r>
            <a:r>
              <a:rPr lang="en-US" sz="2000" dirty="0" err="1"/>
              <a:t>induk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class </a:t>
            </a:r>
            <a:r>
              <a:rPr lang="en-US" sz="2000" dirty="0" err="1"/>
              <a:t>induk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mendefinisikan</a:t>
            </a:r>
            <a:r>
              <a:rPr lang="en-US" sz="2000" dirty="0"/>
              <a:t> method </a:t>
            </a:r>
            <a:r>
              <a:rPr lang="en-US" sz="2000" dirty="0" err="1"/>
              <a:t>sebagai</a:t>
            </a:r>
            <a:r>
              <a:rPr lang="en-US" sz="2000" dirty="0"/>
              <a:t> final, method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. </a:t>
            </a:r>
            <a:r>
              <a:rPr lang="en-US" sz="2000" dirty="0" err="1"/>
              <a:t>Dimungkinkan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method yang </a:t>
            </a:r>
            <a:r>
              <a:rPr lang="en-US" sz="2000" dirty="0" err="1"/>
              <a:t>diganti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properties </a:t>
            </a:r>
            <a:r>
              <a:rPr lang="en-US" sz="2000" dirty="0" err="1"/>
              <a:t>statis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mereferensikannya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parent :: .</a:t>
            </a:r>
          </a:p>
          <a:p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mengganti</a:t>
            </a:r>
            <a:r>
              <a:rPr lang="en-US" sz="2000" dirty="0"/>
              <a:t> method, </a:t>
            </a:r>
            <a:r>
              <a:rPr lang="en-US" sz="2000" dirty="0" err="1"/>
              <a:t>tanda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PHP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level E_STRICT.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berlaku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konstruktor</a:t>
            </a:r>
            <a:r>
              <a:rPr lang="en-US" sz="2000" dirty="0"/>
              <a:t>, 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penggantian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parameter yang </a:t>
            </a:r>
            <a:r>
              <a:rPr lang="en-US" sz="2000" dirty="0" err="1"/>
              <a:t>berbeda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81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#9 Simple class 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6819217" cy="42502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2000" dirty="0">
                <a:solidFill>
                  <a:srgbClr val="0000BB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ExtendClass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extends 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SimpleClass</a:t>
            </a:r>
            <a:br>
              <a:rPr lang="en-US" sz="2000" dirty="0">
                <a:solidFill>
                  <a:srgbClr val="0000BB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sz="2000" dirty="0">
                <a:solidFill>
                  <a:srgbClr val="FF8000"/>
                </a:solidFill>
                <a:latin typeface="Fira Mono"/>
              </a:rPr>
              <a:t>// Redefine the parent method</a:t>
            </a:r>
            <a:br>
              <a:rPr lang="en-US" sz="2000" dirty="0">
                <a:solidFill>
                  <a:srgbClr val="FF8000"/>
                </a:solidFill>
                <a:latin typeface="Fira Mono"/>
              </a:rPr>
            </a:br>
            <a:r>
              <a:rPr lang="en-US" sz="2000" dirty="0">
                <a:solidFill>
                  <a:srgbClr val="FF8000"/>
                </a:solidFill>
                <a:latin typeface="Fira Mono"/>
              </a:rPr>
              <a:t>   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function 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displayVar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{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    echo 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"Extending class\n"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   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parent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::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displayVar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$extended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ExtendClass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$extended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displayVar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35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::class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Sejak</a:t>
            </a:r>
            <a:r>
              <a:rPr lang="en-US" sz="2800" dirty="0"/>
              <a:t> PHP 5.5, kata </a:t>
            </a:r>
            <a:r>
              <a:rPr lang="en-US" sz="2800" dirty="0" err="1"/>
              <a:t>kunci</a:t>
            </a:r>
            <a:r>
              <a:rPr lang="en-US" sz="2800" dirty="0"/>
              <a:t> class juga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resolusi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class.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string yang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kualifikasi</a:t>
            </a:r>
            <a:r>
              <a:rPr lang="en-US" sz="2800" dirty="0"/>
              <a:t> </a:t>
            </a:r>
            <a:r>
              <a:rPr lang="en-US" sz="2800" dirty="0" err="1"/>
              <a:t>penuh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dirty="0" err="1"/>
              <a:t>ClassName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ClassName</a:t>
            </a:r>
            <a:r>
              <a:rPr lang="en-US" sz="2800" dirty="0"/>
              <a:t> :: class.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class namespace.</a:t>
            </a:r>
          </a:p>
        </p:txBody>
      </p:sp>
    </p:spTree>
    <p:extLst>
      <p:ext uri="{BB962C8B-B14F-4D97-AF65-F5344CB8AC3E}">
        <p14:creationId xmlns:p14="http://schemas.microsoft.com/office/powerpoint/2010/main" val="102403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#10 class 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312" y="2446405"/>
            <a:ext cx="4927664" cy="363651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28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2800" dirty="0">
                <a:solidFill>
                  <a:srgbClr val="0000BB"/>
                </a:solidFill>
                <a:latin typeface="Fira Mono"/>
              </a:rPr>
            </a:br>
            <a:r>
              <a:rPr lang="en-US" sz="2800" dirty="0">
                <a:solidFill>
                  <a:srgbClr val="007700"/>
                </a:solidFill>
                <a:latin typeface="Fira Mono"/>
              </a:rPr>
              <a:t>namespace 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NS 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7700"/>
                </a:solidFill>
                <a:latin typeface="Fira Mono"/>
              </a:rPr>
              <a:t>    class </a:t>
            </a:r>
            <a:r>
              <a:rPr lang="en-US" sz="2800" dirty="0" err="1">
                <a:solidFill>
                  <a:srgbClr val="0000BB"/>
                </a:solidFill>
                <a:latin typeface="Fira Mono"/>
              </a:rPr>
              <a:t>ClassName</a:t>
            </a:r>
            <a:r>
              <a:rPr lang="en-US" sz="2800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7700"/>
                </a:solidFill>
                <a:latin typeface="Fira Mono"/>
              </a:rPr>
              <a:t>    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7700"/>
                </a:solidFill>
                <a:latin typeface="Fira Mono"/>
              </a:rPr>
              <a:t>    echo </a:t>
            </a:r>
            <a:r>
              <a:rPr lang="en-US" sz="2800" dirty="0" err="1">
                <a:solidFill>
                  <a:srgbClr val="0000BB"/>
                </a:solidFill>
                <a:latin typeface="Fira Mono"/>
              </a:rPr>
              <a:t>ClassName</a:t>
            </a:r>
            <a:r>
              <a:rPr lang="en-US" sz="2800" dirty="0">
                <a:solidFill>
                  <a:srgbClr val="007700"/>
                </a:solidFill>
                <a:latin typeface="Fira Mono"/>
              </a:rPr>
              <a:t>::class;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sz="2800" dirty="0">
                <a:solidFill>
                  <a:srgbClr val="007700"/>
                </a:solidFill>
                <a:latin typeface="Fira Mono"/>
              </a:rPr>
            </a:br>
            <a:r>
              <a:rPr lang="en-US" sz="28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400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842-CAC1-42F6-B400-45DDB59B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3BCB-9A67-4915-95FB-78EE211B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Buatlah</a:t>
            </a:r>
            <a:r>
              <a:rPr lang="en-ID" sz="2800" dirty="0"/>
              <a:t> Project </a:t>
            </a:r>
            <a:r>
              <a:rPr lang="en-ID" sz="2800" dirty="0" err="1"/>
              <a:t>baru</a:t>
            </a:r>
            <a:r>
              <a:rPr lang="en-ID" sz="2800" dirty="0"/>
              <a:t> di </a:t>
            </a:r>
            <a:r>
              <a:rPr lang="en-ID" sz="2800" b="1" dirty="0" err="1"/>
              <a:t>htdocs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b="1" dirty="0"/>
              <a:t>OOP-PHP</a:t>
            </a:r>
          </a:p>
          <a:p>
            <a:r>
              <a:rPr lang="en-ID" sz="2800" dirty="0" err="1"/>
              <a:t>Buat</a:t>
            </a:r>
            <a:r>
              <a:rPr lang="en-ID" sz="2800" dirty="0"/>
              <a:t> File </a:t>
            </a:r>
            <a:r>
              <a:rPr lang="en-ID" sz="2800" dirty="0" err="1"/>
              <a:t>baru</a:t>
            </a:r>
            <a:r>
              <a:rPr lang="en-ID" sz="2800" dirty="0"/>
              <a:t> </a:t>
            </a:r>
            <a:r>
              <a:rPr lang="en-ID" sz="2800" dirty="0" err="1"/>
              <a:t>bernama</a:t>
            </a:r>
            <a:r>
              <a:rPr lang="en-ID" sz="2800" dirty="0"/>
              <a:t> </a:t>
            </a:r>
            <a:r>
              <a:rPr lang="en-ID" sz="2800" b="1" dirty="0" err="1"/>
              <a:t>Manusia.php</a:t>
            </a:r>
            <a:r>
              <a:rPr lang="en-ID" sz="2800" b="1" dirty="0"/>
              <a:t> </a:t>
            </a:r>
            <a:r>
              <a:rPr lang="en-ID" sz="2800" dirty="0"/>
              <a:t>(</a:t>
            </a:r>
            <a:r>
              <a:rPr lang="en-ID" sz="2800" dirty="0" err="1"/>
              <a:t>Ingat</a:t>
            </a:r>
            <a:r>
              <a:rPr lang="en-ID" sz="2800" dirty="0"/>
              <a:t>! Nama Class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diawali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huruf</a:t>
            </a:r>
            <a:r>
              <a:rPr lang="en-ID" sz="2800" dirty="0"/>
              <a:t> </a:t>
            </a:r>
            <a:r>
              <a:rPr lang="en-ID" sz="2800" dirty="0" err="1"/>
              <a:t>kapital</a:t>
            </a:r>
            <a:r>
              <a:rPr lang="en-ID" sz="2800" dirty="0"/>
              <a:t>). Class </a:t>
            </a:r>
            <a:r>
              <a:rPr lang="en-ID" sz="2800" b="1" dirty="0" err="1"/>
              <a:t>Manusia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atribut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, </a:t>
            </a:r>
            <a:r>
              <a:rPr lang="en-ID" sz="2800" dirty="0" err="1"/>
              <a:t>jenis_kelamin</a:t>
            </a:r>
            <a:r>
              <a:rPr lang="en-ID" sz="2800" dirty="0"/>
              <a:t> dan </a:t>
            </a:r>
            <a:r>
              <a:rPr lang="en-ID" sz="2800" dirty="0" err="1"/>
              <a:t>tanggal</a:t>
            </a:r>
            <a:r>
              <a:rPr lang="en-ID" sz="2800" dirty="0"/>
              <a:t> </a:t>
            </a:r>
            <a:r>
              <a:rPr lang="en-ID" sz="2800" dirty="0" err="1"/>
              <a:t>lahir</a:t>
            </a:r>
            <a:r>
              <a:rPr lang="en-ID" sz="2800" dirty="0"/>
              <a:t> dan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b="1" dirty="0" err="1"/>
              <a:t>bersuara</a:t>
            </a:r>
            <a:endParaRPr lang="en-ID" sz="2800" dirty="0"/>
          </a:p>
          <a:p>
            <a:r>
              <a:rPr lang="en-ID" sz="2800" dirty="0" err="1"/>
              <a:t>Buat</a:t>
            </a:r>
            <a:r>
              <a:rPr lang="en-ID" sz="2800" dirty="0"/>
              <a:t> File </a:t>
            </a:r>
            <a:r>
              <a:rPr lang="en-ID" sz="2800" dirty="0" err="1"/>
              <a:t>baru</a:t>
            </a:r>
            <a:r>
              <a:rPr lang="en-ID" sz="2800" dirty="0"/>
              <a:t> </a:t>
            </a:r>
            <a:r>
              <a:rPr lang="en-ID" sz="2800" dirty="0" err="1"/>
              <a:t>bernama</a:t>
            </a:r>
            <a:r>
              <a:rPr lang="en-ID" sz="2800" dirty="0"/>
              <a:t> </a:t>
            </a:r>
            <a:r>
              <a:rPr lang="en-ID" sz="2800" b="1" dirty="0" err="1"/>
              <a:t>index.php</a:t>
            </a:r>
            <a:r>
              <a:rPr lang="en-ID" sz="2800" b="1" dirty="0"/>
              <a:t> </a:t>
            </a:r>
            <a:r>
              <a:rPr lang="en-ID" sz="2800" dirty="0"/>
              <a:t>(</a:t>
            </a:r>
            <a:r>
              <a:rPr lang="en-ID" sz="2800" dirty="0" err="1"/>
              <a:t>Sebagi</a:t>
            </a:r>
            <a:r>
              <a:rPr lang="en-ID" sz="2800" dirty="0"/>
              <a:t> Main)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20543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 </a:t>
            </a:r>
            <a:r>
              <a:rPr lang="en-US" dirty="0" err="1"/>
              <a:t>pada</a:t>
            </a:r>
            <a:r>
              <a:rPr lang="en-US" dirty="0"/>
              <a:t> PHP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9548"/>
          </a:xfrm>
        </p:spPr>
        <p:txBody>
          <a:bodyPr>
            <a:noAutofit/>
          </a:bodyPr>
          <a:lstStyle/>
          <a:p>
            <a:r>
              <a:rPr lang="en-US" sz="2800" dirty="0" err="1"/>
              <a:t>Definisi</a:t>
            </a:r>
            <a:r>
              <a:rPr lang="en-US" sz="2800" dirty="0"/>
              <a:t> class </a:t>
            </a:r>
            <a:r>
              <a:rPr lang="en-US" sz="2800" dirty="0" err="1"/>
              <a:t>dasar</a:t>
            </a:r>
            <a:r>
              <a:rPr lang="en-US" sz="2800" dirty="0"/>
              <a:t> (basic class)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class, </a:t>
            </a:r>
            <a:r>
              <a:rPr lang="en-US" sz="2800" dirty="0" err="1"/>
              <a:t>diikuti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class,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diikuti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sepasang</a:t>
            </a:r>
            <a:r>
              <a:rPr lang="en-US" sz="2800" dirty="0"/>
              <a:t> </a:t>
            </a:r>
            <a:r>
              <a:rPr lang="en-US" sz="2800" dirty="0" err="1"/>
              <a:t>kurung</a:t>
            </a:r>
            <a:r>
              <a:rPr lang="en-US" sz="2800" dirty="0"/>
              <a:t> </a:t>
            </a:r>
            <a:r>
              <a:rPr lang="en-US" sz="2800" dirty="0" err="1"/>
              <a:t>kurawal</a:t>
            </a:r>
            <a:r>
              <a:rPr lang="en-US" sz="2800" dirty="0"/>
              <a:t> yang </a:t>
            </a:r>
            <a:r>
              <a:rPr lang="en-US" sz="2800" dirty="0" err="1"/>
              <a:t>melampirkan</a:t>
            </a:r>
            <a:r>
              <a:rPr lang="en-US" sz="2800" dirty="0"/>
              <a:t> </a:t>
            </a:r>
            <a:r>
              <a:rPr lang="en-US" sz="2800" dirty="0" err="1"/>
              <a:t>definisi</a:t>
            </a:r>
            <a:r>
              <a:rPr lang="en-US" sz="2800" dirty="0"/>
              <a:t> properties </a:t>
            </a:r>
            <a:r>
              <a:rPr lang="en-US" sz="2800" dirty="0" err="1"/>
              <a:t>dan</a:t>
            </a:r>
            <a:r>
              <a:rPr lang="en-US" sz="2800" dirty="0"/>
              <a:t> method </a:t>
            </a:r>
            <a:r>
              <a:rPr lang="en-US" sz="2800" dirty="0" err="1"/>
              <a:t>milik</a:t>
            </a:r>
            <a:r>
              <a:rPr lang="en-US" sz="2800" dirty="0"/>
              <a:t> class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r>
              <a:rPr lang="en-US" sz="2800" dirty="0"/>
              <a:t>Kata </a:t>
            </a:r>
            <a:r>
              <a:rPr lang="en-US" sz="2800" dirty="0" err="1"/>
              <a:t>apapun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dijadikan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class </a:t>
            </a:r>
            <a:r>
              <a:rPr lang="en-US" sz="2800" dirty="0" err="1"/>
              <a:t>kecuali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/ kata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PHP</a:t>
            </a:r>
            <a:br>
              <a:rPr lang="en-US" sz="2800" dirty="0"/>
            </a:br>
            <a:r>
              <a:rPr lang="en-US" sz="2800" dirty="0"/>
              <a:t>class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berisi</a:t>
            </a:r>
            <a:r>
              <a:rPr lang="en-US" sz="2800" dirty="0"/>
              <a:t> class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,   (</a:t>
            </a:r>
            <a:r>
              <a:rPr lang="en-US" sz="2800" dirty="0" err="1"/>
              <a:t>yaitu</a:t>
            </a:r>
            <a:r>
              <a:rPr lang="en-US" sz="2800" dirty="0"/>
              <a:t> "</a:t>
            </a:r>
            <a:r>
              <a:rPr lang="en-US" sz="2800" dirty="0" err="1"/>
              <a:t>propertieses</a:t>
            </a:r>
            <a:r>
              <a:rPr lang="en-US" sz="2800" dirty="0"/>
              <a:t>"), &amp; </a:t>
            </a:r>
            <a:r>
              <a:rPr lang="en-US" sz="2800" dirty="0" err="1"/>
              <a:t>fungsi</a:t>
            </a:r>
            <a:r>
              <a:rPr lang="en-US" sz="2800" dirty="0"/>
              <a:t> (</a:t>
            </a:r>
            <a:r>
              <a:rPr lang="en-US" sz="2800" dirty="0" err="1"/>
              <a:t>yaitu</a:t>
            </a:r>
            <a:r>
              <a:rPr lang="en-US" sz="2800" dirty="0"/>
              <a:t> "methods").</a:t>
            </a:r>
            <a:r>
              <a:rPr lang="en-US" sz="2800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sz="2800" dirty="0">
                <a:solidFill>
                  <a:srgbClr val="00B0F0"/>
                </a:solidFill>
                <a:hlinkClick r:id="rId2"/>
              </a:rPr>
              <a:t>constants</a:t>
            </a:r>
            <a:r>
              <a:rPr lang="en-US" sz="2800" dirty="0">
                <a:solidFill>
                  <a:srgbClr val="00B0F0"/>
                </a:solidFill>
              </a:rPr>
              <a:t>, </a:t>
            </a:r>
            <a:r>
              <a:rPr lang="en-US" sz="2800" dirty="0">
                <a:solidFill>
                  <a:srgbClr val="00B0F0"/>
                </a:solidFill>
                <a:hlinkClick r:id="rId3"/>
              </a:rPr>
              <a:t>variables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9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A52-54F6-455E-88AF-E087A0B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Manusia.php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619F5-DD45-4E7C-8E84-875D5618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9" r="53125" b="30791"/>
          <a:stretch/>
        </p:blipFill>
        <p:spPr>
          <a:xfrm>
            <a:off x="594359" y="2222286"/>
            <a:ext cx="6529051" cy="43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6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1337-C02C-482A-9E08-F22A04A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index.php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2CD11-8D2A-415D-9E70-CB6C578E1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3" r="39475" b="42814"/>
          <a:stretch/>
        </p:blipFill>
        <p:spPr>
          <a:xfrm>
            <a:off x="522580" y="1838812"/>
            <a:ext cx="111468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8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C001-CC48-465D-B106-EF7C9D11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Akses</a:t>
            </a:r>
            <a:r>
              <a:rPr lang="en-ID" dirty="0"/>
              <a:t> di Web Browser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3E38-DF1D-45C3-B469-F9B8EBE9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48929"/>
          </a:xfrm>
        </p:spPr>
        <p:txBody>
          <a:bodyPr/>
          <a:lstStyle/>
          <a:p>
            <a:r>
              <a:rPr lang="en-ID" dirty="0"/>
              <a:t>http://localhost/OOP-PHP/index.php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0ED7-2B2A-4BA9-910A-8A1A4939B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0" b="76395"/>
          <a:stretch/>
        </p:blipFill>
        <p:spPr>
          <a:xfrm>
            <a:off x="1234440" y="3074162"/>
            <a:ext cx="8083296" cy="15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3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842-CAC1-42F6-B400-45DDB59B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3BCB-9A67-4915-95FB-78EE211B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3200" dirty="0" err="1"/>
              <a:t>Menghitung</a:t>
            </a:r>
            <a:r>
              <a:rPr lang="en-ID" sz="3200" dirty="0"/>
              <a:t> </a:t>
            </a:r>
            <a:r>
              <a:rPr lang="en-ID" sz="3200" dirty="0" err="1"/>
              <a:t>Usia</a:t>
            </a:r>
            <a:r>
              <a:rPr lang="en-ID" sz="3200" dirty="0"/>
              <a:t> </a:t>
            </a:r>
            <a:r>
              <a:rPr lang="en-ID" sz="3200" dirty="0" err="1"/>
              <a:t>berdasarkan</a:t>
            </a:r>
            <a:r>
              <a:rPr lang="en-ID" sz="3200" dirty="0"/>
              <a:t> </a:t>
            </a:r>
            <a:r>
              <a:rPr lang="en-ID" sz="3200" dirty="0" err="1"/>
              <a:t>tahun</a:t>
            </a:r>
            <a:r>
              <a:rPr lang="en-ID" sz="3200" dirty="0"/>
              <a:t> </a:t>
            </a:r>
            <a:r>
              <a:rPr lang="en-ID" sz="3200" dirty="0" err="1"/>
              <a:t>lahir</a:t>
            </a:r>
            <a:r>
              <a:rPr lang="en-ID" sz="3200" dirty="0"/>
              <a:t> </a:t>
            </a:r>
            <a:r>
              <a:rPr lang="en-ID" sz="3200" dirty="0" err="1"/>
              <a:t>manusia</a:t>
            </a:r>
            <a:r>
              <a:rPr lang="en-ID" sz="3200" dirty="0"/>
              <a:t>. </a:t>
            </a:r>
            <a:r>
              <a:rPr lang="en-ID" sz="3200" b="1" dirty="0" err="1"/>
              <a:t>Bagaimana</a:t>
            </a:r>
            <a:r>
              <a:rPr lang="en-ID" sz="3200" b="1" dirty="0"/>
              <a:t> </a:t>
            </a:r>
            <a:r>
              <a:rPr lang="en-ID" sz="3200" b="1" dirty="0" err="1"/>
              <a:t>caranya</a:t>
            </a:r>
            <a:r>
              <a:rPr lang="en-ID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979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A52-54F6-455E-88AF-E087A0B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Manusia.php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32494-A36E-413A-A3C8-45913595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29"/>
          <a:stretch/>
        </p:blipFill>
        <p:spPr>
          <a:xfrm>
            <a:off x="0" y="1840590"/>
            <a:ext cx="12192000" cy="45702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E3E443-8B7E-441C-814D-64015142C94F}"/>
              </a:ext>
            </a:extLst>
          </p:cNvPr>
          <p:cNvSpPr/>
          <p:nvPr/>
        </p:nvSpPr>
        <p:spPr>
          <a:xfrm>
            <a:off x="1179576" y="3429000"/>
            <a:ext cx="10570464" cy="2496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4250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237-A797-4F20-8C9E-320501FE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Penjelasan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A78C-ADB8-4215-B0AC-55D0E251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052911"/>
            <a:ext cx="10554574" cy="37608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tanggal</a:t>
            </a:r>
            <a:r>
              <a:rPr lang="en-ID" b="1" dirty="0"/>
              <a:t> </a:t>
            </a:r>
            <a:r>
              <a:rPr lang="en-ID" b="1" dirty="0" err="1"/>
              <a:t>lahir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format </a:t>
            </a:r>
            <a:r>
              <a:rPr lang="en-ID" b="1" dirty="0"/>
              <a:t>d/m/Y</a:t>
            </a:r>
            <a:endParaRPr lang="id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2AE7A-FD10-4D27-8924-35F57E25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5" t="63779" r="5350" b="30970"/>
          <a:stretch/>
        </p:blipFill>
        <p:spPr>
          <a:xfrm>
            <a:off x="886968" y="2487168"/>
            <a:ext cx="9665208" cy="3474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05C41-7CAC-4E6F-90EF-BBEA0438CD85}"/>
              </a:ext>
            </a:extLst>
          </p:cNvPr>
          <p:cNvSpPr txBox="1">
            <a:spLocks/>
          </p:cNvSpPr>
          <p:nvPr/>
        </p:nvSpPr>
        <p:spPr>
          <a:xfrm>
            <a:off x="886968" y="4576594"/>
            <a:ext cx="10554574" cy="3760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b="1" dirty="0"/>
              <a:t>date</a:t>
            </a:r>
            <a:endParaRPr lang="id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BE78A-E6C1-4D6F-9502-2509F2947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5" t="68781" r="5350" b="26636"/>
          <a:stretch/>
        </p:blipFill>
        <p:spPr>
          <a:xfrm>
            <a:off x="946512" y="4110250"/>
            <a:ext cx="9665208" cy="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1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237-A797-4F20-8C9E-320501FE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Penjelasan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A78C-ADB8-4215-B0AC-55D0E251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052911"/>
            <a:ext cx="10554574" cy="37608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date</a:t>
            </a:r>
            <a:endParaRPr lang="id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2AE7A-FD10-4D27-8924-35F57E25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5" t="72327" r="5350" b="21989"/>
          <a:stretch/>
        </p:blipFill>
        <p:spPr>
          <a:xfrm>
            <a:off x="886968" y="2568278"/>
            <a:ext cx="9665208" cy="3760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5FB0FB-FD40-41D8-AB8D-7BC098568D13}"/>
              </a:ext>
            </a:extLst>
          </p:cNvPr>
          <p:cNvSpPr txBox="1">
            <a:spLocks/>
          </p:cNvSpPr>
          <p:nvPr/>
        </p:nvSpPr>
        <p:spPr>
          <a:xfrm>
            <a:off x="810000" y="4579641"/>
            <a:ext cx="10554574" cy="3760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–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lahir</a:t>
            </a:r>
            <a:endParaRPr lang="id-ID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63651-5929-442B-B44B-8C9448A88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0" t="76672" r="5125" b="17644"/>
          <a:stretch/>
        </p:blipFill>
        <p:spPr>
          <a:xfrm>
            <a:off x="869544" y="4095008"/>
            <a:ext cx="9665208" cy="3760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8971FC-10C4-44FC-A492-0DF88656871A}"/>
              </a:ext>
            </a:extLst>
          </p:cNvPr>
          <p:cNvSpPr txBox="1">
            <a:spLocks/>
          </p:cNvSpPr>
          <p:nvPr/>
        </p:nvSpPr>
        <p:spPr>
          <a:xfrm>
            <a:off x="810000" y="5847609"/>
            <a:ext cx="10554574" cy="3760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pemanggil</a:t>
            </a:r>
            <a:r>
              <a:rPr lang="en-ID" dirty="0"/>
              <a:t> </a:t>
            </a:r>
            <a:r>
              <a:rPr lang="en-ID" dirty="0" err="1"/>
              <a:t>fungsi</a:t>
            </a:r>
            <a:endParaRPr lang="id-ID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EFEEFA-7C93-4556-8065-A167B8009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0" t="82224" r="5125" b="13820"/>
          <a:stretch/>
        </p:blipFill>
        <p:spPr>
          <a:xfrm>
            <a:off x="869544" y="5471521"/>
            <a:ext cx="9665208" cy="2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5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1337-C02C-482A-9E08-F22A04A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index.php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E3416-2CDD-47A4-AC6E-2CC898A3D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9" r="43825" b="37977"/>
          <a:stretch/>
        </p:blipFill>
        <p:spPr>
          <a:xfrm>
            <a:off x="810000" y="1563624"/>
            <a:ext cx="10208322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7EC4A0-2DC3-4C32-9D34-F412EC802367}"/>
              </a:ext>
            </a:extLst>
          </p:cNvPr>
          <p:cNvSpPr/>
          <p:nvPr/>
        </p:nvSpPr>
        <p:spPr>
          <a:xfrm>
            <a:off x="1600200" y="5833872"/>
            <a:ext cx="36576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069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C001-CC48-465D-B106-EF7C9D11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Akses</a:t>
            </a:r>
            <a:r>
              <a:rPr lang="en-ID" dirty="0"/>
              <a:t> di Web Browser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3E38-DF1D-45C3-B469-F9B8EBE9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48929"/>
          </a:xfrm>
        </p:spPr>
        <p:txBody>
          <a:bodyPr/>
          <a:lstStyle/>
          <a:p>
            <a:r>
              <a:rPr lang="en-ID" dirty="0"/>
              <a:t>http://localhost/OOP-PHP/index.php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F1E9D-1780-4307-9543-1BFA6ECD9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75" b="78054"/>
          <a:stretch/>
        </p:blipFill>
        <p:spPr>
          <a:xfrm>
            <a:off x="1225296" y="2949806"/>
            <a:ext cx="7635240" cy="14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842-CAC1-42F6-B400-45DDB59B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Extends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3BCB-9A67-4915-95FB-78EE211B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40" y="3337855"/>
            <a:ext cx="4417988" cy="212111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Mengelompokan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mamalia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makanannya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Buat</a:t>
            </a:r>
            <a:r>
              <a:rPr lang="en-ID" dirty="0"/>
              <a:t> file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b="1" dirty="0" err="1"/>
              <a:t>KelompokMakan.php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3961D-95B4-479E-82F6-55BF8C909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5" r="50000" b="37563"/>
          <a:stretch/>
        </p:blipFill>
        <p:spPr>
          <a:xfrm>
            <a:off x="4521313" y="2133600"/>
            <a:ext cx="7586241" cy="42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"/>
              </a:rPr>
              <a:t>Contoh</a:t>
            </a:r>
            <a:r>
              <a:rPr lang="en-US" altLang="en-US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"/>
              </a:rPr>
              <a:t> #1 Simple Class definition</a:t>
            </a:r>
            <a:endParaRPr 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2218289"/>
            <a:ext cx="475129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php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class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SimpleClass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Arial Unicode MS" panose="020B0604020202020204" pitchFamily="34" charset="-128"/>
              </a:rPr>
              <a:t>// property declaration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public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0000"/>
                </a:solidFill>
                <a:effectLst/>
                <a:latin typeface="Arial Unicode MS" panose="020B0604020202020204" pitchFamily="34" charset="-128"/>
              </a:rPr>
              <a:t>'a default value'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Arial Unicode MS" panose="020B0604020202020204" pitchFamily="34" charset="-128"/>
              </a:rPr>
              <a:t>// method declaration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public function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displayVar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() 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        echo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$this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-&gt;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    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599" y="2545976"/>
            <a:ext cx="5647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Variabel</a:t>
            </a:r>
            <a:r>
              <a:rPr lang="en-US" sz="2800" dirty="0"/>
              <a:t> pseudo $ this </a:t>
            </a:r>
            <a:r>
              <a:rPr lang="en-US" sz="2800" dirty="0" err="1"/>
              <a:t>tersedia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method </a:t>
            </a:r>
            <a:r>
              <a:rPr lang="en-US" sz="2800" dirty="0" err="1"/>
              <a:t>dipanggil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konteks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. </a:t>
            </a:r>
          </a:p>
          <a:p>
            <a:r>
              <a:rPr lang="en-US" sz="2800" dirty="0"/>
              <a:t>$ this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pemanggil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74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A52-54F6-455E-88AF-E087A0B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Manusia.php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28248-C4CD-4FA3-BD45-D9606ED23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1" r="47200" b="25401"/>
          <a:stretch/>
        </p:blipFill>
        <p:spPr>
          <a:xfrm>
            <a:off x="731520" y="1591055"/>
            <a:ext cx="7781544" cy="5095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E3E443-8B7E-441C-814D-64015142C94F}"/>
              </a:ext>
            </a:extLst>
          </p:cNvPr>
          <p:cNvSpPr/>
          <p:nvPr/>
        </p:nvSpPr>
        <p:spPr>
          <a:xfrm>
            <a:off x="1621536" y="2029968"/>
            <a:ext cx="6781800" cy="758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47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18C9F-A61C-4FCF-A5DC-BE51124B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11" y="1579715"/>
            <a:ext cx="9528874" cy="518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61337-C02C-482A-9E08-F22A04A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index.php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EC4A0-2DC3-4C32-9D34-F412EC802367}"/>
              </a:ext>
            </a:extLst>
          </p:cNvPr>
          <p:cNvSpPr/>
          <p:nvPr/>
        </p:nvSpPr>
        <p:spPr>
          <a:xfrm>
            <a:off x="1408176" y="4709160"/>
            <a:ext cx="4553712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6C857-1EAF-44EC-A304-E0911BACC288}"/>
              </a:ext>
            </a:extLst>
          </p:cNvPr>
          <p:cNvSpPr/>
          <p:nvPr/>
        </p:nvSpPr>
        <p:spPr>
          <a:xfrm>
            <a:off x="1408176" y="6260592"/>
            <a:ext cx="361188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19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C001-CC48-465D-B106-EF7C9D11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Akses</a:t>
            </a:r>
            <a:r>
              <a:rPr lang="en-ID" dirty="0"/>
              <a:t> di Web Browser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3E38-DF1D-45C3-B469-F9B8EBE9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48929"/>
          </a:xfrm>
        </p:spPr>
        <p:txBody>
          <a:bodyPr/>
          <a:lstStyle/>
          <a:p>
            <a:r>
              <a:rPr lang="en-ID" dirty="0"/>
              <a:t>http://localhost/OOP-PHP/index.php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E5CC2-6C96-4174-BD32-B98AFD33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9" y="2871216"/>
            <a:ext cx="11090006" cy="23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3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237-A797-4F20-8C9E-320501FE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Penjelasan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A78C-ADB8-4215-B0AC-55D0E251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429000"/>
            <a:ext cx="10554574" cy="144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Atribut</a:t>
            </a:r>
            <a:r>
              <a:rPr lang="en-ID" b="1" dirty="0"/>
              <a:t> </a:t>
            </a:r>
            <a:r>
              <a:rPr lang="en-ID" b="1" dirty="0" err="1"/>
              <a:t>makanan</a:t>
            </a:r>
            <a:r>
              <a:rPr lang="en-ID" dirty="0"/>
              <a:t> dan method </a:t>
            </a:r>
            <a:r>
              <a:rPr lang="en-ID" b="1" dirty="0" err="1"/>
              <a:t>jenis</a:t>
            </a:r>
            <a:r>
              <a:rPr lang="en-ID" b="1" dirty="0"/>
              <a:t>()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KelompokMakanan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pada class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dan </a:t>
            </a:r>
            <a:r>
              <a:rPr lang="en-ID" dirty="0" err="1"/>
              <a:t>memanggilnya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72195-1ED1-4806-B697-96FED9D7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61" y="2221943"/>
            <a:ext cx="7169517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7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842-CAC1-42F6-B400-45DDB59B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3BCB-9A67-4915-95FB-78EE211B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36" y="2569759"/>
            <a:ext cx="9858668" cy="3172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800" dirty="0" err="1"/>
              <a:t>Buat</a:t>
            </a:r>
            <a:r>
              <a:rPr lang="en-ID" sz="2800" dirty="0"/>
              <a:t> class </a:t>
            </a:r>
            <a:r>
              <a:rPr lang="en-ID" sz="2800" dirty="0" err="1"/>
              <a:t>baru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dirty="0" err="1"/>
              <a:t>HewanPeliharaan</a:t>
            </a:r>
            <a:r>
              <a:rPr lang="en-ID" sz="2800" dirty="0"/>
              <a:t> yang </a:t>
            </a:r>
            <a:r>
              <a:rPr lang="en-ID" sz="2800" dirty="0" err="1"/>
              <a:t>terdiri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atribut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dan </a:t>
            </a:r>
            <a:r>
              <a:rPr lang="en-ID" sz="2800" dirty="0" err="1"/>
              <a:t>jenis</a:t>
            </a:r>
            <a:r>
              <a:rPr lang="en-ID" sz="2800" dirty="0"/>
              <a:t>, dan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bersuara</a:t>
            </a:r>
            <a:r>
              <a:rPr lang="en-ID" sz="2800" dirty="0"/>
              <a:t>.</a:t>
            </a:r>
          </a:p>
          <a:p>
            <a:pPr marL="0" indent="0">
              <a:buNone/>
            </a:pPr>
            <a:r>
              <a:rPr lang="en-ID" sz="2800" dirty="0" err="1"/>
              <a:t>HewanPeliharaan</a:t>
            </a:r>
            <a:r>
              <a:rPr lang="en-ID" sz="2800" dirty="0"/>
              <a:t> </a:t>
            </a:r>
            <a:r>
              <a:rPr lang="en-ID" sz="2800" dirty="0" err="1"/>
              <a:t>bersuara</a:t>
            </a:r>
            <a:r>
              <a:rPr lang="en-ID" sz="2800" dirty="0"/>
              <a:t> </a:t>
            </a:r>
            <a:r>
              <a:rPr lang="en-ID" sz="2800" dirty="0" err="1"/>
              <a:t>sesuai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jenis</a:t>
            </a:r>
            <a:r>
              <a:rPr lang="en-ID" sz="2800" dirty="0"/>
              <a:t> </a:t>
            </a:r>
            <a:r>
              <a:rPr lang="en-ID" sz="2800" dirty="0" err="1"/>
              <a:t>nya</a:t>
            </a:r>
            <a:r>
              <a:rPr lang="en-ID" sz="2800" dirty="0"/>
              <a:t>.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jenisnya</a:t>
            </a:r>
            <a:r>
              <a:rPr lang="en-ID" sz="2800" dirty="0"/>
              <a:t> </a:t>
            </a:r>
            <a:r>
              <a:rPr lang="en-ID" sz="2800" dirty="0" err="1"/>
              <a:t>Kucing</a:t>
            </a:r>
            <a:r>
              <a:rPr lang="en-ID" sz="2800" dirty="0"/>
              <a:t>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bersuara</a:t>
            </a:r>
            <a:r>
              <a:rPr lang="en-ID" sz="2800" dirty="0"/>
              <a:t> </a:t>
            </a:r>
            <a:r>
              <a:rPr lang="en-ID" sz="2800" dirty="0" err="1"/>
              <a:t>Mengeong</a:t>
            </a:r>
            <a:r>
              <a:rPr lang="en-ID" sz="2800" dirty="0"/>
              <a:t>,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jenisnya</a:t>
            </a:r>
            <a:r>
              <a:rPr lang="en-ID" sz="2800" dirty="0"/>
              <a:t> </a:t>
            </a:r>
            <a:r>
              <a:rPr lang="en-ID" sz="2800" dirty="0" err="1"/>
              <a:t>Kambing</a:t>
            </a:r>
            <a:r>
              <a:rPr lang="en-ID" sz="2800" dirty="0"/>
              <a:t>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bersuara</a:t>
            </a:r>
            <a:r>
              <a:rPr lang="en-ID" sz="2800" dirty="0"/>
              <a:t> </a:t>
            </a:r>
            <a:r>
              <a:rPr lang="en-ID" sz="2800" dirty="0" err="1"/>
              <a:t>Mbe</a:t>
            </a:r>
            <a:endParaRPr lang="en-ID" sz="2800" dirty="0"/>
          </a:p>
          <a:p>
            <a:pPr marL="0" indent="0">
              <a:buNone/>
            </a:pPr>
            <a:r>
              <a:rPr lang="en-ID" sz="2800" dirty="0" err="1"/>
              <a:t>Pastikan</a:t>
            </a:r>
            <a:r>
              <a:rPr lang="en-ID" sz="2800" dirty="0"/>
              <a:t> </a:t>
            </a:r>
            <a:r>
              <a:rPr lang="en-ID" sz="2800" dirty="0" err="1"/>
              <a:t>kelompokan</a:t>
            </a:r>
            <a:r>
              <a:rPr lang="en-ID" sz="2800" dirty="0"/>
              <a:t> </a:t>
            </a:r>
            <a:r>
              <a:rPr lang="en-ID" sz="2800" dirty="0" err="1"/>
              <a:t>HewanPeliharaan</a:t>
            </a:r>
            <a:r>
              <a:rPr lang="en-ID" sz="2800" dirty="0"/>
              <a:t> </a:t>
            </a:r>
            <a:r>
              <a:rPr lang="en-ID" sz="2800" dirty="0" err="1"/>
              <a:t>berdasarkan</a:t>
            </a:r>
            <a:r>
              <a:rPr lang="en-ID" sz="2800" dirty="0"/>
              <a:t> </a:t>
            </a:r>
            <a:r>
              <a:rPr lang="en-ID" sz="2800" dirty="0" err="1"/>
              <a:t>jenis</a:t>
            </a:r>
            <a:r>
              <a:rPr lang="en-ID" sz="2800" dirty="0"/>
              <a:t> </a:t>
            </a:r>
            <a:r>
              <a:rPr lang="en-ID" sz="2800" dirty="0" err="1"/>
              <a:t>makananya</a:t>
            </a:r>
            <a:r>
              <a:rPr lang="en-ID" sz="2800" dirty="0"/>
              <a:t> juga</a:t>
            </a:r>
          </a:p>
        </p:txBody>
      </p:sp>
    </p:spTree>
    <p:extLst>
      <p:ext uri="{BB962C8B-B14F-4D97-AF65-F5344CB8AC3E}">
        <p14:creationId xmlns:p14="http://schemas.microsoft.com/office/powerpoint/2010/main" val="712892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/>
              <a:t>Posting </a:t>
            </a:r>
            <a:r>
              <a:rPr lang="en-ID" sz="3200" dirty="0" err="1"/>
              <a:t>seluruh</a:t>
            </a:r>
            <a:r>
              <a:rPr lang="en-ID" sz="3200" dirty="0"/>
              <a:t> coding, </a:t>
            </a:r>
            <a:r>
              <a:rPr lang="en-ID" sz="3200" dirty="0" err="1"/>
              <a:t>hasil</a:t>
            </a:r>
            <a:r>
              <a:rPr lang="en-ID" sz="3200" dirty="0"/>
              <a:t> </a:t>
            </a:r>
            <a:r>
              <a:rPr lang="en-ID" sz="3200" dirty="0" err="1"/>
              <a:t>studi</a:t>
            </a:r>
            <a:r>
              <a:rPr lang="en-ID" sz="3200" dirty="0"/>
              <a:t> </a:t>
            </a:r>
            <a:r>
              <a:rPr lang="en-ID" sz="3200" dirty="0" err="1"/>
              <a:t>kasus</a:t>
            </a:r>
            <a:r>
              <a:rPr lang="en-ID" sz="3200" dirty="0"/>
              <a:t> </a:t>
            </a:r>
            <a:r>
              <a:rPr lang="en-ID" sz="3200" dirty="0" err="1"/>
              <a:t>beserta</a:t>
            </a:r>
            <a:r>
              <a:rPr lang="en-ID" sz="3200" dirty="0"/>
              <a:t> screenshot </a:t>
            </a:r>
            <a:r>
              <a:rPr lang="en-ID" sz="3200" dirty="0" err="1"/>
              <a:t>hasilnya</a:t>
            </a:r>
            <a:r>
              <a:rPr lang="en-ID" sz="3200" dirty="0"/>
              <a:t>  </a:t>
            </a:r>
            <a:r>
              <a:rPr lang="en-ID" sz="3200" dirty="0" err="1"/>
              <a:t>ke</a:t>
            </a:r>
            <a:r>
              <a:rPr lang="en-ID" sz="3200" dirty="0"/>
              <a:t> blog masing-masing, </a:t>
            </a:r>
            <a:r>
              <a:rPr lang="en-ID" sz="3200" dirty="0" err="1"/>
              <a:t>jangan</a:t>
            </a:r>
            <a:r>
              <a:rPr lang="en-ID" sz="3200" dirty="0"/>
              <a:t> </a:t>
            </a:r>
            <a:r>
              <a:rPr lang="en-ID" sz="3200" dirty="0" err="1"/>
              <a:t>lupa</a:t>
            </a:r>
            <a:r>
              <a:rPr lang="en-ID" sz="3200" dirty="0"/>
              <a:t> </a:t>
            </a:r>
            <a:r>
              <a:rPr lang="en-ID" sz="3200" dirty="0" err="1">
                <a:solidFill>
                  <a:srgbClr val="FF0000"/>
                </a:solidFill>
              </a:rPr>
              <a:t>tampilkan</a:t>
            </a:r>
            <a:r>
              <a:rPr lang="en-ID" sz="3200" dirty="0">
                <a:solidFill>
                  <a:srgbClr val="FF0000"/>
                </a:solidFill>
              </a:rPr>
              <a:t> </a:t>
            </a:r>
            <a:r>
              <a:rPr lang="en-ID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Nama dan Kelas</a:t>
            </a:r>
            <a:r>
              <a:rPr lang="en-ID" sz="3200" dirty="0"/>
              <a:t> di </a:t>
            </a:r>
            <a:r>
              <a:rPr lang="en-ID" sz="3200" dirty="0" err="1"/>
              <a:t>awal</a:t>
            </a:r>
            <a:r>
              <a:rPr lang="en-ID" sz="3200" dirty="0"/>
              <a:t> coding </a:t>
            </a:r>
            <a:r>
              <a:rPr lang="en-ID" sz="3200" dirty="0">
                <a:solidFill>
                  <a:schemeClr val="accent6">
                    <a:lumMod val="75000"/>
                  </a:schemeClr>
                </a:solidFill>
              </a:rPr>
              <a:t>(di title) </a:t>
            </a:r>
            <a:r>
              <a:rPr lang="en-ID" sz="3200" dirty="0" err="1"/>
              <a:t>maka</a:t>
            </a:r>
            <a:r>
              <a:rPr lang="en-ID" sz="3200" dirty="0"/>
              <a:t> di </a:t>
            </a:r>
            <a:r>
              <a:rPr lang="en-ID" sz="3200" dirty="0" err="1"/>
              <a:t>setiap</a:t>
            </a:r>
            <a:r>
              <a:rPr lang="en-ID" sz="3200" dirty="0"/>
              <a:t> program </a:t>
            </a:r>
            <a:r>
              <a:rPr lang="en-ID" sz="3200" dirty="0" err="1"/>
              <a:t>terdapat</a:t>
            </a:r>
            <a:r>
              <a:rPr lang="en-ID" sz="3200" dirty="0"/>
              <a:t> data </a:t>
            </a:r>
            <a:r>
              <a:rPr lang="en-ID" sz="3200" dirty="0" err="1"/>
              <a:t>nama</a:t>
            </a:r>
            <a:r>
              <a:rPr lang="en-ID" sz="3200" dirty="0"/>
              <a:t> dan </a:t>
            </a:r>
            <a:r>
              <a:rPr lang="en-ID" sz="3200" dirty="0" err="1"/>
              <a:t>kelas</a:t>
            </a:r>
            <a:r>
              <a:rPr lang="en-ID" sz="3200" dirty="0"/>
              <a:t> masing </a:t>
            </a:r>
            <a:r>
              <a:rPr lang="en-ID" sz="3200" dirty="0" err="1"/>
              <a:t>masing</a:t>
            </a:r>
            <a:r>
              <a:rPr lang="en-ID" sz="3200" dirty="0"/>
              <a:t> </a:t>
            </a:r>
            <a:r>
              <a:rPr lang="en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posting link </a:t>
            </a:r>
            <a:r>
              <a:rPr lang="en-ID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assignment </a:t>
            </a:r>
            <a:r>
              <a:rPr lang="en-ID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bersangkutan</a:t>
            </a:r>
            <a:r>
              <a:rPr lang="en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9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Contoh</a:t>
            </a:r>
            <a:r>
              <a:rPr lang="en-US" b="0" dirty="0"/>
              <a:t> #2 </a:t>
            </a:r>
            <a:r>
              <a:rPr lang="en-US" b="0" dirty="0" err="1"/>
              <a:t>contoh</a:t>
            </a:r>
            <a:r>
              <a:rPr lang="en-US" b="0" dirty="0"/>
              <a:t> </a:t>
            </a:r>
            <a:r>
              <a:rPr lang="en-US" b="0" i="1" dirty="0"/>
              <a:t>$this</a:t>
            </a:r>
            <a:r>
              <a:rPr lang="en-US" b="0" dirty="0"/>
              <a:t> pseudo-variable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685364"/>
            <a:ext cx="5782235" cy="51726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2400" dirty="0">
                <a:solidFill>
                  <a:srgbClr val="0000BB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A</a:t>
            </a:r>
            <a:br>
              <a:rPr lang="en-US" sz="2400" dirty="0">
                <a:solidFill>
                  <a:srgbClr val="0000BB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function 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()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if (</a:t>
            </a:r>
            <a:r>
              <a:rPr lang="en-US" sz="2400" dirty="0" err="1">
                <a:solidFill>
                  <a:srgbClr val="007700"/>
                </a:solidFill>
                <a:latin typeface="Fira Mono"/>
              </a:rPr>
              <a:t>isset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$this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)) 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    echo </a:t>
            </a:r>
            <a:r>
              <a:rPr lang="en-US" sz="2400" dirty="0">
                <a:solidFill>
                  <a:srgbClr val="DD0000"/>
                </a:solidFill>
                <a:latin typeface="Fira Mono"/>
              </a:rPr>
              <a:t>'$this is defined ('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    echo </a:t>
            </a:r>
            <a:r>
              <a:rPr lang="en-US" sz="2400" dirty="0" err="1">
                <a:solidFill>
                  <a:srgbClr val="0000BB"/>
                </a:solidFill>
                <a:latin typeface="Fira Mono"/>
              </a:rPr>
              <a:t>get_class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Fira Mono"/>
              </a:rPr>
              <a:t>$this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    echo </a:t>
            </a:r>
            <a:r>
              <a:rPr lang="en-US" sz="2400" dirty="0">
                <a:solidFill>
                  <a:srgbClr val="DD0000"/>
                </a:solidFill>
                <a:latin typeface="Fira Mono"/>
              </a:rPr>
              <a:t>")\n"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} else {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    echo </a:t>
            </a:r>
            <a:r>
              <a:rPr lang="en-US" sz="2400" dirty="0">
                <a:solidFill>
                  <a:srgbClr val="DD0000"/>
                </a:solidFill>
                <a:latin typeface="Fira Mono"/>
              </a:rPr>
              <a:t>"\$this is not defined.\n"</a:t>
            </a:r>
            <a:r>
              <a:rPr lang="en-US" sz="24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    }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sz="2400" dirty="0">
                <a:solidFill>
                  <a:srgbClr val="007700"/>
                </a:solidFill>
                <a:latin typeface="Fira Mono"/>
              </a:rPr>
            </a:br>
            <a:r>
              <a:rPr lang="en-US" sz="2400" dirty="0">
                <a:solidFill>
                  <a:srgbClr val="007700"/>
                </a:solidFill>
                <a:latin typeface="Fira Mono"/>
              </a:rPr>
              <a:t>}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6428" y="1685364"/>
            <a:ext cx="5205570" cy="5172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700"/>
                </a:solidFill>
                <a:latin typeface="Fira Mono"/>
              </a:rPr>
              <a:t>class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B</a:t>
            </a:r>
            <a:br>
              <a:rPr lang="en-US" sz="2000" dirty="0">
                <a:solidFill>
                  <a:srgbClr val="0000BB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function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{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   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A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::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}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A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$a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A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::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$b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B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$b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B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::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bar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89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91" t="21961" r="68235" b="24313"/>
          <a:stretch/>
        </p:blipFill>
        <p:spPr>
          <a:xfrm>
            <a:off x="2259106" y="142115"/>
            <a:ext cx="5979457" cy="65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8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53" y="2196353"/>
            <a:ext cx="11313459" cy="4061012"/>
          </a:xfrm>
        </p:spPr>
        <p:txBody>
          <a:bodyPr>
            <a:no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instance class, 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.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kecuali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konstruktor</a:t>
            </a:r>
            <a:r>
              <a:rPr lang="en-US" sz="2800" dirty="0"/>
              <a:t> yang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melempar</a:t>
            </a:r>
            <a:r>
              <a:rPr lang="en-US" sz="2800" dirty="0"/>
              <a:t> exception </a:t>
            </a:r>
            <a:r>
              <a:rPr lang="en-US" sz="2800" dirty="0" err="1"/>
              <a:t>pada</a:t>
            </a:r>
            <a:r>
              <a:rPr lang="en-US" sz="2800" dirty="0"/>
              <a:t> error. Class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instantiasi</a:t>
            </a:r>
            <a:r>
              <a:rPr lang="en-US" sz="2800" dirty="0"/>
              <a:t> (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).</a:t>
            </a:r>
          </a:p>
          <a:p>
            <a:r>
              <a:rPr lang="en-US" sz="2800" dirty="0" err="1"/>
              <a:t>Jika</a:t>
            </a:r>
            <a:r>
              <a:rPr lang="en-US" sz="2800" dirty="0"/>
              <a:t> string yang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class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“new”, instance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. </a:t>
            </a:r>
            <a:r>
              <a:rPr lang="en-US" sz="2800" dirty="0" err="1"/>
              <a:t>Jika</a:t>
            </a:r>
            <a:r>
              <a:rPr lang="en-US" sz="2800" dirty="0"/>
              <a:t> class </a:t>
            </a:r>
            <a:r>
              <a:rPr lang="en-US" sz="2800" dirty="0" err="1"/>
              <a:t>ada</a:t>
            </a:r>
            <a:r>
              <a:rPr lang="en-US" sz="2800" dirty="0"/>
              <a:t> di namespace, </a:t>
            </a:r>
            <a:r>
              <a:rPr lang="en-US" sz="2800" dirty="0" err="1"/>
              <a:t>nama</a:t>
            </a:r>
            <a:r>
              <a:rPr lang="en-US" sz="2800" dirty="0"/>
              <a:t> class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agar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syarat</a:t>
            </a:r>
            <a:r>
              <a:rPr lang="en-US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9449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Contoh</a:t>
            </a:r>
            <a:r>
              <a:rPr lang="en-US" b="0" dirty="0"/>
              <a:t>  #3 </a:t>
            </a:r>
            <a:r>
              <a:rPr lang="en-US" b="0" dirty="0" err="1"/>
              <a:t>membuat</a:t>
            </a:r>
            <a:r>
              <a:rPr lang="en-US" b="0" dirty="0"/>
              <a:t> </a:t>
            </a:r>
            <a:r>
              <a:rPr lang="en-US" b="0" dirty="0" err="1"/>
              <a:t>instansiasi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76" y="1783017"/>
            <a:ext cx="11185030" cy="47253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32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3200" dirty="0">
                <a:solidFill>
                  <a:srgbClr val="0000BB"/>
                </a:solidFill>
                <a:latin typeface="Fira Mono"/>
              </a:rPr>
            </a:br>
            <a:r>
              <a:rPr lang="en-US" sz="3200" dirty="0">
                <a:solidFill>
                  <a:srgbClr val="0000BB"/>
                </a:solidFill>
                <a:latin typeface="Fira Mono"/>
              </a:rPr>
              <a:t>$instance 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3200" dirty="0" err="1">
                <a:solidFill>
                  <a:srgbClr val="0000BB"/>
                </a:solidFill>
                <a:latin typeface="Fira Mono"/>
              </a:rPr>
              <a:t>SimpleClass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3200" dirty="0">
                <a:solidFill>
                  <a:srgbClr val="007700"/>
                </a:solidFill>
                <a:latin typeface="Fira Mono"/>
              </a:rPr>
            </a:br>
            <a:br>
              <a:rPr lang="en-US" sz="3200" dirty="0">
                <a:solidFill>
                  <a:srgbClr val="007700"/>
                </a:solidFill>
                <a:latin typeface="Fira Mono"/>
              </a:rPr>
            </a:br>
            <a:r>
              <a:rPr lang="en-US" sz="3200" dirty="0">
                <a:solidFill>
                  <a:srgbClr val="FF8000"/>
                </a:solidFill>
                <a:latin typeface="Fira Mono"/>
              </a:rPr>
              <a:t>// This can also be done with a variable:</a:t>
            </a:r>
            <a:br>
              <a:rPr lang="en-US" sz="3200" dirty="0">
                <a:solidFill>
                  <a:srgbClr val="FF8000"/>
                </a:solidFill>
                <a:latin typeface="Fira Mono"/>
              </a:rPr>
            </a:br>
            <a:r>
              <a:rPr lang="en-US" sz="32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3200" dirty="0" err="1">
                <a:solidFill>
                  <a:srgbClr val="0000BB"/>
                </a:solidFill>
                <a:latin typeface="Fira Mono"/>
              </a:rPr>
              <a:t>className</a:t>
            </a:r>
            <a:r>
              <a:rPr lang="en-US" sz="3200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en-US" sz="3200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en-US" sz="3200" dirty="0" err="1">
                <a:solidFill>
                  <a:srgbClr val="DD0000"/>
                </a:solidFill>
                <a:latin typeface="Fira Mono"/>
              </a:rPr>
              <a:t>SimpleClass</a:t>
            </a:r>
            <a:r>
              <a:rPr lang="en-US" sz="3200" dirty="0">
                <a:solidFill>
                  <a:srgbClr val="DD0000"/>
                </a:solidFill>
                <a:latin typeface="Fira Mono"/>
              </a:rPr>
              <a:t>'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3200" dirty="0">
                <a:solidFill>
                  <a:srgbClr val="007700"/>
                </a:solidFill>
                <a:latin typeface="Fira Mono"/>
              </a:rPr>
            </a:br>
            <a:r>
              <a:rPr lang="en-US" sz="3200" dirty="0">
                <a:solidFill>
                  <a:srgbClr val="0000BB"/>
                </a:solidFill>
                <a:latin typeface="Fira Mono"/>
              </a:rPr>
              <a:t>$instance 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3200" dirty="0">
                <a:solidFill>
                  <a:srgbClr val="0000BB"/>
                </a:solidFill>
                <a:latin typeface="Fira Mono"/>
              </a:rPr>
              <a:t>$</a:t>
            </a:r>
            <a:r>
              <a:rPr lang="en-US" sz="3200" dirty="0" err="1">
                <a:solidFill>
                  <a:srgbClr val="0000BB"/>
                </a:solidFill>
                <a:latin typeface="Fira Mono"/>
              </a:rPr>
              <a:t>className</a:t>
            </a:r>
            <a:r>
              <a:rPr lang="en-US" sz="3200" dirty="0">
                <a:solidFill>
                  <a:srgbClr val="007700"/>
                </a:solidFill>
                <a:latin typeface="Fira Mono"/>
              </a:rPr>
              <a:t>(); </a:t>
            </a:r>
            <a:r>
              <a:rPr lang="en-US" sz="3200" dirty="0">
                <a:solidFill>
                  <a:srgbClr val="FF8000"/>
                </a:solidFill>
                <a:latin typeface="Fira Mono"/>
              </a:rPr>
              <a:t>// new </a:t>
            </a:r>
            <a:r>
              <a:rPr lang="en-US" sz="3200" dirty="0" err="1">
                <a:solidFill>
                  <a:srgbClr val="FF8000"/>
                </a:solidFill>
                <a:latin typeface="Fira Mono"/>
              </a:rPr>
              <a:t>SimpleClass</a:t>
            </a:r>
            <a:r>
              <a:rPr lang="en-US" sz="3200" dirty="0">
                <a:solidFill>
                  <a:srgbClr val="FF8000"/>
                </a:solidFill>
                <a:latin typeface="Fira Mono"/>
              </a:rPr>
              <a:t>()</a:t>
            </a:r>
            <a:br>
              <a:rPr lang="en-US" sz="3200" dirty="0">
                <a:solidFill>
                  <a:srgbClr val="FF8000"/>
                </a:solidFill>
                <a:latin typeface="Fira Mono"/>
              </a:rPr>
            </a:br>
            <a:r>
              <a:rPr lang="en-US" sz="32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070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00" y="2455370"/>
            <a:ext cx="10554574" cy="4035077"/>
          </a:xfrm>
        </p:spPr>
        <p:txBody>
          <a:bodyPr>
            <a:noAutofit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konteks</a:t>
            </a:r>
            <a:r>
              <a:rPr lang="en-US" sz="2800" dirty="0"/>
              <a:t> class,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parent </a:t>
            </a:r>
            <a:r>
              <a:rPr lang="en-US" sz="2800" dirty="0" err="1"/>
              <a:t>baru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menetapkan</a:t>
            </a:r>
            <a:r>
              <a:rPr lang="en-US" sz="2800" dirty="0"/>
              <a:t> instance class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,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instance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ditugaskan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menyampaikan</a:t>
            </a:r>
            <a:r>
              <a:rPr lang="en-US" sz="2800" dirty="0"/>
              <a:t> instance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. Salinan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mengkloningnya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46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48" y="1935416"/>
            <a:ext cx="9885146" cy="46895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sz="2000" dirty="0">
                <a:solidFill>
                  <a:srgbClr val="0000BB"/>
                </a:solidFill>
                <a:latin typeface="Fira Mono"/>
              </a:rPr>
            </a:br>
            <a:br>
              <a:rPr lang="en-US" sz="2000" dirty="0">
                <a:solidFill>
                  <a:srgbClr val="0000BB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$instance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 new 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SimpleClass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$assigned  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 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$instance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$reference 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=&amp;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$instance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$instance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-&gt;</a:t>
            </a:r>
            <a:r>
              <a:rPr lang="en-US" sz="2000" dirty="0" err="1">
                <a:solidFill>
                  <a:srgbClr val="0000BB"/>
                </a:solidFill>
                <a:latin typeface="Fira Mono"/>
              </a:rPr>
              <a:t>var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'$assigned will have this value'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$instance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null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 </a:t>
            </a:r>
            <a:r>
              <a:rPr lang="en-US" sz="2000" dirty="0">
                <a:solidFill>
                  <a:srgbClr val="FF8000"/>
                </a:solidFill>
                <a:latin typeface="Fira Mono"/>
              </a:rPr>
              <a:t>// $instance and $reference become null</a:t>
            </a:r>
            <a:br>
              <a:rPr lang="en-US" sz="2000" dirty="0">
                <a:solidFill>
                  <a:srgbClr val="FF8000"/>
                </a:solidFill>
                <a:latin typeface="Fira Mono"/>
              </a:rPr>
            </a:br>
            <a:br>
              <a:rPr lang="en-US" sz="2000" dirty="0">
                <a:solidFill>
                  <a:srgbClr val="FF8000"/>
                </a:solidFill>
                <a:latin typeface="Fira Mono"/>
              </a:rPr>
            </a:br>
            <a:r>
              <a:rPr lang="en-US" sz="2000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$instance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$reference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 err="1">
                <a:solidFill>
                  <a:srgbClr val="0000BB"/>
                </a:solidFill>
                <a:latin typeface="Fira Mono"/>
              </a:rPr>
              <a:t>var_dump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$assigned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66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702</TotalTime>
  <Words>1722</Words>
  <Application>Microsoft Office PowerPoint</Application>
  <PresentationFormat>Widescreen</PresentationFormat>
  <Paragraphs>82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Century Gothic</vt:lpstr>
      <vt:lpstr>Fira Mono</vt:lpstr>
      <vt:lpstr>Fira Sans</vt:lpstr>
      <vt:lpstr>Wingdings 2</vt:lpstr>
      <vt:lpstr>Quotable</vt:lpstr>
      <vt:lpstr>OOP with PHP- Basic</vt:lpstr>
      <vt:lpstr>Basic Class pada PHP </vt:lpstr>
      <vt:lpstr>Contoh #1 Simple Class definition</vt:lpstr>
      <vt:lpstr>Contoh #2 contoh $this pseudo-variable</vt:lpstr>
      <vt:lpstr>PowerPoint Presentation</vt:lpstr>
      <vt:lpstr>Instansiasi Class</vt:lpstr>
      <vt:lpstr>Contoh  #3 membuat instansiasi</vt:lpstr>
      <vt:lpstr>Objek </vt:lpstr>
      <vt:lpstr>Penugasan objek</vt:lpstr>
      <vt:lpstr>Contoh #5 Membuat Objek Baru</vt:lpstr>
      <vt:lpstr>Contoh #6 mengakses objek yg baru dibuat</vt:lpstr>
      <vt:lpstr>properties dan method</vt:lpstr>
      <vt:lpstr>Contoh #7 pengaksesan properties &amp; pemanggilan method</vt:lpstr>
      <vt:lpstr>Contoh #8 memanggil fungsi anonym yang ada pada propertieses</vt:lpstr>
      <vt:lpstr>Extends </vt:lpstr>
      <vt:lpstr>Contoh #9 Simple class inheritance </vt:lpstr>
      <vt:lpstr>::class</vt:lpstr>
      <vt:lpstr>Contoh #10 class name resolution</vt:lpstr>
      <vt:lpstr>Contoh Studi Kasus</vt:lpstr>
      <vt:lpstr>Manusia.php</vt:lpstr>
      <vt:lpstr>index.php</vt:lpstr>
      <vt:lpstr>Akses di Web Browser</vt:lpstr>
      <vt:lpstr>Contoh Studi Kasus</vt:lpstr>
      <vt:lpstr>Manusia.php</vt:lpstr>
      <vt:lpstr>Penjelasan</vt:lpstr>
      <vt:lpstr>Penjelasan</vt:lpstr>
      <vt:lpstr>index.php</vt:lpstr>
      <vt:lpstr>Akses di Web Browser</vt:lpstr>
      <vt:lpstr>Contoh Studi Kasus Extends</vt:lpstr>
      <vt:lpstr>Manusia.php</vt:lpstr>
      <vt:lpstr>index.php</vt:lpstr>
      <vt:lpstr>Akses di Web Browser</vt:lpstr>
      <vt:lpstr>Penjelasan</vt:lpstr>
      <vt:lpstr>Studi Kasus</vt:lpstr>
      <vt:lpstr>Attention 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with PHP</dc:title>
  <dc:creator>Hana Zainab Mukarromah</dc:creator>
  <cp:lastModifiedBy>Hana Zainab Mukarromah</cp:lastModifiedBy>
  <cp:revision>60</cp:revision>
  <dcterms:created xsi:type="dcterms:W3CDTF">2019-02-05T15:18:30Z</dcterms:created>
  <dcterms:modified xsi:type="dcterms:W3CDTF">2021-03-04T02:03:25Z</dcterms:modified>
</cp:coreProperties>
</file>