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xls" ContentType="application/vnd.ms-exce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38"/>
  </p:notesMasterIdLst>
  <p:sldIdLst>
    <p:sldId id="257" r:id="rId2"/>
    <p:sldId id="308"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00" r:id="rId17"/>
    <p:sldId id="301" r:id="rId18"/>
    <p:sldId id="302" r:id="rId19"/>
    <p:sldId id="303" r:id="rId20"/>
    <p:sldId id="304" r:id="rId21"/>
    <p:sldId id="305" r:id="rId22"/>
    <p:sldId id="306" r:id="rId23"/>
    <p:sldId id="293" r:id="rId24"/>
    <p:sldId id="294" r:id="rId25"/>
    <p:sldId id="295" r:id="rId26"/>
    <p:sldId id="296" r:id="rId27"/>
    <p:sldId id="297" r:id="rId28"/>
    <p:sldId id="298" r:id="rId29"/>
    <p:sldId id="299" r:id="rId30"/>
    <p:sldId id="278" r:id="rId31"/>
    <p:sldId id="279" r:id="rId32"/>
    <p:sldId id="280" r:id="rId33"/>
    <p:sldId id="290" r:id="rId34"/>
    <p:sldId id="291" r:id="rId35"/>
    <p:sldId id="292" r:id="rId36"/>
    <p:sldId id="307" r:id="rId37"/>
  </p:sldIdLst>
  <p:sldSz cx="9144000" cy="6858000" type="screen4x3"/>
  <p:notesSz cx="6858000" cy="9144000"/>
  <p:defaultTextStyle>
    <a:defPPr>
      <a:defRPr lang="id-ID"/>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EF3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14" autoAdjust="0"/>
    <p:restoredTop sz="94660"/>
  </p:normalViewPr>
  <p:slideViewPr>
    <p:cSldViewPr>
      <p:cViewPr>
        <p:scale>
          <a:sx n="50" d="100"/>
          <a:sy n="50" d="100"/>
        </p:scale>
        <p:origin x="-996" y="-1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8BD6775-C940-471D-BAD3-509B6318423E}" type="datetimeFigureOut">
              <a:rPr lang="id-ID"/>
              <a:pPr>
                <a:defRPr/>
              </a:pPr>
              <a:t>12/12/2015</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d-ID"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id-ID"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4736278-FF49-4BE4-9FC4-FE3F56640506}" type="slidenum">
              <a:rPr lang="id-ID"/>
              <a:pPr>
                <a:defRPr/>
              </a:pPr>
              <a:t>‹#›</a:t>
            </a:fld>
            <a:endParaRPr lang="id-ID"/>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apjii.or.id/"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www.cctld.or.id/Info/TutupBuku.txt" TargetMode="External"/><Relationship Id="rId5" Type="http://schemas.openxmlformats.org/officeDocument/2006/relationships/hyperlink" Target="http://www.cctld.or.id/Info/MoM20050822.pdf" TargetMode="External"/><Relationship Id="rId4" Type="http://schemas.openxmlformats.org/officeDocument/2006/relationships/hyperlink" Target="http://www.cctld.or.id/Info/MoM20050815.pd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1143000" y="695325"/>
            <a:ext cx="4572000" cy="3429000"/>
          </a:xfrm>
          <a:prstGeom prst="rect">
            <a:avLst/>
          </a:prstGeom>
          <a:solidFill>
            <a:srgbClr val="FFFFFF"/>
          </a:solidFill>
          <a:ln w="9360">
            <a:solidFill>
              <a:srgbClr val="000000"/>
            </a:solidFill>
            <a:miter lim="800000"/>
            <a:headEnd/>
            <a:tailEnd/>
          </a:ln>
        </p:spPr>
        <p:txBody>
          <a:bodyPr wrap="none" lIns="84390" tIns="42195" rIns="84390" bIns="42195" anchor="ctr"/>
          <a:lstStyle/>
          <a:p>
            <a:endParaRPr lang="id-ID">
              <a:latin typeface="Calibri" pitchFamily="34" charset="0"/>
            </a:endParaRPr>
          </a:p>
        </p:txBody>
      </p:sp>
      <p:sp>
        <p:nvSpPr>
          <p:cNvPr id="40963" name="Rectangle 2"/>
          <p:cNvSpPr>
            <a:spLocks noGrp="1" noChangeArrowheads="1"/>
          </p:cNvSpPr>
          <p:nvPr>
            <p:ph type="body"/>
          </p:nvPr>
        </p:nvSpPr>
        <p:spPr bwMode="auto">
          <a:xfrm>
            <a:off x="503238" y="4316413"/>
            <a:ext cx="5845175" cy="4060825"/>
          </a:xfrm>
          <a:noFill/>
        </p:spPr>
        <p:txBody>
          <a:bodyPr wrap="none" lIns="91428" tIns="45714" rIns="91428" bIns="45714" numCol="1" anchor="ctr"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1143000" y="695325"/>
            <a:ext cx="4572000" cy="3429000"/>
          </a:xfrm>
          <a:prstGeom prst="rect">
            <a:avLst/>
          </a:prstGeom>
          <a:solidFill>
            <a:srgbClr val="FFFFFF"/>
          </a:solidFill>
          <a:ln w="9360">
            <a:solidFill>
              <a:srgbClr val="000000"/>
            </a:solidFill>
            <a:miter lim="800000"/>
            <a:headEnd/>
            <a:tailEnd/>
          </a:ln>
        </p:spPr>
        <p:txBody>
          <a:bodyPr wrap="none" lIns="84390" tIns="42195" rIns="84390" bIns="42195" anchor="ctr"/>
          <a:lstStyle/>
          <a:p>
            <a:endParaRPr lang="id-ID">
              <a:latin typeface="Calibri" pitchFamily="34" charset="0"/>
            </a:endParaRPr>
          </a:p>
        </p:txBody>
      </p:sp>
      <p:sp>
        <p:nvSpPr>
          <p:cNvPr id="41987" name="Rectangle 2"/>
          <p:cNvSpPr>
            <a:spLocks noGrp="1" noChangeArrowheads="1"/>
          </p:cNvSpPr>
          <p:nvPr>
            <p:ph type="body"/>
          </p:nvPr>
        </p:nvSpPr>
        <p:spPr bwMode="auto">
          <a:xfrm>
            <a:off x="503238" y="4316413"/>
            <a:ext cx="5845175" cy="4060825"/>
          </a:xfrm>
          <a:noFill/>
        </p:spPr>
        <p:txBody>
          <a:bodyPr wrap="none" lIns="91428" tIns="45714" rIns="91428" bIns="45714" numCol="1" anchor="ctr"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1143000" y="695325"/>
            <a:ext cx="4572000" cy="3429000"/>
          </a:xfrm>
          <a:prstGeom prst="rect">
            <a:avLst/>
          </a:prstGeom>
          <a:solidFill>
            <a:srgbClr val="FFFFFF"/>
          </a:solidFill>
          <a:ln w="9360">
            <a:solidFill>
              <a:srgbClr val="000000"/>
            </a:solidFill>
            <a:miter lim="800000"/>
            <a:headEnd/>
            <a:tailEnd/>
          </a:ln>
        </p:spPr>
        <p:txBody>
          <a:bodyPr wrap="none" lIns="84390" tIns="42195" rIns="84390" bIns="42195" anchor="ctr"/>
          <a:lstStyle/>
          <a:p>
            <a:endParaRPr lang="id-ID">
              <a:latin typeface="Calibri" pitchFamily="34" charset="0"/>
            </a:endParaRPr>
          </a:p>
        </p:txBody>
      </p:sp>
      <p:sp>
        <p:nvSpPr>
          <p:cNvPr id="43011" name="Rectangle 2"/>
          <p:cNvSpPr>
            <a:spLocks noGrp="1" noChangeArrowheads="1"/>
          </p:cNvSpPr>
          <p:nvPr>
            <p:ph type="body"/>
          </p:nvPr>
        </p:nvSpPr>
        <p:spPr bwMode="auto">
          <a:xfrm>
            <a:off x="503238" y="4316413"/>
            <a:ext cx="5845175" cy="4060825"/>
          </a:xfrm>
          <a:noFill/>
        </p:spPr>
        <p:txBody>
          <a:bodyPr wrap="none" lIns="91428" tIns="45714" rIns="91428" bIns="45714" numCol="1" anchor="ctr"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lIns="84390" tIns="42195" rIns="84390" bIns="42195" anchor="ctr"/>
          <a:lstStyle/>
          <a:p>
            <a:endParaRPr lang="id-ID">
              <a:latin typeface="Calibri" pitchFamily="34" charset="0"/>
            </a:endParaRPr>
          </a:p>
        </p:txBody>
      </p:sp>
      <p:sp>
        <p:nvSpPr>
          <p:cNvPr id="44035" name="Text Box 2"/>
          <p:cNvSpPr>
            <a:spLocks noGrp="1" noChangeArrowheads="1"/>
          </p:cNvSpPr>
          <p:nvPr>
            <p:ph type="body"/>
          </p:nvPr>
        </p:nvSpPr>
        <p:spPr bwMode="auto">
          <a:xfrm>
            <a:off x="503238" y="4316413"/>
            <a:ext cx="5856287" cy="4060825"/>
          </a:xfrm>
          <a:noFill/>
        </p:spPr>
        <p:txBody>
          <a:bodyPr wrap="square" lIns="0" tIns="0" rIns="0" bIns="0" numCol="1" anchor="t" anchorCtr="0" compatLnSpc="1">
            <a:prstTxWarp prst="textNoShape">
              <a:avLst/>
            </a:prstTxWarp>
          </a:bodyPr>
          <a:lstStyle/>
          <a:p>
            <a:pPr marL="209550" indent="-209550" eaLnBrk="1" hangingPunct="1">
              <a:lnSpc>
                <a:spcPct val="90000"/>
              </a:lnSpc>
              <a:spcBef>
                <a:spcPts val="313"/>
              </a:spcBef>
              <a:tabLst>
                <a:tab pos="209550" algn="l"/>
                <a:tab pos="631825" algn="l"/>
                <a:tab pos="1054100" algn="l"/>
                <a:tab pos="1476375" algn="l"/>
                <a:tab pos="1898650" algn="l"/>
                <a:tab pos="2319338" algn="l"/>
                <a:tab pos="2741613" algn="l"/>
                <a:tab pos="3163888" algn="l"/>
                <a:tab pos="3586163" algn="l"/>
                <a:tab pos="4008438" algn="l"/>
                <a:tab pos="4429125" algn="l"/>
                <a:tab pos="4851400" algn="l"/>
                <a:tab pos="5273675" algn="l"/>
                <a:tab pos="5695950" algn="l"/>
                <a:tab pos="6118225" algn="l"/>
                <a:tab pos="6538913" algn="l"/>
                <a:tab pos="6961188" algn="l"/>
                <a:tab pos="7383463" algn="l"/>
                <a:tab pos="7805738" algn="l"/>
                <a:tab pos="8228013" algn="l"/>
                <a:tab pos="8648700" algn="l"/>
              </a:tabLst>
            </a:pPr>
            <a:r>
              <a:rPr lang="en-GB" sz="800" smtClean="0"/>
              <a:t>ccTLD .id kini diserahkan kepada Kementrian Kominfo setelah melewati konflik yang cukup panjang di antara pendiri-pendiri lama dengan </a:t>
            </a:r>
            <a:r>
              <a:rPr lang="en-GB" sz="800" smtClean="0">
                <a:solidFill>
                  <a:srgbClr val="CCCCFF"/>
                </a:solidFill>
                <a:hlinkClick r:id="rId3"/>
              </a:rPr>
              <a:t>APJII</a:t>
            </a:r>
            <a:r>
              <a:rPr lang="en-GB" sz="800" smtClean="0"/>
              <a:t> juga ISOC-ID –yang sampai sekarang saya tak tahu lembaga apakah ISOC Indonesia itu?–.</a:t>
            </a:r>
          </a:p>
          <a:p>
            <a:pPr marL="209550" indent="-209550" eaLnBrk="1" hangingPunct="1">
              <a:lnSpc>
                <a:spcPct val="90000"/>
              </a:lnSpc>
              <a:spcBef>
                <a:spcPts val="313"/>
              </a:spcBef>
              <a:tabLst>
                <a:tab pos="209550" algn="l"/>
                <a:tab pos="631825" algn="l"/>
                <a:tab pos="1054100" algn="l"/>
                <a:tab pos="1476375" algn="l"/>
                <a:tab pos="1898650" algn="l"/>
                <a:tab pos="2319338" algn="l"/>
                <a:tab pos="2741613" algn="l"/>
                <a:tab pos="3163888" algn="l"/>
                <a:tab pos="3586163" algn="l"/>
                <a:tab pos="4008438" algn="l"/>
                <a:tab pos="4429125" algn="l"/>
                <a:tab pos="4851400" algn="l"/>
                <a:tab pos="5273675" algn="l"/>
                <a:tab pos="5695950" algn="l"/>
                <a:tab pos="6118225" algn="l"/>
                <a:tab pos="6538913" algn="l"/>
                <a:tab pos="6961188" algn="l"/>
                <a:tab pos="7383463" algn="l"/>
                <a:tab pos="7805738" algn="l"/>
                <a:tab pos="8228013" algn="l"/>
                <a:tab pos="8648700" algn="l"/>
              </a:tabLst>
            </a:pPr>
            <a:r>
              <a:rPr lang="en-GB" sz="800" smtClean="0"/>
              <a:t>Setelah melewati dua kali kesepakatan, </a:t>
            </a:r>
            <a:r>
              <a:rPr lang="en-GB" sz="800" smtClean="0">
                <a:solidFill>
                  <a:srgbClr val="CCCCFF"/>
                </a:solidFill>
                <a:hlinkClick r:id="rId4"/>
              </a:rPr>
              <a:t>tanggal 15</a:t>
            </a:r>
            <a:r>
              <a:rPr lang="en-GB" sz="800" smtClean="0"/>
              <a:t> dan </a:t>
            </a:r>
            <a:r>
              <a:rPr lang="en-GB" sz="800" smtClean="0">
                <a:solidFill>
                  <a:srgbClr val="CCCCFF"/>
                </a:solidFill>
                <a:hlinkClick r:id="rId5"/>
              </a:rPr>
              <a:t>tanggal 22</a:t>
            </a:r>
            <a:r>
              <a:rPr lang="en-GB" sz="800" smtClean="0"/>
              <a:t> Agustus 2005 secara resmi hari ini 26 Agustus 2005 </a:t>
            </a:r>
            <a:r>
              <a:rPr lang="en-GB" sz="800" smtClean="0">
                <a:solidFill>
                  <a:srgbClr val="CCCCFF"/>
                </a:solidFill>
                <a:hlinkClick r:id="rId6"/>
              </a:rPr>
              <a:t>pengurus ccTLD menyerahkan</a:t>
            </a:r>
            <a:r>
              <a:rPr lang="en-GB" sz="800" smtClean="0"/>
              <a:t> top-level domain Indonesia kepada Kominfo terhitung mulai 1 September 2005. </a:t>
            </a:r>
          </a:p>
          <a:p>
            <a:pPr marL="209550" indent="-209550" eaLnBrk="1" hangingPunct="1">
              <a:lnSpc>
                <a:spcPct val="90000"/>
              </a:lnSpc>
              <a:spcBef>
                <a:spcPts val="313"/>
              </a:spcBef>
              <a:tabLst>
                <a:tab pos="209550" algn="l"/>
                <a:tab pos="631825" algn="l"/>
                <a:tab pos="1054100" algn="l"/>
                <a:tab pos="1476375" algn="l"/>
                <a:tab pos="1898650" algn="l"/>
                <a:tab pos="2319338" algn="l"/>
                <a:tab pos="2741613" algn="l"/>
                <a:tab pos="3163888" algn="l"/>
                <a:tab pos="3586163" algn="l"/>
                <a:tab pos="4008438" algn="l"/>
                <a:tab pos="4429125" algn="l"/>
                <a:tab pos="4851400" algn="l"/>
                <a:tab pos="5273675" algn="l"/>
                <a:tab pos="5695950" algn="l"/>
                <a:tab pos="6118225" algn="l"/>
                <a:tab pos="6538913" algn="l"/>
                <a:tab pos="6961188" algn="l"/>
                <a:tab pos="7383463" algn="l"/>
                <a:tab pos="7805738" algn="l"/>
                <a:tab pos="8228013" algn="l"/>
                <a:tab pos="8648700" algn="l"/>
              </a:tabLst>
            </a:pPr>
            <a:r>
              <a:rPr lang="en-GB" sz="800" smtClean="0"/>
              <a:t>Berikut tiga butir poin pentingnya:</a:t>
            </a:r>
          </a:p>
          <a:p>
            <a:pPr marL="209550" indent="-209550" eaLnBrk="1" hangingPunct="1">
              <a:lnSpc>
                <a:spcPct val="90000"/>
              </a:lnSpc>
              <a:spcBef>
                <a:spcPts val="313"/>
              </a:spcBef>
              <a:tabLst>
                <a:tab pos="209550" algn="l"/>
                <a:tab pos="631825" algn="l"/>
                <a:tab pos="1054100" algn="l"/>
                <a:tab pos="1476375" algn="l"/>
                <a:tab pos="1898650" algn="l"/>
                <a:tab pos="2319338" algn="l"/>
                <a:tab pos="2741613" algn="l"/>
                <a:tab pos="3163888" algn="l"/>
                <a:tab pos="3586163" algn="l"/>
                <a:tab pos="4008438" algn="l"/>
                <a:tab pos="4429125" algn="l"/>
                <a:tab pos="4851400" algn="l"/>
                <a:tab pos="5273675" algn="l"/>
                <a:tab pos="5695950" algn="l"/>
                <a:tab pos="6118225" algn="l"/>
                <a:tab pos="6538913" algn="l"/>
                <a:tab pos="6961188" algn="l"/>
                <a:tab pos="7383463" algn="l"/>
                <a:tab pos="7805738" algn="l"/>
                <a:tab pos="8228013" algn="l"/>
                <a:tab pos="8648700" algn="l"/>
              </a:tabLst>
            </a:pPr>
            <a:r>
              <a:rPr lang="en-GB" sz="800" smtClean="0"/>
              <a:t>Sejak tanggal tersebut ccTLD-ID *TIDAK LAGI MELAYANI* proses registrasi domain .ID. </a:t>
            </a:r>
          </a:p>
          <a:p>
            <a:pPr marL="209550" indent="-209550" eaLnBrk="1" hangingPunct="1">
              <a:lnSpc>
                <a:spcPct val="90000"/>
              </a:lnSpc>
              <a:spcBef>
                <a:spcPts val="313"/>
              </a:spcBef>
              <a:tabLst>
                <a:tab pos="209550" algn="l"/>
                <a:tab pos="631825" algn="l"/>
                <a:tab pos="1054100" algn="l"/>
                <a:tab pos="1476375" algn="l"/>
                <a:tab pos="1898650" algn="l"/>
                <a:tab pos="2319338" algn="l"/>
                <a:tab pos="2741613" algn="l"/>
                <a:tab pos="3163888" algn="l"/>
                <a:tab pos="3586163" algn="l"/>
                <a:tab pos="4008438" algn="l"/>
                <a:tab pos="4429125" algn="l"/>
                <a:tab pos="4851400" algn="l"/>
                <a:tab pos="5273675" algn="l"/>
                <a:tab pos="5695950" algn="l"/>
                <a:tab pos="6118225" algn="l"/>
                <a:tab pos="6538913" algn="l"/>
                <a:tab pos="6961188" algn="l"/>
                <a:tab pos="7383463" algn="l"/>
                <a:tab pos="7805738" algn="l"/>
                <a:tab pos="8228013" algn="l"/>
                <a:tab pos="8648700" algn="l"/>
              </a:tabLst>
            </a:pPr>
            <a:r>
              <a:rPr lang="en-GB" sz="800" smtClean="0"/>
              <a:t>Server yang berfungsi sebagai name server .id dan sld.id tetap kami aktifkan sampai Kominfo siap menjalankan zone &amp; dns dari “zone file” yang telah kami siapkan. </a:t>
            </a:r>
          </a:p>
          <a:p>
            <a:pPr marL="209550" indent="-209550" eaLnBrk="1" hangingPunct="1">
              <a:lnSpc>
                <a:spcPct val="90000"/>
              </a:lnSpc>
              <a:spcBef>
                <a:spcPts val="313"/>
              </a:spcBef>
              <a:tabLst>
                <a:tab pos="209550" algn="l"/>
                <a:tab pos="631825" algn="l"/>
                <a:tab pos="1054100" algn="l"/>
                <a:tab pos="1476375" algn="l"/>
                <a:tab pos="1898650" algn="l"/>
                <a:tab pos="2319338" algn="l"/>
                <a:tab pos="2741613" algn="l"/>
                <a:tab pos="3163888" algn="l"/>
                <a:tab pos="3586163" algn="l"/>
                <a:tab pos="4008438" algn="l"/>
                <a:tab pos="4429125" algn="l"/>
                <a:tab pos="4851400" algn="l"/>
                <a:tab pos="5273675" algn="l"/>
                <a:tab pos="5695950" algn="l"/>
                <a:tab pos="6118225" algn="l"/>
                <a:tab pos="6538913" algn="l"/>
                <a:tab pos="6961188" algn="l"/>
                <a:tab pos="7383463" algn="l"/>
                <a:tab pos="7805738" algn="l"/>
                <a:tab pos="8228013" algn="l"/>
                <a:tab pos="8648700" algn="l"/>
              </a:tabLst>
            </a:pPr>
            <a:r>
              <a:rPr lang="en-GB" sz="800" smtClean="0"/>
              <a:t>ccTLD-ID masih melayani pembayaran atas Domain yang belum diselesaikan untuk Invoice s/d tanggal 31 Agustus 2005. </a:t>
            </a:r>
          </a:p>
          <a:p>
            <a:pPr marL="209550" indent="-209550" eaLnBrk="1" hangingPunct="1">
              <a:lnSpc>
                <a:spcPct val="90000"/>
              </a:lnSpc>
              <a:spcBef>
                <a:spcPts val="313"/>
              </a:spcBef>
              <a:tabLst>
                <a:tab pos="209550" algn="l"/>
                <a:tab pos="631825" algn="l"/>
                <a:tab pos="1054100" algn="l"/>
                <a:tab pos="1476375" algn="l"/>
                <a:tab pos="1898650" algn="l"/>
                <a:tab pos="2319338" algn="l"/>
                <a:tab pos="2741613" algn="l"/>
                <a:tab pos="3163888" algn="l"/>
                <a:tab pos="3586163" algn="l"/>
                <a:tab pos="4008438" algn="l"/>
                <a:tab pos="4429125" algn="l"/>
                <a:tab pos="4851400" algn="l"/>
                <a:tab pos="5273675" algn="l"/>
                <a:tab pos="5695950" algn="l"/>
                <a:tab pos="6118225" algn="l"/>
                <a:tab pos="6538913" algn="l"/>
                <a:tab pos="6961188" algn="l"/>
                <a:tab pos="7383463" algn="l"/>
                <a:tab pos="7805738" algn="l"/>
                <a:tab pos="8228013" algn="l"/>
                <a:tab pos="8648700" algn="l"/>
              </a:tabLst>
            </a:pPr>
            <a:r>
              <a:rPr lang="en-GB" sz="800" smtClean="0"/>
              <a:t>Saya sebagai praktisi internet mengharapkan domain .id diatur secara baik oleh Kominfo sesuai dengan wewenang dan kewajibannya kepada publik dan komunitas yaitu rakyat, seperti:</a:t>
            </a:r>
          </a:p>
          <a:p>
            <a:pPr marL="209550" indent="-209550" eaLnBrk="1" hangingPunct="1">
              <a:lnSpc>
                <a:spcPct val="90000"/>
              </a:lnSpc>
              <a:spcBef>
                <a:spcPts val="313"/>
              </a:spcBef>
              <a:tabLst>
                <a:tab pos="209550" algn="l"/>
                <a:tab pos="631825" algn="l"/>
                <a:tab pos="1054100" algn="l"/>
                <a:tab pos="1476375" algn="l"/>
                <a:tab pos="1898650" algn="l"/>
                <a:tab pos="2319338" algn="l"/>
                <a:tab pos="2741613" algn="l"/>
                <a:tab pos="3163888" algn="l"/>
                <a:tab pos="3586163" algn="l"/>
                <a:tab pos="4008438" algn="l"/>
                <a:tab pos="4429125" algn="l"/>
                <a:tab pos="4851400" algn="l"/>
                <a:tab pos="5273675" algn="l"/>
                <a:tab pos="5695950" algn="l"/>
                <a:tab pos="6118225" algn="l"/>
                <a:tab pos="6538913" algn="l"/>
                <a:tab pos="6961188" algn="l"/>
                <a:tab pos="7383463" algn="l"/>
                <a:tab pos="7805738" algn="l"/>
                <a:tab pos="8228013" algn="l"/>
                <a:tab pos="8648700" algn="l"/>
              </a:tabLst>
            </a:pPr>
            <a:r>
              <a:rPr lang="en-GB" sz="800" smtClean="0"/>
              <a:t>Mencadangkan nama domain yang krusial, misalnya semua nama kota, nama pulau, nama tempat resmi struktur pemerintahan dicadangkan hanya untuk pemerintahan –jika kesepakatan .go.id tetap ada– supaya nama domain pemerintahan terstruktur, tidak seperti sekarang pemerintahan daerah ada yang memakai .com, .net dan dot-dot lainnya. Dalam internet, domain itu hirarkis, jadi khusus untuk pemerintahan saya berharap seluruh domain pemerintahan –setidaknya sampai tingkat kabupaten/kotamadya– diatur oleh pusat, karena saya yakin pemerintah pusat punya standar dan struktur yang sudah baku tentang nama resmi wilayah-wilayah di Indonesia. </a:t>
            </a:r>
          </a:p>
          <a:p>
            <a:pPr marL="209550" indent="-209550" eaLnBrk="1" hangingPunct="1">
              <a:lnSpc>
                <a:spcPct val="90000"/>
              </a:lnSpc>
              <a:spcBef>
                <a:spcPts val="313"/>
              </a:spcBef>
              <a:tabLst>
                <a:tab pos="209550" algn="l"/>
                <a:tab pos="631825" algn="l"/>
                <a:tab pos="1054100" algn="l"/>
                <a:tab pos="1476375" algn="l"/>
                <a:tab pos="1898650" algn="l"/>
                <a:tab pos="2319338" algn="l"/>
                <a:tab pos="2741613" algn="l"/>
                <a:tab pos="3163888" algn="l"/>
                <a:tab pos="3586163" algn="l"/>
                <a:tab pos="4008438" algn="l"/>
                <a:tab pos="4429125" algn="l"/>
                <a:tab pos="4851400" algn="l"/>
                <a:tab pos="5273675" algn="l"/>
                <a:tab pos="5695950" algn="l"/>
                <a:tab pos="6118225" algn="l"/>
                <a:tab pos="6538913" algn="l"/>
                <a:tab pos="6961188" algn="l"/>
                <a:tab pos="7383463" algn="l"/>
                <a:tab pos="7805738" algn="l"/>
                <a:tab pos="8228013" algn="l"/>
                <a:tab pos="8648700" algn="l"/>
              </a:tabLst>
            </a:pPr>
            <a:r>
              <a:rPr lang="en-GB" sz="800" smtClean="0"/>
              <a:t>Mencadangkan nama domain spesial di tingkat pusat, seperti Istana Merdeka, jika Amerika punya whitehouse.gov kenapa Indonesia nggak punya istana.merdeka.id atau istana-merdeka.id? atau kenapa presiden tak punya presiden.id? </a:t>
            </a:r>
          </a:p>
          <a:p>
            <a:pPr marL="209550" indent="-209550" eaLnBrk="1" hangingPunct="1">
              <a:lnSpc>
                <a:spcPct val="90000"/>
              </a:lnSpc>
              <a:spcBef>
                <a:spcPts val="313"/>
              </a:spcBef>
              <a:tabLst>
                <a:tab pos="209550" algn="l"/>
                <a:tab pos="631825" algn="l"/>
                <a:tab pos="1054100" algn="l"/>
                <a:tab pos="1476375" algn="l"/>
                <a:tab pos="1898650" algn="l"/>
                <a:tab pos="2319338" algn="l"/>
                <a:tab pos="2741613" algn="l"/>
                <a:tab pos="3163888" algn="l"/>
                <a:tab pos="3586163" algn="l"/>
                <a:tab pos="4008438" algn="l"/>
                <a:tab pos="4429125" algn="l"/>
                <a:tab pos="4851400" algn="l"/>
                <a:tab pos="5273675" algn="l"/>
                <a:tab pos="5695950" algn="l"/>
                <a:tab pos="6118225" algn="l"/>
                <a:tab pos="6538913" algn="l"/>
                <a:tab pos="6961188" algn="l"/>
                <a:tab pos="7383463" algn="l"/>
                <a:tab pos="7805738" algn="l"/>
                <a:tab pos="8228013" algn="l"/>
                <a:tab pos="8648700" algn="l"/>
              </a:tabLst>
            </a:pPr>
            <a:r>
              <a:rPr lang="en-GB" sz="800" smtClean="0"/>
              <a:t>Mengatur regulasi subdomain .id yang lebih baik. Struktur ccTLD yang sudah dibuat sudah cukup baik dan mewadahi kepentingan semua, tinggal ditingkatkan. </a:t>
            </a:r>
          </a:p>
          <a:p>
            <a:pPr marL="209550" indent="-209550" eaLnBrk="1" hangingPunct="1">
              <a:lnSpc>
                <a:spcPct val="90000"/>
              </a:lnSpc>
              <a:spcBef>
                <a:spcPts val="313"/>
              </a:spcBef>
              <a:tabLst>
                <a:tab pos="209550" algn="l"/>
                <a:tab pos="631825" algn="l"/>
                <a:tab pos="1054100" algn="l"/>
                <a:tab pos="1476375" algn="l"/>
                <a:tab pos="1898650" algn="l"/>
                <a:tab pos="2319338" algn="l"/>
                <a:tab pos="2741613" algn="l"/>
                <a:tab pos="3163888" algn="l"/>
                <a:tab pos="3586163" algn="l"/>
                <a:tab pos="4008438" algn="l"/>
                <a:tab pos="4429125" algn="l"/>
                <a:tab pos="4851400" algn="l"/>
                <a:tab pos="5273675" algn="l"/>
                <a:tab pos="5695950" algn="l"/>
                <a:tab pos="6118225" algn="l"/>
                <a:tab pos="6538913" algn="l"/>
                <a:tab pos="6961188" algn="l"/>
                <a:tab pos="7383463" algn="l"/>
                <a:tab pos="7805738" algn="l"/>
                <a:tab pos="8228013" algn="l"/>
                <a:tab pos="8648700" algn="l"/>
              </a:tabLst>
            </a:pPr>
            <a:r>
              <a:rPr lang="en-GB" sz="800" smtClean="0"/>
              <a:t>Memberikan mandat secara proporsional kepada publik bisnis untuk menjadi registrar dalam hal pengelolaan domain komersial, organisasi dan komunitas yang tidak terkait langsung dengan struktur pemerintahan negara. Pemerintah cukup membuat regulasi strategis untuk .co.id, .web.id dan .or.id (jika struktur subdomain tersebut memang masih dipakai) </a:t>
            </a:r>
          </a:p>
          <a:p>
            <a:pPr marL="209550" indent="-209550" eaLnBrk="1" hangingPunct="1">
              <a:lnSpc>
                <a:spcPct val="90000"/>
              </a:lnSpc>
              <a:spcBef>
                <a:spcPts val="313"/>
              </a:spcBef>
              <a:tabLst>
                <a:tab pos="209550" algn="l"/>
                <a:tab pos="631825" algn="l"/>
                <a:tab pos="1054100" algn="l"/>
                <a:tab pos="1476375" algn="l"/>
                <a:tab pos="1898650" algn="l"/>
                <a:tab pos="2319338" algn="l"/>
                <a:tab pos="2741613" algn="l"/>
                <a:tab pos="3163888" algn="l"/>
                <a:tab pos="3586163" algn="l"/>
                <a:tab pos="4008438" algn="l"/>
                <a:tab pos="4429125" algn="l"/>
                <a:tab pos="4851400" algn="l"/>
                <a:tab pos="5273675" algn="l"/>
                <a:tab pos="5695950" algn="l"/>
                <a:tab pos="6118225" algn="l"/>
                <a:tab pos="6538913" algn="l"/>
                <a:tab pos="6961188" algn="l"/>
                <a:tab pos="7383463" algn="l"/>
                <a:tab pos="7805738" algn="l"/>
                <a:tab pos="8228013" algn="l"/>
                <a:tab pos="8648700" algn="l"/>
              </a:tabLst>
            </a:pPr>
            <a:r>
              <a:rPr lang="en-GB" sz="800" smtClean="0"/>
              <a:t>Tetap melibatkan komunitas internet Indonesia dalam setiap kebijakan dan regulasi yang akan ditetapkan.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1143000" y="695325"/>
            <a:ext cx="4572000" cy="3429000"/>
          </a:xfrm>
          <a:prstGeom prst="rect">
            <a:avLst/>
          </a:prstGeom>
          <a:solidFill>
            <a:srgbClr val="FFFFFF"/>
          </a:solidFill>
          <a:ln w="9360">
            <a:solidFill>
              <a:srgbClr val="000000"/>
            </a:solidFill>
            <a:miter lim="800000"/>
            <a:headEnd/>
            <a:tailEnd/>
          </a:ln>
        </p:spPr>
        <p:txBody>
          <a:bodyPr wrap="none" lIns="84390" tIns="42195" rIns="84390" bIns="42195" anchor="ctr"/>
          <a:lstStyle/>
          <a:p>
            <a:endParaRPr lang="id-ID">
              <a:latin typeface="Calibri" pitchFamily="34" charset="0"/>
            </a:endParaRPr>
          </a:p>
        </p:txBody>
      </p:sp>
      <p:sp>
        <p:nvSpPr>
          <p:cNvPr id="45059" name="Rectangle 2"/>
          <p:cNvSpPr>
            <a:spLocks noGrp="1" noChangeArrowheads="1"/>
          </p:cNvSpPr>
          <p:nvPr>
            <p:ph type="body"/>
          </p:nvPr>
        </p:nvSpPr>
        <p:spPr bwMode="auto">
          <a:xfrm>
            <a:off x="503238" y="4316413"/>
            <a:ext cx="5845175" cy="4060825"/>
          </a:xfrm>
          <a:noFill/>
        </p:spPr>
        <p:txBody>
          <a:bodyPr wrap="none" lIns="91428" tIns="45714" rIns="91428" bIns="45714" numCol="1" anchor="ctr"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5B6CF2-5232-4043-94F8-4F42F179FAA3}" type="slidenum">
              <a:rPr lang="en-US" smtClean="0"/>
              <a:pPr fontAlgn="base">
                <a:spcBef>
                  <a:spcPct val="0"/>
                </a:spcBef>
                <a:spcAft>
                  <a:spcPct val="0"/>
                </a:spcAft>
                <a:defRPr/>
              </a:pPr>
              <a:t>30</a:t>
            </a:fld>
            <a:endParaRPr lang="en-US" smtClean="0"/>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02AEB66-F8D0-47D4-989D-8C810D825F53}" type="slidenum">
              <a:rPr lang="en-US" smtClean="0"/>
              <a:pPr fontAlgn="base">
                <a:spcBef>
                  <a:spcPct val="0"/>
                </a:spcBef>
                <a:spcAft>
                  <a:spcPct val="0"/>
                </a:spcAft>
                <a:defRPr/>
              </a:pPr>
              <a:t>31</a:t>
            </a:fld>
            <a:endParaRPr lang="en-US" smtClean="0"/>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286244-C983-4D59-A440-3F98CC2FA525}" type="slidenum">
              <a:rPr lang="en-US" smtClean="0"/>
              <a:pPr fontAlgn="base">
                <a:spcBef>
                  <a:spcPct val="0"/>
                </a:spcBef>
                <a:spcAft>
                  <a:spcPct val="0"/>
                </a:spcAft>
                <a:defRPr/>
              </a:pPr>
              <a:t>32</a:t>
            </a:fld>
            <a:endParaRPr lang="en-US" smtClean="0"/>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pPr>
              <a:defRPr/>
            </a:pPr>
            <a:fld id="{373C158B-AB34-4518-9082-18E28B0432EA}" type="datetimeFigureOut">
              <a:rPr lang="id-ID" smtClean="0"/>
              <a:pPr>
                <a:defRPr/>
              </a:pPr>
              <a:t>12/12/2015</a:t>
            </a:fld>
            <a:endParaRPr lang="id-ID"/>
          </a:p>
        </p:txBody>
      </p:sp>
      <p:sp>
        <p:nvSpPr>
          <p:cNvPr id="5" name="Footer Placeholder 4"/>
          <p:cNvSpPr>
            <a:spLocks noGrp="1"/>
          </p:cNvSpPr>
          <p:nvPr>
            <p:ph type="ftr" sz="quarter" idx="11"/>
          </p:nvPr>
        </p:nvSpPr>
        <p:spPr/>
        <p:txBody>
          <a:bodyPr/>
          <a:lstStyle/>
          <a:p>
            <a:pPr>
              <a:defRPr/>
            </a:pPr>
            <a:endParaRPr lang="id-ID"/>
          </a:p>
        </p:txBody>
      </p:sp>
      <p:sp>
        <p:nvSpPr>
          <p:cNvPr id="6" name="Slide Number Placeholder 5"/>
          <p:cNvSpPr>
            <a:spLocks noGrp="1"/>
          </p:cNvSpPr>
          <p:nvPr>
            <p:ph type="sldNum" sz="quarter" idx="12"/>
          </p:nvPr>
        </p:nvSpPr>
        <p:spPr/>
        <p:txBody>
          <a:bodyPr/>
          <a:lstStyle/>
          <a:p>
            <a:pPr>
              <a:defRPr/>
            </a:pPr>
            <a:fld id="{273F453F-FEFF-4AFB-A143-98B588D0CA6A}" type="slidenum">
              <a:rPr lang="id-ID" smtClean="0"/>
              <a:pPr>
                <a:defRPr/>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pPr>
              <a:defRPr/>
            </a:pPr>
            <a:fld id="{1E88A061-63C8-4603-8206-97F0539AA460}" type="datetimeFigureOut">
              <a:rPr lang="id-ID" smtClean="0"/>
              <a:pPr>
                <a:defRPr/>
              </a:pPr>
              <a:t>12/12/2015</a:t>
            </a:fld>
            <a:endParaRPr lang="id-ID"/>
          </a:p>
        </p:txBody>
      </p:sp>
      <p:sp>
        <p:nvSpPr>
          <p:cNvPr id="5" name="Footer Placeholder 4"/>
          <p:cNvSpPr>
            <a:spLocks noGrp="1"/>
          </p:cNvSpPr>
          <p:nvPr>
            <p:ph type="ftr" sz="quarter" idx="11"/>
          </p:nvPr>
        </p:nvSpPr>
        <p:spPr/>
        <p:txBody>
          <a:bodyPr/>
          <a:lstStyle/>
          <a:p>
            <a:pPr>
              <a:defRPr/>
            </a:pPr>
            <a:endParaRPr lang="id-ID"/>
          </a:p>
        </p:txBody>
      </p:sp>
      <p:sp>
        <p:nvSpPr>
          <p:cNvPr id="6" name="Slide Number Placeholder 5"/>
          <p:cNvSpPr>
            <a:spLocks noGrp="1"/>
          </p:cNvSpPr>
          <p:nvPr>
            <p:ph type="sldNum" sz="quarter" idx="12"/>
          </p:nvPr>
        </p:nvSpPr>
        <p:spPr/>
        <p:txBody>
          <a:bodyPr/>
          <a:lstStyle/>
          <a:p>
            <a:pPr>
              <a:defRPr/>
            </a:pPr>
            <a:fld id="{1ED79C80-87C5-46B7-9541-AA369710161F}" type="slidenum">
              <a:rPr lang="id-ID" smtClean="0"/>
              <a:pPr>
                <a:defRPr/>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pPr>
              <a:defRPr/>
            </a:pPr>
            <a:fld id="{7B75781A-1A50-48C1-91F4-CBAC60D69360}" type="datetimeFigureOut">
              <a:rPr lang="id-ID" smtClean="0"/>
              <a:pPr>
                <a:defRPr/>
              </a:pPr>
              <a:t>12/12/2015</a:t>
            </a:fld>
            <a:endParaRPr lang="id-ID"/>
          </a:p>
        </p:txBody>
      </p:sp>
      <p:sp>
        <p:nvSpPr>
          <p:cNvPr id="5" name="Footer Placeholder 4"/>
          <p:cNvSpPr>
            <a:spLocks noGrp="1"/>
          </p:cNvSpPr>
          <p:nvPr>
            <p:ph type="ftr" sz="quarter" idx="11"/>
          </p:nvPr>
        </p:nvSpPr>
        <p:spPr/>
        <p:txBody>
          <a:bodyPr/>
          <a:lstStyle/>
          <a:p>
            <a:pPr>
              <a:defRPr/>
            </a:pPr>
            <a:endParaRPr lang="id-ID"/>
          </a:p>
        </p:txBody>
      </p:sp>
      <p:sp>
        <p:nvSpPr>
          <p:cNvPr id="6" name="Slide Number Placeholder 5"/>
          <p:cNvSpPr>
            <a:spLocks noGrp="1"/>
          </p:cNvSpPr>
          <p:nvPr>
            <p:ph type="sldNum" sz="quarter" idx="12"/>
          </p:nvPr>
        </p:nvSpPr>
        <p:spPr/>
        <p:txBody>
          <a:bodyPr/>
          <a:lstStyle/>
          <a:p>
            <a:pPr>
              <a:defRPr/>
            </a:pPr>
            <a:fld id="{122C872A-B84C-4E61-9C2B-29D19AF28E72}" type="slidenum">
              <a:rPr lang="id-ID" smtClean="0"/>
              <a:pPr>
                <a:defRPr/>
              </a:pPr>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5263" y="228600"/>
            <a:ext cx="8015287"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38862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862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p:txBody>
          <a:bodyPr/>
          <a:lstStyle>
            <a:lvl1pPr>
              <a:defRPr/>
            </a:lvl1pPr>
          </a:lstStyle>
          <a:p>
            <a:pPr>
              <a:defRPr/>
            </a:pPr>
            <a:endParaRPr lang="en-US"/>
          </a:p>
        </p:txBody>
      </p:sp>
      <p:sp>
        <p:nvSpPr>
          <p:cNvPr id="6" name="Rectangle 9"/>
          <p:cNvSpPr>
            <a:spLocks noGrp="1" noChangeArrowheads="1"/>
          </p:cNvSpPr>
          <p:nvPr>
            <p:ph type="ftr" sz="quarter" idx="11"/>
          </p:nvPr>
        </p:nvSpPr>
        <p:spPr/>
        <p:txBody>
          <a:bodyPr/>
          <a:lstStyle>
            <a:lvl1pPr>
              <a:defRPr/>
            </a:lvl1pPr>
          </a:lstStyle>
          <a:p>
            <a:pPr>
              <a:defRPr/>
            </a:pPr>
            <a:endParaRPr lang="en-US"/>
          </a:p>
        </p:txBody>
      </p:sp>
      <p:sp>
        <p:nvSpPr>
          <p:cNvPr id="7" name="Rectangle 10"/>
          <p:cNvSpPr>
            <a:spLocks noGrp="1" noChangeArrowheads="1"/>
          </p:cNvSpPr>
          <p:nvPr>
            <p:ph type="sldNum" sz="quarter" idx="12"/>
          </p:nvPr>
        </p:nvSpPr>
        <p:spPr/>
        <p:txBody>
          <a:bodyPr/>
          <a:lstStyle>
            <a:lvl1pPr>
              <a:defRPr/>
            </a:lvl1pPr>
          </a:lstStyle>
          <a:p>
            <a:pPr>
              <a:defRPr/>
            </a:pPr>
            <a:fld id="{2A90C289-2304-40C4-884D-2F63711F1CC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pPr>
              <a:defRPr/>
            </a:pPr>
            <a:fld id="{2AF969DA-1670-4F00-95B2-3AEE6E6FD734}" type="datetimeFigureOut">
              <a:rPr lang="id-ID" smtClean="0"/>
              <a:pPr>
                <a:defRPr/>
              </a:pPr>
              <a:t>12/12/2015</a:t>
            </a:fld>
            <a:endParaRPr lang="id-ID"/>
          </a:p>
        </p:txBody>
      </p:sp>
      <p:sp>
        <p:nvSpPr>
          <p:cNvPr id="5" name="Footer Placeholder 4"/>
          <p:cNvSpPr>
            <a:spLocks noGrp="1"/>
          </p:cNvSpPr>
          <p:nvPr>
            <p:ph type="ftr" sz="quarter" idx="11"/>
          </p:nvPr>
        </p:nvSpPr>
        <p:spPr/>
        <p:txBody>
          <a:bodyPr/>
          <a:lstStyle/>
          <a:p>
            <a:pPr>
              <a:defRPr/>
            </a:pPr>
            <a:endParaRPr lang="id-ID"/>
          </a:p>
        </p:txBody>
      </p:sp>
      <p:sp>
        <p:nvSpPr>
          <p:cNvPr id="6" name="Slide Number Placeholder 5"/>
          <p:cNvSpPr>
            <a:spLocks noGrp="1"/>
          </p:cNvSpPr>
          <p:nvPr>
            <p:ph type="sldNum" sz="quarter" idx="12"/>
          </p:nvPr>
        </p:nvSpPr>
        <p:spPr/>
        <p:txBody>
          <a:bodyPr/>
          <a:lstStyle/>
          <a:p>
            <a:pPr>
              <a:defRPr/>
            </a:pPr>
            <a:fld id="{AA4551ED-04A7-4D68-B154-DB2BFAA7E479}" type="slidenum">
              <a:rPr lang="id-ID" smtClean="0"/>
              <a:pPr>
                <a:defRPr/>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D998085-103B-4CDC-9994-F27DB191E267}" type="datetimeFigureOut">
              <a:rPr lang="id-ID" smtClean="0"/>
              <a:pPr>
                <a:defRPr/>
              </a:pPr>
              <a:t>12/12/2015</a:t>
            </a:fld>
            <a:endParaRPr lang="id-ID"/>
          </a:p>
        </p:txBody>
      </p:sp>
      <p:sp>
        <p:nvSpPr>
          <p:cNvPr id="5" name="Footer Placeholder 4"/>
          <p:cNvSpPr>
            <a:spLocks noGrp="1"/>
          </p:cNvSpPr>
          <p:nvPr>
            <p:ph type="ftr" sz="quarter" idx="11"/>
          </p:nvPr>
        </p:nvSpPr>
        <p:spPr/>
        <p:txBody>
          <a:bodyPr/>
          <a:lstStyle/>
          <a:p>
            <a:pPr>
              <a:defRPr/>
            </a:pPr>
            <a:endParaRPr lang="id-ID"/>
          </a:p>
        </p:txBody>
      </p:sp>
      <p:sp>
        <p:nvSpPr>
          <p:cNvPr id="6" name="Slide Number Placeholder 5"/>
          <p:cNvSpPr>
            <a:spLocks noGrp="1"/>
          </p:cNvSpPr>
          <p:nvPr>
            <p:ph type="sldNum" sz="quarter" idx="12"/>
          </p:nvPr>
        </p:nvSpPr>
        <p:spPr/>
        <p:txBody>
          <a:bodyPr/>
          <a:lstStyle/>
          <a:p>
            <a:pPr>
              <a:defRPr/>
            </a:pPr>
            <a:fld id="{CB66D81D-FC69-43F9-8A9B-0D98F17A7383}" type="slidenum">
              <a:rPr lang="id-ID" smtClean="0"/>
              <a:pPr>
                <a:defRPr/>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pPr>
              <a:defRPr/>
            </a:pPr>
            <a:fld id="{B4741503-3F4F-40BD-A04F-77137CADEBAD}" type="datetimeFigureOut">
              <a:rPr lang="id-ID" smtClean="0"/>
              <a:pPr>
                <a:defRPr/>
              </a:pPr>
              <a:t>12/12/2015</a:t>
            </a:fld>
            <a:endParaRPr lang="id-ID"/>
          </a:p>
        </p:txBody>
      </p:sp>
      <p:sp>
        <p:nvSpPr>
          <p:cNvPr id="6" name="Footer Placeholder 5"/>
          <p:cNvSpPr>
            <a:spLocks noGrp="1"/>
          </p:cNvSpPr>
          <p:nvPr>
            <p:ph type="ftr" sz="quarter" idx="11"/>
          </p:nvPr>
        </p:nvSpPr>
        <p:spPr/>
        <p:txBody>
          <a:bodyPr/>
          <a:lstStyle/>
          <a:p>
            <a:pPr>
              <a:defRPr/>
            </a:pPr>
            <a:endParaRPr lang="id-ID"/>
          </a:p>
        </p:txBody>
      </p:sp>
      <p:sp>
        <p:nvSpPr>
          <p:cNvPr id="7" name="Slide Number Placeholder 6"/>
          <p:cNvSpPr>
            <a:spLocks noGrp="1"/>
          </p:cNvSpPr>
          <p:nvPr>
            <p:ph type="sldNum" sz="quarter" idx="12"/>
          </p:nvPr>
        </p:nvSpPr>
        <p:spPr/>
        <p:txBody>
          <a:bodyPr/>
          <a:lstStyle/>
          <a:p>
            <a:pPr>
              <a:defRPr/>
            </a:pPr>
            <a:fld id="{3D544B33-467A-4A3A-886D-33BB94B0F632}" type="slidenum">
              <a:rPr lang="id-ID" smtClean="0"/>
              <a:pPr>
                <a:defRPr/>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pPr>
              <a:defRPr/>
            </a:pPr>
            <a:fld id="{A0445373-173A-4823-9CF9-F88B8754CF3D}" type="datetimeFigureOut">
              <a:rPr lang="id-ID" smtClean="0"/>
              <a:pPr>
                <a:defRPr/>
              </a:pPr>
              <a:t>12/12/2015</a:t>
            </a:fld>
            <a:endParaRPr lang="id-ID"/>
          </a:p>
        </p:txBody>
      </p:sp>
      <p:sp>
        <p:nvSpPr>
          <p:cNvPr id="8" name="Footer Placeholder 7"/>
          <p:cNvSpPr>
            <a:spLocks noGrp="1"/>
          </p:cNvSpPr>
          <p:nvPr>
            <p:ph type="ftr" sz="quarter" idx="11"/>
          </p:nvPr>
        </p:nvSpPr>
        <p:spPr/>
        <p:txBody>
          <a:bodyPr/>
          <a:lstStyle/>
          <a:p>
            <a:pPr>
              <a:defRPr/>
            </a:pPr>
            <a:endParaRPr lang="id-ID"/>
          </a:p>
        </p:txBody>
      </p:sp>
      <p:sp>
        <p:nvSpPr>
          <p:cNvPr id="9" name="Slide Number Placeholder 8"/>
          <p:cNvSpPr>
            <a:spLocks noGrp="1"/>
          </p:cNvSpPr>
          <p:nvPr>
            <p:ph type="sldNum" sz="quarter" idx="12"/>
          </p:nvPr>
        </p:nvSpPr>
        <p:spPr/>
        <p:txBody>
          <a:bodyPr/>
          <a:lstStyle/>
          <a:p>
            <a:pPr>
              <a:defRPr/>
            </a:pPr>
            <a:fld id="{2EA05439-8465-4F47-9386-A66A7006DFC2}" type="slidenum">
              <a:rPr lang="id-ID" smtClean="0"/>
              <a:pPr>
                <a:defRPr/>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pPr>
              <a:defRPr/>
            </a:pPr>
            <a:fld id="{D11A40D3-5816-4262-B0B6-ADAA150389EC}" type="datetimeFigureOut">
              <a:rPr lang="id-ID" smtClean="0"/>
              <a:pPr>
                <a:defRPr/>
              </a:pPr>
              <a:t>12/12/2015</a:t>
            </a:fld>
            <a:endParaRPr lang="id-ID"/>
          </a:p>
        </p:txBody>
      </p:sp>
      <p:sp>
        <p:nvSpPr>
          <p:cNvPr id="4" name="Footer Placeholder 3"/>
          <p:cNvSpPr>
            <a:spLocks noGrp="1"/>
          </p:cNvSpPr>
          <p:nvPr>
            <p:ph type="ftr" sz="quarter" idx="11"/>
          </p:nvPr>
        </p:nvSpPr>
        <p:spPr/>
        <p:txBody>
          <a:bodyPr/>
          <a:lstStyle/>
          <a:p>
            <a:pPr>
              <a:defRPr/>
            </a:pPr>
            <a:endParaRPr lang="id-ID"/>
          </a:p>
        </p:txBody>
      </p:sp>
      <p:sp>
        <p:nvSpPr>
          <p:cNvPr id="5" name="Slide Number Placeholder 4"/>
          <p:cNvSpPr>
            <a:spLocks noGrp="1"/>
          </p:cNvSpPr>
          <p:nvPr>
            <p:ph type="sldNum" sz="quarter" idx="12"/>
          </p:nvPr>
        </p:nvSpPr>
        <p:spPr/>
        <p:txBody>
          <a:bodyPr/>
          <a:lstStyle/>
          <a:p>
            <a:pPr>
              <a:defRPr/>
            </a:pPr>
            <a:fld id="{52F41988-1641-4AF7-972B-E3429F4F107E}" type="slidenum">
              <a:rPr lang="id-ID" smtClean="0"/>
              <a:pPr>
                <a:defRPr/>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287C10E-131B-4341-A517-FAA46F459A44}" type="datetimeFigureOut">
              <a:rPr lang="id-ID" smtClean="0"/>
              <a:pPr>
                <a:defRPr/>
              </a:pPr>
              <a:t>12/12/2015</a:t>
            </a:fld>
            <a:endParaRPr lang="id-ID"/>
          </a:p>
        </p:txBody>
      </p:sp>
      <p:sp>
        <p:nvSpPr>
          <p:cNvPr id="3" name="Footer Placeholder 2"/>
          <p:cNvSpPr>
            <a:spLocks noGrp="1"/>
          </p:cNvSpPr>
          <p:nvPr>
            <p:ph type="ftr" sz="quarter" idx="11"/>
          </p:nvPr>
        </p:nvSpPr>
        <p:spPr/>
        <p:txBody>
          <a:bodyPr/>
          <a:lstStyle/>
          <a:p>
            <a:pPr>
              <a:defRPr/>
            </a:pPr>
            <a:endParaRPr lang="id-ID"/>
          </a:p>
        </p:txBody>
      </p:sp>
      <p:sp>
        <p:nvSpPr>
          <p:cNvPr id="4" name="Slide Number Placeholder 3"/>
          <p:cNvSpPr>
            <a:spLocks noGrp="1"/>
          </p:cNvSpPr>
          <p:nvPr>
            <p:ph type="sldNum" sz="quarter" idx="12"/>
          </p:nvPr>
        </p:nvSpPr>
        <p:spPr/>
        <p:txBody>
          <a:bodyPr/>
          <a:lstStyle/>
          <a:p>
            <a:pPr>
              <a:defRPr/>
            </a:pPr>
            <a:fld id="{B1226C56-B0EF-49FA-8015-8AA1768697F5}" type="slidenum">
              <a:rPr lang="id-ID" smtClean="0"/>
              <a:pPr>
                <a:defRPr/>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D50A0EB9-5FD2-4A51-AAC9-99004FA1ADFC}" type="datetimeFigureOut">
              <a:rPr lang="id-ID" smtClean="0"/>
              <a:pPr>
                <a:defRPr/>
              </a:pPr>
              <a:t>12/12/2015</a:t>
            </a:fld>
            <a:endParaRPr lang="id-ID"/>
          </a:p>
        </p:txBody>
      </p:sp>
      <p:sp>
        <p:nvSpPr>
          <p:cNvPr id="6" name="Footer Placeholder 5"/>
          <p:cNvSpPr>
            <a:spLocks noGrp="1"/>
          </p:cNvSpPr>
          <p:nvPr>
            <p:ph type="ftr" sz="quarter" idx="11"/>
          </p:nvPr>
        </p:nvSpPr>
        <p:spPr/>
        <p:txBody>
          <a:bodyPr/>
          <a:lstStyle/>
          <a:p>
            <a:pPr>
              <a:defRPr/>
            </a:pPr>
            <a:endParaRPr lang="id-ID"/>
          </a:p>
        </p:txBody>
      </p:sp>
      <p:sp>
        <p:nvSpPr>
          <p:cNvPr id="7" name="Slide Number Placeholder 6"/>
          <p:cNvSpPr>
            <a:spLocks noGrp="1"/>
          </p:cNvSpPr>
          <p:nvPr>
            <p:ph type="sldNum" sz="quarter" idx="12"/>
          </p:nvPr>
        </p:nvSpPr>
        <p:spPr/>
        <p:txBody>
          <a:bodyPr/>
          <a:lstStyle/>
          <a:p>
            <a:pPr>
              <a:defRPr/>
            </a:pPr>
            <a:fld id="{67FC6A00-0520-4EFD-B3EA-60FB3B5CE01C}" type="slidenum">
              <a:rPr lang="id-ID" smtClean="0"/>
              <a:pPr>
                <a:defRPr/>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AA32CE9-2F0F-4B3F-A992-FFA169759A18}" type="datetimeFigureOut">
              <a:rPr lang="id-ID" smtClean="0"/>
              <a:pPr>
                <a:defRPr/>
              </a:pPr>
              <a:t>12/12/2015</a:t>
            </a:fld>
            <a:endParaRPr lang="id-ID"/>
          </a:p>
        </p:txBody>
      </p:sp>
      <p:sp>
        <p:nvSpPr>
          <p:cNvPr id="6" name="Footer Placeholder 5"/>
          <p:cNvSpPr>
            <a:spLocks noGrp="1"/>
          </p:cNvSpPr>
          <p:nvPr>
            <p:ph type="ftr" sz="quarter" idx="11"/>
          </p:nvPr>
        </p:nvSpPr>
        <p:spPr/>
        <p:txBody>
          <a:bodyPr/>
          <a:lstStyle/>
          <a:p>
            <a:pPr>
              <a:defRPr/>
            </a:pPr>
            <a:endParaRPr lang="id-ID"/>
          </a:p>
        </p:txBody>
      </p:sp>
      <p:sp>
        <p:nvSpPr>
          <p:cNvPr id="7" name="Slide Number Placeholder 6"/>
          <p:cNvSpPr>
            <a:spLocks noGrp="1"/>
          </p:cNvSpPr>
          <p:nvPr>
            <p:ph type="sldNum" sz="quarter" idx="12"/>
          </p:nvPr>
        </p:nvSpPr>
        <p:spPr/>
        <p:txBody>
          <a:bodyPr/>
          <a:lstStyle/>
          <a:p>
            <a:pPr>
              <a:defRPr/>
            </a:pPr>
            <a:fld id="{9B5D3842-EF74-4CAE-9971-0D87C642A058}" type="slidenum">
              <a:rPr lang="id-ID" smtClean="0"/>
              <a:pPr>
                <a:defRPr/>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9000" r="-4000" b="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A394E88-0557-416D-AB44-FA80A01F641B}" type="datetimeFigureOut">
              <a:rPr lang="id-ID" smtClean="0"/>
              <a:pPr>
                <a:defRPr/>
              </a:pPr>
              <a:t>12/12/2015</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9EF8760-FC3D-46B8-985A-153346A02B50}" type="slidenum">
              <a:rPr lang="id-ID" smtClean="0"/>
              <a:pPr>
                <a:defRPr/>
              </a:pPr>
              <a:t>‹#›</a:t>
            </a:fld>
            <a:endParaRPr lang="id-ID"/>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www.bluebottle.com/" TargetMode="External"/><Relationship Id="rId2" Type="http://schemas.openxmlformats.org/officeDocument/2006/relationships/audio" Target="../media/audio8.wav"/><Relationship Id="rId1" Type="http://schemas.openxmlformats.org/officeDocument/2006/relationships/slideLayout" Target="../slideLayouts/slideLayout2.xml"/><Relationship Id="rId5" Type="http://schemas.openxmlformats.org/officeDocument/2006/relationships/hyperlink" Target="http://www.safe-mail.net/" TargetMode="External"/><Relationship Id="rId4" Type="http://schemas.openxmlformats.org/officeDocument/2006/relationships/hyperlink" Target="http://www.gawab.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9.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ftp://ftp.bhp.com.au/" TargetMode="External"/><Relationship Id="rId2" Type="http://schemas.openxmlformats.org/officeDocument/2006/relationships/audio" Target="../media/audio10.wav"/><Relationship Id="rId1" Type="http://schemas.openxmlformats.org/officeDocument/2006/relationships/slideLayout" Target="../slideLayouts/slideLayout2.xml"/><Relationship Id="rId4" Type="http://schemas.openxmlformats.org/officeDocument/2006/relationships/hyperlink" Target="ftp://garbo.uwasa.fi/" TargetMode="External"/></Relationships>
</file>

<file path=ppt/slides/_rels/slide15.xml.rels><?xml version="1.0" encoding="UTF-8" standalone="yes"?>
<Relationships xmlns="http://schemas.openxmlformats.org/package/2006/relationships"><Relationship Id="rId2" Type="http://schemas.openxmlformats.org/officeDocument/2006/relationships/audio" Target="../media/audio8.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Microsoft_Office_Excel_Chart1.xls"/></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kur2003.if.itb.ac.id/file/IF1191_modul_CSS.ppt" TargetMode="External"/><Relationship Id="rId3" Type="http://schemas.openxmlformats.org/officeDocument/2006/relationships/hyperlink" Target="http://hustina.staff.gunadarma.ac.id/Downloads/files/24460/Pertemuan3_HTML2.p" TargetMode="External"/><Relationship Id="rId7" Type="http://schemas.openxmlformats.org/officeDocument/2006/relationships/hyperlink" Target="http://mfile.narotama.ac.id/files/Umum/File%20Dhani/CSS%20-%20Basic.ppt" TargetMode="External"/><Relationship Id="rId12" Type="http://schemas.openxmlformats.org/officeDocument/2006/relationships/hyperlink" Target="https://zheira83.files.wordpress.com/2013/09/pertemuan-3-html.ppt" TargetMode="External"/><Relationship Id="rId2" Type="http://schemas.openxmlformats.org/officeDocument/2006/relationships/hyperlink" Target="http://nelly_sofi.staff.gunadarma.ac.id/Downloads/files/7751/Lebih+Lanjut+HTML.ppt" TargetMode="External"/><Relationship Id="rId1" Type="http://schemas.openxmlformats.org/officeDocument/2006/relationships/slideLayout" Target="../slideLayouts/slideLayout2.xml"/><Relationship Id="rId6" Type="http://schemas.openxmlformats.org/officeDocument/2006/relationships/hyperlink" Target="https://yenikustiyahningsih.files.wordpress.com/2010/03/pbdweb_02-html.pp" TargetMode="External"/><Relationship Id="rId11" Type="http://schemas.openxmlformats.org/officeDocument/2006/relationships/hyperlink" Target="http://s3.amazonaws.com/ppt-download/05-materihtmlhyperlink-131227205022-phpapp02.ppt?response-content-disposition=attachment&amp;Signature=I02+J9c5ZZhoPwaZ0+6s0a+hkwk=&amp;Expires=1449345991&amp;AWSAccessKeyId=AKIAJ6D6SEMXSASXHDAQ" TargetMode="External"/><Relationship Id="rId5" Type="http://schemas.openxmlformats.org/officeDocument/2006/relationships/hyperlink" Target="http://zenhadi.lecturer.pens.ac.id/kuliah/bi_dasar/Pengenalan%20HTML.ppt" TargetMode="External"/><Relationship Id="rId10" Type="http://schemas.openxmlformats.org/officeDocument/2006/relationships/hyperlink" Target="http://informatika.poltektegal.ac.id/file/download/c2651d056f60732b9a699306eef04ea0.pdf" TargetMode="External"/><Relationship Id="rId4" Type="http://schemas.openxmlformats.org/officeDocument/2006/relationships/hyperlink" Target="http://kur2003.if.itb.ac.id/file/IF1191_modul_HTML.ppt" TargetMode="External"/><Relationship Id="rId9" Type="http://schemas.openxmlformats.org/officeDocument/2006/relationships/hyperlink" Target="http://zenhadi.lecturer.pens.ac.id/kuliah/internet/materi%202.ppt" TargetMode="External"/></Relationships>
</file>

<file path=ppt/slides/_rels/slide4.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username@host.domain" TargetMode="External"/><Relationship Id="rId2" Type="http://schemas.openxmlformats.org/officeDocument/2006/relationships/audio" Target="../media/audio6.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daffawahiid@yahoo.com" TargetMode="External"/><Relationship Id="rId2" Type="http://schemas.openxmlformats.org/officeDocument/2006/relationships/audio" Target="../media/audio7.wav"/><Relationship Id="rId1" Type="http://schemas.openxmlformats.org/officeDocument/2006/relationships/slideLayout" Target="../slideLayouts/slideLayout2.xml"/><Relationship Id="rId4" Type="http://schemas.openxmlformats.org/officeDocument/2006/relationships/hyperlink" Target="mailto:kompas@kompa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158836" y="2576947"/>
            <a:ext cx="5985164" cy="562203"/>
          </a:xfrm>
          <a:prstGeom prst="rect">
            <a:avLst/>
          </a:prstGeom>
          <a:solidFill>
            <a:schemeClr val="accent3">
              <a:lumMod val="60000"/>
              <a:lumOff val="40000"/>
            </a:schemeClr>
          </a:solidFill>
          <a:ln>
            <a:noFill/>
          </a:ln>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marL="342900" indent="-342900" fontAlgn="auto">
              <a:spcBef>
                <a:spcPct val="20000"/>
              </a:spcBef>
              <a:spcAft>
                <a:spcPts val="0"/>
              </a:spcAft>
              <a:defRPr/>
            </a:pPr>
            <a:r>
              <a:rPr lang="id-ID" sz="2800" b="1" dirty="0">
                <a:ln/>
                <a:solidFill>
                  <a:schemeClr val="bg1"/>
                </a:solidFill>
                <a:latin typeface="+mn-lt"/>
                <a:cs typeface="+mn-cs"/>
              </a:rPr>
              <a:t>		      </a:t>
            </a:r>
            <a:r>
              <a:rPr lang="id-ID" sz="2800" b="1" dirty="0">
                <a:ln/>
                <a:solidFill>
                  <a:schemeClr val="bg1"/>
                </a:solidFill>
                <a:latin typeface="+mn-lt"/>
                <a:cs typeface="+mn-cs"/>
              </a:rPr>
              <a:t>			MATERI 1</a:t>
            </a:r>
            <a:endParaRPr lang="en-US" sz="2800" b="1" dirty="0">
              <a:ln/>
              <a:solidFill>
                <a:schemeClr val="bg1"/>
              </a:solidFill>
              <a:latin typeface="+mn-lt"/>
              <a:cs typeface="+mn-cs"/>
            </a:endParaRPr>
          </a:p>
        </p:txBody>
      </p:sp>
      <p:sp>
        <p:nvSpPr>
          <p:cNvPr id="6" name="Title 1"/>
          <p:cNvSpPr txBox="1">
            <a:spLocks/>
          </p:cNvSpPr>
          <p:nvPr/>
        </p:nvSpPr>
        <p:spPr>
          <a:xfrm>
            <a:off x="2682552" y="1484784"/>
            <a:ext cx="6858000" cy="1641490"/>
          </a:xfrm>
          <a:prstGeom prst="rect">
            <a:avLst/>
          </a:prstGeom>
        </p:spPr>
        <p:txBody>
          <a:bodyPr anchor="ctr">
            <a:norm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fontAlgn="auto">
              <a:spcAft>
                <a:spcPts val="0"/>
              </a:spcAft>
              <a:defRPr/>
            </a:pPr>
            <a:r>
              <a:rPr lang="id-ID" sz="4400" b="1" dirty="0">
                <a:ln/>
                <a:solidFill>
                  <a:srgbClr val="00B050"/>
                </a:solidFill>
                <a:latin typeface="+mj-lt"/>
                <a:ea typeface="+mj-ea"/>
                <a:cs typeface="+mj-cs"/>
              </a:rPr>
              <a:t>INTERNET DAN WEB</a:t>
            </a:r>
            <a:endParaRPr lang="en-US" sz="4400" b="1" dirty="0">
              <a:ln/>
              <a:solidFill>
                <a:srgbClr val="00B050"/>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050"/>
            <a:ext cx="8229600" cy="4897438"/>
          </a:xfrm>
        </p:spPr>
        <p:txBody>
          <a:bodyPr rtlCol="0">
            <a:normAutofit/>
          </a:bodyPr>
          <a:lstStyle/>
          <a:p>
            <a:pPr algn="just" fontAlgn="auto">
              <a:spcAft>
                <a:spcPts val="0"/>
              </a:spcAft>
              <a:buFont typeface="Arial" pitchFamily="34" charset="0"/>
              <a:buNone/>
              <a:defRPr/>
            </a:pPr>
            <a:r>
              <a:rPr lang="id-ID" sz="2000" dirty="0" smtClean="0">
                <a:latin typeface="Calibri Light" pitchFamily="34" charset="0"/>
              </a:rPr>
              <a:t>Keuntungan menggunakan POP mail:</a:t>
            </a:r>
          </a:p>
          <a:p>
            <a:pPr algn="just" fontAlgn="auto">
              <a:spcAft>
                <a:spcPts val="0"/>
              </a:spcAft>
              <a:buFontTx/>
              <a:buChar char="-"/>
              <a:defRPr/>
            </a:pPr>
            <a:r>
              <a:rPr lang="id-ID" sz="2000" dirty="0" smtClean="0">
                <a:latin typeface="Calibri Light" pitchFamily="34" charset="0"/>
              </a:rPr>
              <a:t>Menghemat waktu akses internet</a:t>
            </a:r>
          </a:p>
          <a:p>
            <a:pPr algn="just" fontAlgn="auto">
              <a:spcAft>
                <a:spcPts val="0"/>
              </a:spcAft>
              <a:buFontTx/>
              <a:buChar char="-"/>
              <a:defRPr/>
            </a:pPr>
            <a:r>
              <a:rPr lang="id-ID" sz="2000" dirty="0" smtClean="0">
                <a:latin typeface="Calibri Light" pitchFamily="34" charset="0"/>
              </a:rPr>
              <a:t>Menghemat biaya kkases internet</a:t>
            </a:r>
          </a:p>
          <a:p>
            <a:pPr algn="just" fontAlgn="auto">
              <a:spcAft>
                <a:spcPts val="0"/>
              </a:spcAft>
              <a:buFont typeface="Arial" pitchFamily="34" charset="0"/>
              <a:buNone/>
              <a:defRPr/>
            </a:pPr>
            <a:r>
              <a:rPr lang="id-ID" sz="2000" dirty="0" smtClean="0">
                <a:latin typeface="Calibri Light" pitchFamily="34" charset="0"/>
              </a:rPr>
              <a:t>Kelemahan menggunakan POP mail:</a:t>
            </a:r>
          </a:p>
          <a:p>
            <a:pPr algn="just" fontAlgn="auto">
              <a:spcAft>
                <a:spcPts val="0"/>
              </a:spcAft>
              <a:buFontTx/>
              <a:buChar char="-"/>
              <a:defRPr/>
            </a:pPr>
            <a:r>
              <a:rPr lang="id-ID" sz="2000" dirty="0" smtClean="0">
                <a:latin typeface="Calibri Light" pitchFamily="34" charset="0"/>
              </a:rPr>
              <a:t>Tidak bisa mengakses e-mail kita di sembarang komputer</a:t>
            </a:r>
          </a:p>
          <a:p>
            <a:pPr algn="just" fontAlgn="auto">
              <a:spcAft>
                <a:spcPts val="0"/>
              </a:spcAft>
              <a:buFontTx/>
              <a:buChar char="-"/>
              <a:defRPr/>
            </a:pPr>
            <a:r>
              <a:rPr lang="id-ID" sz="2000" dirty="0" smtClean="0">
                <a:latin typeface="Calibri Light" pitchFamily="34" charset="0"/>
              </a:rPr>
              <a:t>Tidak bisa mengakses di warnet karena pada software client diperlukan setingan tertentu sesuai dengan server POP yg kita guunakan</a:t>
            </a:r>
          </a:p>
          <a:p>
            <a:pPr marL="0" indent="0" algn="just" fontAlgn="auto">
              <a:spcAft>
                <a:spcPts val="0"/>
              </a:spcAft>
              <a:buFont typeface="Arial" pitchFamily="34" charset="0"/>
              <a:buNone/>
              <a:defRPr/>
            </a:pPr>
            <a:r>
              <a:rPr lang="id-ID" sz="2000" dirty="0" smtClean="0">
                <a:latin typeface="Calibri Light" pitchFamily="34" charset="0"/>
              </a:rPr>
              <a:t>Tetapi pada dasarnya tidak semua situs penyedia e-mail menyediakan e-mail bertipe POP/POP3.  Beberapa SMTP/POP mail adalah:</a:t>
            </a:r>
          </a:p>
          <a:p>
            <a:pPr marL="0" indent="0" algn="just" fontAlgn="auto">
              <a:spcAft>
                <a:spcPts val="0"/>
              </a:spcAft>
              <a:buFont typeface="Arial" pitchFamily="34" charset="0"/>
              <a:buNone/>
              <a:defRPr/>
            </a:pPr>
            <a:r>
              <a:rPr lang="id-ID" sz="2000" i="1" dirty="0" smtClean="0">
                <a:latin typeface="Calibri Light" pitchFamily="34" charset="0"/>
                <a:hlinkClick r:id="rId3"/>
              </a:rPr>
              <a:t>www.bluebottle.com</a:t>
            </a:r>
            <a:endParaRPr lang="id-ID" sz="2000" i="1" dirty="0" smtClean="0">
              <a:latin typeface="Calibri Light" pitchFamily="34" charset="0"/>
            </a:endParaRPr>
          </a:p>
          <a:p>
            <a:pPr marL="0" indent="0" algn="just" fontAlgn="auto">
              <a:spcAft>
                <a:spcPts val="0"/>
              </a:spcAft>
              <a:buFont typeface="Arial" pitchFamily="34" charset="0"/>
              <a:buNone/>
              <a:defRPr/>
            </a:pPr>
            <a:r>
              <a:rPr lang="id-ID" sz="2000" i="1" dirty="0" smtClean="0">
                <a:latin typeface="Calibri Light" pitchFamily="34" charset="0"/>
                <a:hlinkClick r:id="rId4"/>
              </a:rPr>
              <a:t>www.gawab.com</a:t>
            </a:r>
            <a:endParaRPr lang="id-ID" sz="2000" i="1" dirty="0" smtClean="0">
              <a:latin typeface="Calibri Light" pitchFamily="34" charset="0"/>
            </a:endParaRPr>
          </a:p>
          <a:p>
            <a:pPr marL="0" indent="0" algn="just" fontAlgn="auto">
              <a:spcAft>
                <a:spcPts val="0"/>
              </a:spcAft>
              <a:buFont typeface="Arial" pitchFamily="34" charset="0"/>
              <a:buNone/>
              <a:defRPr/>
            </a:pPr>
            <a:r>
              <a:rPr lang="id-ID" sz="2000" i="1" dirty="0" smtClean="0">
                <a:latin typeface="Calibri Light" pitchFamily="34" charset="0"/>
                <a:hlinkClick r:id="rId5"/>
              </a:rPr>
              <a:t>www.safe-mail.net</a:t>
            </a:r>
            <a:endParaRPr lang="id-ID" sz="2000" i="1" dirty="0" smtClean="0">
              <a:latin typeface="Calibri Light" pitchFamily="34" charset="0"/>
            </a:endParaRPr>
          </a:p>
          <a:p>
            <a:pPr marL="0" indent="0" algn="just" fontAlgn="auto">
              <a:spcAft>
                <a:spcPts val="0"/>
              </a:spcAft>
              <a:buFont typeface="Arial" pitchFamily="34" charset="0"/>
              <a:buNone/>
              <a:defRPr/>
            </a:pPr>
            <a:endParaRPr lang="id-ID" sz="2000" i="1" dirty="0" smtClean="0">
              <a:latin typeface="Calibri Light" pitchFamily="34" charset="0"/>
            </a:endParaRPr>
          </a:p>
          <a:p>
            <a:pPr algn="just" fontAlgn="auto">
              <a:spcAft>
                <a:spcPts val="0"/>
              </a:spcAft>
              <a:buFont typeface="Arial" pitchFamily="34" charset="0"/>
              <a:buNone/>
              <a:defRPr/>
            </a:pPr>
            <a:endParaRPr lang="id-ID" sz="2000" dirty="0" smtClean="0">
              <a:latin typeface="Calibri Light" pitchFamily="34" charset="0"/>
            </a:endParaRPr>
          </a:p>
        </p:txBody>
      </p:sp>
      <p:sp>
        <p:nvSpPr>
          <p:cNvPr id="14339" name="Rectangle 4"/>
          <p:cNvSpPr>
            <a:spLocks noChangeArrowheads="1"/>
          </p:cNvSpPr>
          <p:nvPr/>
        </p:nvSpPr>
        <p:spPr bwMode="auto">
          <a:xfrm>
            <a:off x="1116013" y="46038"/>
            <a:ext cx="6783387" cy="646112"/>
          </a:xfrm>
          <a:prstGeom prst="rect">
            <a:avLst/>
          </a:prstGeom>
          <a:noFill/>
          <a:ln w="9525">
            <a:noFill/>
            <a:miter lim="800000"/>
            <a:headEnd/>
            <a:tailEnd/>
          </a:ln>
        </p:spPr>
        <p:txBody>
          <a:bodyPr>
            <a:spAutoFit/>
          </a:bodyPr>
          <a:lstStyle/>
          <a:p>
            <a:r>
              <a:rPr lang="id-ID" sz="3600" b="1">
                <a:latin typeface="Calibri Light" pitchFamily="34" charset="0"/>
              </a:rPr>
              <a:t>2. LAYANAN – LAYANAN INTERNET</a:t>
            </a:r>
            <a:endParaRPr lang="id-ID" sz="3600">
              <a:latin typeface="Calibri" pitchFamily="34" charset="0"/>
            </a:endParaRPr>
          </a:p>
        </p:txBody>
      </p:sp>
    </p:spTree>
  </p:cSld>
  <p:clrMapOvr>
    <a:masterClrMapping/>
  </p:clrMapOvr>
  <p:transition>
    <p:sndAc>
      <p:stSnd>
        <p:snd r:embed="rId2" name="cashreg.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850" y="1125538"/>
            <a:ext cx="8424863" cy="4391025"/>
          </a:xfrm>
        </p:spPr>
        <p:txBody>
          <a:bodyPr rtlCol="0">
            <a:noAutofit/>
          </a:bodyPr>
          <a:lstStyle/>
          <a:p>
            <a:pPr algn="just" fontAlgn="auto">
              <a:spcAft>
                <a:spcPts val="0"/>
              </a:spcAft>
              <a:buFont typeface="Arial" pitchFamily="34" charset="0"/>
              <a:buNone/>
              <a:defRPr/>
            </a:pPr>
            <a:r>
              <a:rPr lang="id-ID" sz="1600" dirty="0" smtClean="0">
                <a:latin typeface="Calibri Light" pitchFamily="34" charset="0"/>
              </a:rPr>
              <a:t>b.  Email berbasis Web (webmail)</a:t>
            </a:r>
          </a:p>
          <a:p>
            <a:pPr marL="266700" indent="0" algn="just" fontAlgn="auto">
              <a:spcAft>
                <a:spcPts val="0"/>
              </a:spcAft>
              <a:buFont typeface="Arial" pitchFamily="34" charset="0"/>
              <a:buNone/>
              <a:defRPr/>
            </a:pPr>
            <a:r>
              <a:rPr lang="id-ID" sz="1600" dirty="0" smtClean="0">
                <a:latin typeface="Calibri Light" pitchFamily="34" charset="0"/>
              </a:rPr>
              <a:t>Email ini merupakan e- mail yang banyak ditawarkan oleh berbagai situs spt Yahoo dan Hotmail. Situs penyedia layanan webmail tsb biasanya menyediakan e-mail gratis. </a:t>
            </a:r>
          </a:p>
          <a:p>
            <a:pPr marL="266700" indent="0" algn="just" fontAlgn="auto">
              <a:spcAft>
                <a:spcPts val="0"/>
              </a:spcAft>
              <a:buFont typeface="Arial" pitchFamily="34" charset="0"/>
              <a:buNone/>
              <a:defRPr/>
            </a:pPr>
            <a:endParaRPr lang="id-ID" sz="1600" dirty="0" smtClean="0">
              <a:latin typeface="Calibri Light" pitchFamily="34" charset="0"/>
            </a:endParaRPr>
          </a:p>
          <a:p>
            <a:pPr marL="0" indent="0" algn="just" fontAlgn="auto">
              <a:spcAft>
                <a:spcPts val="0"/>
              </a:spcAft>
              <a:buFont typeface="Arial" pitchFamily="34" charset="0"/>
              <a:buNone/>
              <a:tabLst>
                <a:tab pos="266700" algn="l"/>
              </a:tabLst>
              <a:defRPr/>
            </a:pPr>
            <a:r>
              <a:rPr lang="id-ID" sz="1600" b="1" dirty="0" smtClean="0">
                <a:latin typeface="Calibri Light" pitchFamily="34" charset="0"/>
              </a:rPr>
              <a:t>2. 	Mailing List (Milist)</a:t>
            </a:r>
          </a:p>
          <a:p>
            <a:pPr marL="266700" indent="0" algn="just" fontAlgn="auto">
              <a:spcAft>
                <a:spcPts val="0"/>
              </a:spcAft>
              <a:buFont typeface="Arial" pitchFamily="34" charset="0"/>
              <a:buNone/>
              <a:defRPr/>
            </a:pPr>
            <a:r>
              <a:rPr lang="id-ID" sz="1600" dirty="0" smtClean="0">
                <a:latin typeface="Calibri Light" pitchFamily="34" charset="0"/>
              </a:rPr>
              <a:t>Merupakan alamat e-mail kelompok/group. Setiap pesan/ email yang sampai di mailing list akan dikiirimkan ke seluruh alamat e-mail anggotanya. </a:t>
            </a:r>
          </a:p>
          <a:p>
            <a:pPr marL="0" indent="0" algn="just" fontAlgn="auto">
              <a:spcAft>
                <a:spcPts val="0"/>
              </a:spcAft>
              <a:buFont typeface="Arial" pitchFamily="34" charset="0"/>
              <a:buNone/>
              <a:tabLst>
                <a:tab pos="266700" algn="l"/>
              </a:tabLst>
              <a:defRPr/>
            </a:pPr>
            <a:r>
              <a:rPr lang="id-ID" sz="1600" dirty="0" smtClean="0">
                <a:latin typeface="Calibri Light" pitchFamily="34" charset="0"/>
              </a:rPr>
              <a:t>	</a:t>
            </a:r>
            <a:r>
              <a:rPr lang="id-ID" sz="1600" dirty="0" smtClean="0">
                <a:solidFill>
                  <a:srgbClr val="C00000"/>
                </a:solidFill>
                <a:latin typeface="Calibri Light" pitchFamily="34" charset="0"/>
              </a:rPr>
              <a:t>Ada 2 macam mailing list yaitu:</a:t>
            </a:r>
          </a:p>
          <a:p>
            <a:pPr indent="-76200" algn="just" fontAlgn="auto">
              <a:spcAft>
                <a:spcPts val="0"/>
              </a:spcAft>
              <a:buFont typeface="Arial" pitchFamily="34" charset="0"/>
              <a:buAutoNum type="alphaLcPeriod"/>
              <a:tabLst>
                <a:tab pos="266700" algn="l"/>
              </a:tabLst>
              <a:defRPr/>
            </a:pPr>
            <a:r>
              <a:rPr lang="id-ID" sz="1600" dirty="0" smtClean="0">
                <a:latin typeface="Calibri Light" pitchFamily="34" charset="0"/>
              </a:rPr>
              <a:t>   Unmoderated mailing list</a:t>
            </a:r>
          </a:p>
          <a:p>
            <a:pPr marL="534988" indent="-534988" algn="just" fontAlgn="auto">
              <a:spcAft>
                <a:spcPts val="0"/>
              </a:spcAft>
              <a:buFont typeface="Arial" pitchFamily="34" charset="0"/>
              <a:buNone/>
              <a:tabLst>
                <a:tab pos="534988" algn="l"/>
              </a:tabLst>
              <a:defRPr/>
            </a:pPr>
            <a:r>
              <a:rPr lang="id-ID" sz="1600" dirty="0" smtClean="0">
                <a:latin typeface="Calibri Light" pitchFamily="34" charset="0"/>
              </a:rPr>
              <a:t>	E- mail yang dikirim ke alamat milist tersebut akan langsung dikirimkan ke alamat e –mail anggotanya. </a:t>
            </a:r>
          </a:p>
          <a:p>
            <a:pPr algn="just" fontAlgn="auto">
              <a:spcAft>
                <a:spcPts val="0"/>
              </a:spcAft>
              <a:buFont typeface="Arial" pitchFamily="34" charset="0"/>
              <a:buNone/>
              <a:tabLst>
                <a:tab pos="266700" algn="l"/>
              </a:tabLst>
              <a:defRPr/>
            </a:pPr>
            <a:r>
              <a:rPr lang="id-ID" sz="1600" dirty="0" smtClean="0">
                <a:latin typeface="Calibri Light" pitchFamily="34" charset="0"/>
              </a:rPr>
              <a:t>	b.   Moderated mailing list</a:t>
            </a:r>
          </a:p>
          <a:p>
            <a:pPr marL="534988" indent="-534988" algn="just" fontAlgn="auto">
              <a:spcAft>
                <a:spcPts val="0"/>
              </a:spcAft>
              <a:buFont typeface="Arial" pitchFamily="34" charset="0"/>
              <a:buNone/>
              <a:tabLst>
                <a:tab pos="633413" algn="l"/>
              </a:tabLst>
              <a:defRPr/>
            </a:pPr>
            <a:r>
              <a:rPr lang="id-ID" sz="1600" dirty="0" smtClean="0">
                <a:latin typeface="Calibri Light" pitchFamily="34" charset="0"/>
              </a:rPr>
              <a:t>	E –mail yg dikirim ke alamat milis tersebut akan diperiksa dulu oleh seorang moderator sebelum dikirim ke seluruh anggotanya. Bisa saja moderator tidak mendistribusikan e-mail yg diterima ke anggota milis dng pertimbangan tertentu. </a:t>
            </a:r>
          </a:p>
          <a:p>
            <a:pPr algn="just" fontAlgn="auto">
              <a:spcAft>
                <a:spcPts val="0"/>
              </a:spcAft>
              <a:buFont typeface="Arial" pitchFamily="34" charset="0"/>
              <a:buNone/>
              <a:defRPr/>
            </a:pPr>
            <a:r>
              <a:rPr lang="id-ID" sz="1600" dirty="0" smtClean="0">
                <a:latin typeface="Calibri Light" pitchFamily="34" charset="0"/>
              </a:rPr>
              <a:t>	</a:t>
            </a:r>
          </a:p>
          <a:p>
            <a:pPr algn="just" fontAlgn="auto">
              <a:spcAft>
                <a:spcPts val="0"/>
              </a:spcAft>
              <a:buFont typeface="Arial" pitchFamily="34" charset="0"/>
              <a:buNone/>
              <a:defRPr/>
            </a:pPr>
            <a:endParaRPr lang="id-ID" sz="1600" dirty="0" smtClean="0">
              <a:latin typeface="Calibri Light" pitchFamily="34" charset="0"/>
            </a:endParaRPr>
          </a:p>
        </p:txBody>
      </p:sp>
      <p:sp>
        <p:nvSpPr>
          <p:cNvPr id="15363" name="Rectangle 3"/>
          <p:cNvSpPr>
            <a:spLocks noChangeArrowheads="1"/>
          </p:cNvSpPr>
          <p:nvPr/>
        </p:nvSpPr>
        <p:spPr bwMode="auto">
          <a:xfrm>
            <a:off x="1116013" y="46038"/>
            <a:ext cx="6783387" cy="646112"/>
          </a:xfrm>
          <a:prstGeom prst="rect">
            <a:avLst/>
          </a:prstGeom>
          <a:noFill/>
          <a:ln w="9525">
            <a:noFill/>
            <a:miter lim="800000"/>
            <a:headEnd/>
            <a:tailEnd/>
          </a:ln>
        </p:spPr>
        <p:txBody>
          <a:bodyPr>
            <a:spAutoFit/>
          </a:bodyPr>
          <a:lstStyle/>
          <a:p>
            <a:r>
              <a:rPr lang="id-ID" sz="3600" b="1">
                <a:latin typeface="Calibri Light" pitchFamily="34" charset="0"/>
              </a:rPr>
              <a:t>2. LAYANAN – LAYANAN INTERNET</a:t>
            </a:r>
            <a:endParaRPr lang="id-ID" sz="36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dissolv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dissolv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dissolv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050"/>
            <a:ext cx="8435975" cy="4826000"/>
          </a:xfrm>
        </p:spPr>
        <p:txBody>
          <a:bodyPr rtlCol="0">
            <a:normAutofit/>
          </a:bodyPr>
          <a:lstStyle/>
          <a:p>
            <a:pPr algn="just" fontAlgn="auto">
              <a:spcAft>
                <a:spcPts val="0"/>
              </a:spcAft>
              <a:buFont typeface="Arial" pitchFamily="34" charset="0"/>
              <a:buNone/>
              <a:defRPr/>
            </a:pPr>
            <a:r>
              <a:rPr lang="id-ID" sz="1600" b="1" dirty="0" smtClean="0">
                <a:latin typeface="Calibri Light" pitchFamily="34" charset="0"/>
              </a:rPr>
              <a:t>3. Newsgroup</a:t>
            </a:r>
          </a:p>
          <a:p>
            <a:pPr marL="0" indent="0" algn="just" fontAlgn="auto">
              <a:spcAft>
                <a:spcPts val="0"/>
              </a:spcAft>
              <a:buFont typeface="Arial" pitchFamily="34" charset="0"/>
              <a:buNone/>
              <a:defRPr/>
            </a:pPr>
            <a:r>
              <a:rPr lang="id-ID" sz="1600" dirty="0" smtClean="0">
                <a:latin typeface="Calibri Light" pitchFamily="34" charset="0"/>
              </a:rPr>
              <a:t>Merupakan kelompok diskusi yang hampir mirip dengan miling list. Tetapi sebenarnya ada perbedaan antara newsgroup dan mailing list</a:t>
            </a:r>
          </a:p>
          <a:p>
            <a:pPr algn="just" fontAlgn="auto">
              <a:spcAft>
                <a:spcPts val="0"/>
              </a:spcAft>
              <a:buFont typeface="Arial" pitchFamily="34" charset="0"/>
              <a:buNone/>
              <a:defRPr/>
            </a:pPr>
            <a:endParaRPr lang="id-ID" sz="1600" dirty="0" smtClean="0">
              <a:latin typeface="Calibri Light" pitchFamily="34" charset="0"/>
            </a:endParaRPr>
          </a:p>
          <a:p>
            <a:pPr algn="just" fontAlgn="auto">
              <a:spcAft>
                <a:spcPts val="0"/>
              </a:spcAft>
              <a:buFont typeface="Arial" pitchFamily="34" charset="0"/>
              <a:buNone/>
              <a:defRPr/>
            </a:pPr>
            <a:endParaRPr lang="id-ID" sz="1600" dirty="0" smtClean="0">
              <a:latin typeface="Calibri Light" pitchFamily="34" charset="0"/>
            </a:endParaRPr>
          </a:p>
          <a:p>
            <a:pPr algn="just" fontAlgn="auto">
              <a:spcAft>
                <a:spcPts val="0"/>
              </a:spcAft>
              <a:buFont typeface="Arial" pitchFamily="34" charset="0"/>
              <a:buNone/>
              <a:defRPr/>
            </a:pPr>
            <a:endParaRPr lang="id-ID" sz="1600" dirty="0" smtClean="0">
              <a:latin typeface="Calibri Light" pitchFamily="34" charset="0"/>
            </a:endParaRPr>
          </a:p>
          <a:p>
            <a:pPr algn="just" fontAlgn="auto">
              <a:spcAft>
                <a:spcPts val="0"/>
              </a:spcAft>
              <a:buFont typeface="Arial" pitchFamily="34" charset="0"/>
              <a:buNone/>
              <a:defRPr/>
            </a:pPr>
            <a:endParaRPr lang="id-ID" sz="1600" dirty="0" smtClean="0">
              <a:latin typeface="Calibri Light" pitchFamily="34" charset="0"/>
            </a:endParaRPr>
          </a:p>
          <a:p>
            <a:pPr algn="just" fontAlgn="auto">
              <a:spcAft>
                <a:spcPts val="0"/>
              </a:spcAft>
              <a:buFont typeface="Arial" pitchFamily="34" charset="0"/>
              <a:buNone/>
              <a:defRPr/>
            </a:pPr>
            <a:endParaRPr lang="id-ID" sz="1600" dirty="0" smtClean="0">
              <a:latin typeface="Calibri Light" pitchFamily="34" charset="0"/>
            </a:endParaRPr>
          </a:p>
          <a:p>
            <a:pPr algn="just" fontAlgn="auto">
              <a:spcAft>
                <a:spcPts val="0"/>
              </a:spcAft>
              <a:buFont typeface="Arial" pitchFamily="34" charset="0"/>
              <a:buNone/>
              <a:defRPr/>
            </a:pPr>
            <a:endParaRPr lang="id-ID" sz="1600" dirty="0" smtClean="0">
              <a:latin typeface="Calibri Light" pitchFamily="34" charset="0"/>
            </a:endParaRPr>
          </a:p>
          <a:p>
            <a:pPr algn="just" fontAlgn="auto">
              <a:spcAft>
                <a:spcPts val="0"/>
              </a:spcAft>
              <a:buFont typeface="Arial" pitchFamily="34" charset="0"/>
              <a:buNone/>
              <a:defRPr/>
            </a:pPr>
            <a:endParaRPr lang="id-ID" sz="1600" dirty="0" smtClean="0">
              <a:latin typeface="Calibri Light" pitchFamily="34" charset="0"/>
            </a:endParaRPr>
          </a:p>
          <a:p>
            <a:pPr algn="just" fontAlgn="auto">
              <a:spcAft>
                <a:spcPts val="0"/>
              </a:spcAft>
              <a:buFont typeface="Arial" pitchFamily="34" charset="0"/>
              <a:buNone/>
              <a:defRPr/>
            </a:pPr>
            <a:endParaRPr lang="id-ID" sz="1600" dirty="0" smtClean="0">
              <a:latin typeface="Calibri Light" pitchFamily="34" charset="0"/>
            </a:endParaRPr>
          </a:p>
          <a:p>
            <a:pPr algn="just" fontAlgn="auto">
              <a:spcAft>
                <a:spcPts val="0"/>
              </a:spcAft>
              <a:buFont typeface="Arial" pitchFamily="34" charset="0"/>
              <a:buNone/>
              <a:tabLst>
                <a:tab pos="2152650" algn="l"/>
              </a:tabLst>
              <a:defRPr/>
            </a:pPr>
            <a:r>
              <a:rPr lang="id-ID" sz="1600" b="1" dirty="0" smtClean="0">
                <a:latin typeface="Calibri Light" pitchFamily="34" charset="0"/>
              </a:rPr>
              <a:t>4. WWW</a:t>
            </a:r>
          </a:p>
          <a:p>
            <a:pPr marL="266700" indent="-266700" algn="just" fontAlgn="auto">
              <a:spcAft>
                <a:spcPts val="0"/>
              </a:spcAft>
              <a:buFont typeface="Arial" pitchFamily="34" charset="0"/>
              <a:buNone/>
              <a:defRPr/>
            </a:pPr>
            <a:r>
              <a:rPr lang="id-ID" sz="1600" dirty="0" smtClean="0">
                <a:latin typeface="Calibri Light" pitchFamily="34" charset="0"/>
              </a:rPr>
              <a:t>	Teknologi www memungkinkan dilakukan pertukaran data dlm format multimedia di internet. Dengan teknologi www, tampilan hal internet dapat dihias dng gambar, animasi dan movie. Internet dan www berbeda. Internet merupakan sistem jaringan informasi (saluran) sedangkan www lebih menyerupai sistem pendistriibusian informasi multimedia. </a:t>
            </a:r>
          </a:p>
        </p:txBody>
      </p:sp>
      <p:sp>
        <p:nvSpPr>
          <p:cNvPr id="6" name="TextBox 5"/>
          <p:cNvSpPr txBox="1"/>
          <p:nvPr/>
        </p:nvSpPr>
        <p:spPr>
          <a:xfrm>
            <a:off x="539750" y="1989138"/>
            <a:ext cx="3600450" cy="1816100"/>
          </a:xfrm>
          <a:prstGeom prst="rect">
            <a:avLst/>
          </a:prstGeom>
          <a:noFill/>
          <a:ln>
            <a:solidFill>
              <a:srgbClr val="00B050"/>
            </a:solidFill>
          </a:ln>
        </p:spPr>
        <p:txBody>
          <a:bodyPr>
            <a:spAutoFit/>
          </a:bodyPr>
          <a:lstStyle/>
          <a:p>
            <a:pPr fontAlgn="auto">
              <a:spcBef>
                <a:spcPts val="0"/>
              </a:spcBef>
              <a:spcAft>
                <a:spcPts val="0"/>
              </a:spcAft>
              <a:defRPr/>
            </a:pPr>
            <a:r>
              <a:rPr lang="id-ID" sz="1600" dirty="0">
                <a:latin typeface="+mn-lt"/>
                <a:cs typeface="+mn-cs"/>
              </a:rPr>
              <a:t>Newsgroup</a:t>
            </a:r>
          </a:p>
          <a:p>
            <a:pPr marL="342900" indent="-342900" fontAlgn="auto">
              <a:spcBef>
                <a:spcPts val="0"/>
              </a:spcBef>
              <a:spcAft>
                <a:spcPts val="0"/>
              </a:spcAft>
              <a:buFontTx/>
              <a:buAutoNum type="arabicPeriod"/>
              <a:defRPr/>
            </a:pPr>
            <a:r>
              <a:rPr lang="id-ID" sz="1600" dirty="0">
                <a:latin typeface="+mn-lt"/>
                <a:cs typeface="+mn-cs"/>
              </a:rPr>
              <a:t>Tdk harus terdaftar sbg anggota</a:t>
            </a:r>
          </a:p>
          <a:p>
            <a:pPr marL="342900" indent="-342900" fontAlgn="auto">
              <a:spcBef>
                <a:spcPts val="0"/>
              </a:spcBef>
              <a:spcAft>
                <a:spcPts val="0"/>
              </a:spcAft>
              <a:buFontTx/>
              <a:buAutoNum type="arabicPeriod"/>
              <a:defRPr/>
            </a:pPr>
            <a:r>
              <a:rPr lang="id-ID" sz="1600" dirty="0">
                <a:latin typeface="+mn-lt"/>
                <a:cs typeface="+mn-cs"/>
              </a:rPr>
              <a:t>Seseorang yg berminat pada suatu </a:t>
            </a:r>
          </a:p>
          <a:p>
            <a:pPr marL="342900" indent="-342900" fontAlgn="auto">
              <a:spcBef>
                <a:spcPts val="0"/>
              </a:spcBef>
              <a:spcAft>
                <a:spcPts val="0"/>
              </a:spcAft>
              <a:defRPr/>
            </a:pPr>
            <a:r>
              <a:rPr lang="id-ID" sz="1600" dirty="0">
                <a:latin typeface="+mn-lt"/>
                <a:cs typeface="+mn-cs"/>
              </a:rPr>
              <a:t>	newsgroup harus aktif membuka newsgroup tersebut</a:t>
            </a:r>
          </a:p>
          <a:p>
            <a:pPr marL="342900" indent="-342900" fontAlgn="auto">
              <a:spcBef>
                <a:spcPts val="0"/>
              </a:spcBef>
              <a:spcAft>
                <a:spcPts val="0"/>
              </a:spcAft>
              <a:defRPr/>
            </a:pPr>
            <a:r>
              <a:rPr lang="id-ID" sz="1600" dirty="0">
                <a:latin typeface="+mn-lt"/>
                <a:cs typeface="+mn-cs"/>
              </a:rPr>
              <a:t>3. 	Krn bukan e-mail, mail box seorang anggota tdk terbebani</a:t>
            </a:r>
          </a:p>
        </p:txBody>
      </p:sp>
      <p:sp>
        <p:nvSpPr>
          <p:cNvPr id="7" name="TextBox 6"/>
          <p:cNvSpPr txBox="1"/>
          <p:nvPr/>
        </p:nvSpPr>
        <p:spPr>
          <a:xfrm>
            <a:off x="4572000" y="1700213"/>
            <a:ext cx="4103688" cy="2062162"/>
          </a:xfrm>
          <a:prstGeom prst="rect">
            <a:avLst/>
          </a:prstGeom>
          <a:noFill/>
          <a:ln cmpd="dbl">
            <a:solidFill>
              <a:srgbClr val="00B050"/>
            </a:solidFill>
          </a:ln>
        </p:spPr>
        <p:txBody>
          <a:bodyPr>
            <a:spAutoFit/>
          </a:bodyPr>
          <a:lstStyle/>
          <a:p>
            <a:pPr fontAlgn="auto">
              <a:spcBef>
                <a:spcPts val="0"/>
              </a:spcBef>
              <a:spcAft>
                <a:spcPts val="0"/>
              </a:spcAft>
              <a:defRPr/>
            </a:pPr>
            <a:r>
              <a:rPr lang="id-ID" sz="1600" dirty="0">
                <a:latin typeface="+mn-lt"/>
                <a:cs typeface="+mn-cs"/>
              </a:rPr>
              <a:t>Mailing List</a:t>
            </a:r>
          </a:p>
          <a:p>
            <a:pPr marL="342900" indent="-342900" fontAlgn="auto">
              <a:spcBef>
                <a:spcPts val="0"/>
              </a:spcBef>
              <a:spcAft>
                <a:spcPts val="0"/>
              </a:spcAft>
              <a:buFontTx/>
              <a:buAutoNum type="arabicPeriod"/>
              <a:defRPr/>
            </a:pPr>
            <a:r>
              <a:rPr lang="id-ID" sz="1600" dirty="0">
                <a:latin typeface="+mn-lt"/>
                <a:cs typeface="+mn-cs"/>
              </a:rPr>
              <a:t>Harus terdaftar sebagai anggota</a:t>
            </a:r>
          </a:p>
          <a:p>
            <a:pPr marL="342900" indent="-342900" fontAlgn="auto">
              <a:spcBef>
                <a:spcPts val="0"/>
              </a:spcBef>
              <a:spcAft>
                <a:spcPts val="0"/>
              </a:spcAft>
              <a:buFontTx/>
              <a:buAutoNum type="arabicPeriod"/>
              <a:defRPr/>
            </a:pPr>
            <a:r>
              <a:rPr lang="id-ID" sz="1600" dirty="0">
                <a:latin typeface="+mn-lt"/>
                <a:cs typeface="+mn-cs"/>
              </a:rPr>
              <a:t>Berita akan dikirim ke alamat e- mail</a:t>
            </a:r>
          </a:p>
          <a:p>
            <a:pPr marL="342900" indent="-342900" fontAlgn="auto">
              <a:spcBef>
                <a:spcPts val="0"/>
              </a:spcBef>
              <a:spcAft>
                <a:spcPts val="0"/>
              </a:spcAft>
              <a:buFontTx/>
              <a:buAutoNum type="arabicPeriod"/>
              <a:defRPr/>
            </a:pPr>
            <a:r>
              <a:rPr lang="id-ID" sz="1600" dirty="0">
                <a:latin typeface="+mn-lt"/>
                <a:cs typeface="+mn-cs"/>
              </a:rPr>
              <a:t>Anggota akan sll memperolleh berita yg dikirim ke alamat milis. </a:t>
            </a:r>
          </a:p>
          <a:p>
            <a:pPr marL="342900" indent="-342900" fontAlgn="auto">
              <a:spcBef>
                <a:spcPts val="0"/>
              </a:spcBef>
              <a:spcAft>
                <a:spcPts val="0"/>
              </a:spcAft>
              <a:defRPr/>
            </a:pPr>
            <a:r>
              <a:rPr lang="id-ID" sz="1600" dirty="0">
                <a:latin typeface="+mn-lt"/>
                <a:cs typeface="+mn-cs"/>
              </a:rPr>
              <a:t>	pd milis yg aktif, ada kemungkinan anggota akan mdpt banyak informasi yg sebenarnya tdk dibutuhkan</a:t>
            </a:r>
          </a:p>
        </p:txBody>
      </p:sp>
      <p:sp>
        <p:nvSpPr>
          <p:cNvPr id="16389" name="Rectangle 4"/>
          <p:cNvSpPr>
            <a:spLocks noChangeArrowheads="1"/>
          </p:cNvSpPr>
          <p:nvPr/>
        </p:nvSpPr>
        <p:spPr bwMode="auto">
          <a:xfrm>
            <a:off x="1116013" y="46038"/>
            <a:ext cx="6783387" cy="646112"/>
          </a:xfrm>
          <a:prstGeom prst="rect">
            <a:avLst/>
          </a:prstGeom>
          <a:noFill/>
          <a:ln w="9525">
            <a:noFill/>
            <a:miter lim="800000"/>
            <a:headEnd/>
            <a:tailEnd/>
          </a:ln>
        </p:spPr>
        <p:txBody>
          <a:bodyPr>
            <a:spAutoFit/>
          </a:bodyPr>
          <a:lstStyle/>
          <a:p>
            <a:r>
              <a:rPr lang="id-ID" sz="3600" b="1">
                <a:latin typeface="Calibri Light" pitchFamily="34" charset="0"/>
              </a:rPr>
              <a:t>2. LAYANAN – LAYANAN INTERNET</a:t>
            </a:r>
            <a:endParaRPr lang="id-ID" sz="36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box(in)">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box(in)">
                                      <p:cBhvr>
                                        <p:cTn id="2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288" y="981075"/>
            <a:ext cx="8353425" cy="5145088"/>
          </a:xfrm>
        </p:spPr>
        <p:txBody>
          <a:bodyPr rtlCol="0">
            <a:normAutofit/>
          </a:bodyPr>
          <a:lstStyle/>
          <a:p>
            <a:pPr algn="just" fontAlgn="auto">
              <a:spcAft>
                <a:spcPts val="0"/>
              </a:spcAft>
              <a:buFont typeface="Arial" pitchFamily="34" charset="0"/>
              <a:buNone/>
              <a:defRPr/>
            </a:pPr>
            <a:r>
              <a:rPr lang="id-ID" sz="1750" b="1" dirty="0" smtClean="0">
                <a:latin typeface="Calibri Light" pitchFamily="34" charset="0"/>
              </a:rPr>
              <a:t>5. Telnet</a:t>
            </a:r>
          </a:p>
          <a:p>
            <a:pPr marL="266700" indent="-266700" algn="just" fontAlgn="auto">
              <a:spcAft>
                <a:spcPts val="0"/>
              </a:spcAft>
              <a:buFont typeface="Arial" pitchFamily="34" charset="0"/>
              <a:buNone/>
              <a:defRPr/>
            </a:pPr>
            <a:r>
              <a:rPr lang="id-ID" sz="1750" dirty="0" smtClean="0">
                <a:latin typeface="Calibri Light" pitchFamily="34" charset="0"/>
              </a:rPr>
              <a:t>	Merupakan layanan yang memungkinkan seseorang mengakses data dan aplikasi di komputer server dari tempat lain. Misalkan komputer kita terhubung ke internet dan kita mengetahui alamat suatu komputer server. Dengan menjalankan telnet kita dapat masuk dan mengakses file2 di server tersebut. Jadi kita dapat mengakses komputer server dari tempat lain yang mkn berjarak ratusan atau bahkan ribuan kilo</a:t>
            </a:r>
          </a:p>
          <a:p>
            <a:pPr marL="266700" indent="-266700" algn="just" fontAlgn="auto">
              <a:spcAft>
                <a:spcPts val="0"/>
              </a:spcAft>
              <a:buFont typeface="Arial" pitchFamily="34" charset="0"/>
              <a:buNone/>
              <a:defRPr/>
            </a:pPr>
            <a:r>
              <a:rPr lang="id-ID" sz="1750" dirty="0" smtClean="0">
                <a:latin typeface="Calibri Light" pitchFamily="34" charset="0"/>
              </a:rPr>
              <a:t>	</a:t>
            </a:r>
            <a:r>
              <a:rPr lang="id-ID" sz="1750" dirty="0" smtClean="0">
                <a:solidFill>
                  <a:srgbClr val="C00000"/>
                </a:solidFill>
                <a:latin typeface="Calibri Light" pitchFamily="34" charset="0"/>
              </a:rPr>
              <a:t>namun semudah itukah masuk ke komputer server di internet???</a:t>
            </a:r>
          </a:p>
          <a:p>
            <a:pPr marL="266700" indent="-266700" algn="just" fontAlgn="auto">
              <a:spcAft>
                <a:spcPts val="0"/>
              </a:spcAft>
              <a:buFont typeface="Arial" pitchFamily="34" charset="0"/>
              <a:buNone/>
              <a:defRPr/>
            </a:pPr>
            <a:r>
              <a:rPr lang="id-ID" sz="1750" dirty="0" smtClean="0">
                <a:solidFill>
                  <a:srgbClr val="C00000"/>
                </a:solidFill>
                <a:latin typeface="Calibri Light" pitchFamily="34" charset="0"/>
              </a:rPr>
              <a:t>	</a:t>
            </a:r>
            <a:r>
              <a:rPr lang="id-ID" sz="1750" dirty="0" smtClean="0">
                <a:latin typeface="Calibri Light" pitchFamily="34" charset="0"/>
              </a:rPr>
              <a:t>kita bisa masuk ke komputer server menggunakan telnet jika kita memiliki accont resmi di server itu. Pengguna resmi akan diberikan username dan password untuk login.</a:t>
            </a:r>
          </a:p>
          <a:p>
            <a:pPr marL="266700" indent="-266700" algn="just" fontAlgn="auto">
              <a:spcAft>
                <a:spcPts val="0"/>
              </a:spcAft>
              <a:buFont typeface="Arial" pitchFamily="34" charset="0"/>
              <a:buNone/>
              <a:defRPr/>
            </a:pPr>
            <a:endParaRPr lang="id-ID" sz="1750" dirty="0" smtClean="0">
              <a:solidFill>
                <a:srgbClr val="C00000"/>
              </a:solidFill>
              <a:latin typeface="Calibri Light" pitchFamily="34" charset="0"/>
            </a:endParaRPr>
          </a:p>
          <a:p>
            <a:pPr marL="457200" indent="-457200" algn="just" fontAlgn="auto">
              <a:spcAft>
                <a:spcPts val="0"/>
              </a:spcAft>
              <a:buFont typeface="Arial" pitchFamily="34" charset="0"/>
              <a:buNone/>
              <a:defRPr/>
            </a:pPr>
            <a:r>
              <a:rPr lang="id-ID" sz="1750" b="1" dirty="0" smtClean="0">
                <a:latin typeface="Calibri Light" pitchFamily="34" charset="0"/>
              </a:rPr>
              <a:t>6.  Gopher</a:t>
            </a:r>
          </a:p>
          <a:p>
            <a:pPr marL="365125" indent="-365125" algn="just" fontAlgn="auto">
              <a:spcAft>
                <a:spcPts val="0"/>
              </a:spcAft>
              <a:buFont typeface="Arial" pitchFamily="34" charset="0"/>
              <a:buNone/>
              <a:tabLst>
                <a:tab pos="365125" algn="l"/>
              </a:tabLst>
              <a:defRPr/>
            </a:pPr>
            <a:r>
              <a:rPr lang="id-ID" sz="1750" dirty="0" smtClean="0">
                <a:latin typeface="Calibri Light" pitchFamily="34" charset="0"/>
              </a:rPr>
              <a:t>	Merupakan suatu sistem yang menyajikan informasi berbasis teks di internet. Perbedaan gopher dng www yaitu gopher mampu menampilkan informasi berbasis teks sedangkan www mampu mennampilkan berbagai bentuk informasi (teks, gambar,audio,animasi)</a:t>
            </a:r>
          </a:p>
        </p:txBody>
      </p:sp>
      <p:sp>
        <p:nvSpPr>
          <p:cNvPr id="17411" name="Rectangle 3"/>
          <p:cNvSpPr>
            <a:spLocks noChangeArrowheads="1"/>
          </p:cNvSpPr>
          <p:nvPr/>
        </p:nvSpPr>
        <p:spPr bwMode="auto">
          <a:xfrm>
            <a:off x="1116013" y="46038"/>
            <a:ext cx="6783387" cy="646112"/>
          </a:xfrm>
          <a:prstGeom prst="rect">
            <a:avLst/>
          </a:prstGeom>
          <a:noFill/>
          <a:ln w="9525">
            <a:noFill/>
            <a:miter lim="800000"/>
            <a:headEnd/>
            <a:tailEnd/>
          </a:ln>
        </p:spPr>
        <p:txBody>
          <a:bodyPr>
            <a:spAutoFit/>
          </a:bodyPr>
          <a:lstStyle/>
          <a:p>
            <a:r>
              <a:rPr lang="id-ID" sz="3600" b="1">
                <a:latin typeface="Calibri Light" pitchFamily="34" charset="0"/>
              </a:rPr>
              <a:t>2. LAYANAN – LAYANAN INTERNET</a:t>
            </a:r>
            <a:endParaRPr lang="id-ID" sz="3600">
              <a:latin typeface="Calibri" pitchFamily="34" charset="0"/>
            </a:endParaRPr>
          </a:p>
        </p:txBody>
      </p:sp>
    </p:spTree>
  </p:cSld>
  <p:clrMapOvr>
    <a:masterClrMapping/>
  </p:clrMapOvr>
  <p:transition>
    <p:sndAc>
      <p:stSnd>
        <p:snd r:embed="rId2" name="pu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050"/>
            <a:ext cx="8229600" cy="4681538"/>
          </a:xfrm>
        </p:spPr>
        <p:txBody>
          <a:bodyPr rtlCol="0">
            <a:normAutofit fontScale="92500" lnSpcReduction="20000"/>
          </a:bodyPr>
          <a:lstStyle/>
          <a:p>
            <a:pPr algn="just" fontAlgn="auto">
              <a:spcAft>
                <a:spcPts val="0"/>
              </a:spcAft>
              <a:buFont typeface="Arial" pitchFamily="34" charset="0"/>
              <a:buNone/>
              <a:defRPr/>
            </a:pPr>
            <a:r>
              <a:rPr lang="id-ID" sz="1800" b="1" dirty="0" smtClean="0">
                <a:latin typeface="Calibri Light" pitchFamily="34" charset="0"/>
              </a:rPr>
              <a:t>7. FTP (File Transfer Protocol)</a:t>
            </a:r>
          </a:p>
          <a:p>
            <a:pPr indent="-76200" algn="just" fontAlgn="auto">
              <a:spcAft>
                <a:spcPts val="0"/>
              </a:spcAft>
              <a:buFont typeface="Arial" pitchFamily="34" charset="0"/>
              <a:buNone/>
              <a:defRPr/>
            </a:pPr>
            <a:r>
              <a:rPr lang="id-ID" sz="1800" dirty="0" smtClean="0">
                <a:latin typeface="Calibri Light" pitchFamily="34" charset="0"/>
              </a:rPr>
              <a:t>Protokol FTP memungkinkan pertukaran/ transfer file scr sepat di internet. </a:t>
            </a:r>
          </a:p>
          <a:p>
            <a:pPr marL="266700" indent="0" algn="just" fontAlgn="auto">
              <a:spcAft>
                <a:spcPts val="0"/>
              </a:spcAft>
              <a:buFont typeface="Arial" pitchFamily="34" charset="0"/>
              <a:buNone/>
              <a:defRPr/>
            </a:pPr>
            <a:r>
              <a:rPr lang="id-ID" sz="1800" dirty="0" smtClean="0">
                <a:latin typeface="Calibri Light" pitchFamily="34" charset="0"/>
              </a:rPr>
              <a:t>Di internet situs FTP memiliki URL yang berbeda dng situs www(dng protocol http). Berikut ini contoh URL untuk situs FTP:</a:t>
            </a:r>
          </a:p>
          <a:p>
            <a:pPr marL="450850" indent="-184150" algn="just" fontAlgn="auto">
              <a:spcAft>
                <a:spcPts val="0"/>
              </a:spcAft>
              <a:buFontTx/>
              <a:buChar char="-"/>
              <a:defRPr/>
            </a:pPr>
            <a:r>
              <a:rPr lang="id-ID" sz="1800" dirty="0" smtClean="0">
                <a:latin typeface="Calibri Light" pitchFamily="34" charset="0"/>
                <a:hlinkClick r:id="rId3"/>
              </a:rPr>
              <a:t>ftp://ftp.bhp.com.au</a:t>
            </a:r>
            <a:r>
              <a:rPr lang="id-ID" sz="1800" dirty="0" smtClean="0">
                <a:latin typeface="Calibri Light" pitchFamily="34" charset="0"/>
              </a:rPr>
              <a:t>		-</a:t>
            </a:r>
          </a:p>
          <a:p>
            <a:pPr marL="450850" indent="-184150" algn="just" fontAlgn="auto">
              <a:spcAft>
                <a:spcPts val="0"/>
              </a:spcAft>
              <a:buFontTx/>
              <a:buChar char="-"/>
              <a:defRPr/>
            </a:pPr>
            <a:r>
              <a:rPr lang="id-ID" sz="1800" dirty="0" smtClean="0">
                <a:latin typeface="Calibri Light" pitchFamily="34" charset="0"/>
                <a:hlinkClick r:id="rId4"/>
              </a:rPr>
              <a:t>ftp://garbo.uwasa.fi</a:t>
            </a:r>
            <a:endParaRPr lang="id-ID" sz="1800" dirty="0" smtClean="0">
              <a:latin typeface="Calibri Light" pitchFamily="34" charset="0"/>
            </a:endParaRPr>
          </a:p>
          <a:p>
            <a:pPr algn="just" fontAlgn="auto">
              <a:spcAft>
                <a:spcPts val="0"/>
              </a:spcAft>
              <a:buFont typeface="Arial" pitchFamily="34" charset="0"/>
              <a:buNone/>
              <a:defRPr/>
            </a:pPr>
            <a:r>
              <a:rPr lang="id-ID" sz="1800" dirty="0" smtClean="0">
                <a:latin typeface="Calibri Light" pitchFamily="34" charset="0"/>
              </a:rPr>
              <a:t>	Sebuah FTP biasanya dikhususkan untuk menyediakan file yg dpt didownload. Oleh karena itu tampilan FTP tdk jauh berbeda dng tampilan folder di komputer  kita. Untuk mendownload file yg ada di FTP kita tinggal memilih file yg akan kita download dan lakukan spt pengcopiian file (copy-paste)</a:t>
            </a:r>
          </a:p>
          <a:p>
            <a:pPr algn="just" fontAlgn="auto">
              <a:spcAft>
                <a:spcPts val="0"/>
              </a:spcAft>
              <a:buFont typeface="Arial" pitchFamily="34" charset="0"/>
              <a:buNone/>
              <a:defRPr/>
            </a:pPr>
            <a:endParaRPr lang="id-ID" sz="1800" b="1" dirty="0" smtClean="0">
              <a:latin typeface="Calibri Light" pitchFamily="34" charset="0"/>
            </a:endParaRPr>
          </a:p>
          <a:p>
            <a:pPr algn="just" fontAlgn="auto">
              <a:spcAft>
                <a:spcPts val="0"/>
              </a:spcAft>
              <a:buFont typeface="Arial" pitchFamily="34" charset="0"/>
              <a:buNone/>
              <a:defRPr/>
            </a:pPr>
            <a:r>
              <a:rPr lang="id-ID" sz="1800" b="1" dirty="0" smtClean="0">
                <a:latin typeface="Calibri Light" pitchFamily="34" charset="0"/>
              </a:rPr>
              <a:t>8. 	Chat Room</a:t>
            </a:r>
          </a:p>
          <a:p>
            <a:pPr algn="just" fontAlgn="auto">
              <a:spcAft>
                <a:spcPts val="0"/>
              </a:spcAft>
              <a:buFont typeface="Arial" pitchFamily="34" charset="0"/>
              <a:buNone/>
              <a:defRPr/>
            </a:pPr>
            <a:r>
              <a:rPr lang="id-ID" sz="1800" dirty="0" smtClean="0">
                <a:latin typeface="Calibri Light" pitchFamily="34" charset="0"/>
              </a:rPr>
              <a:t>	Chat room merupakan forum tempat para pengguna internet dapat “ngobrol” atau secara online menggunakan tulisan/teks. Istilah ngobrol diinternet ini biasa dikenal dengan istilah chatting. Penyedia layanan ini antara lain</a:t>
            </a:r>
          </a:p>
          <a:p>
            <a:pPr algn="just" fontAlgn="auto">
              <a:spcAft>
                <a:spcPts val="0"/>
              </a:spcAft>
              <a:buFont typeface="Arial" pitchFamily="34" charset="0"/>
              <a:buNone/>
              <a:defRPr/>
            </a:pPr>
            <a:r>
              <a:rPr lang="id-ID" sz="1800" dirty="0" smtClean="0">
                <a:latin typeface="Calibri Light" pitchFamily="34" charset="0"/>
              </a:rPr>
              <a:t>	- Yahoo yang memiliki Yahoo! Messangger</a:t>
            </a:r>
          </a:p>
          <a:p>
            <a:pPr algn="just" fontAlgn="auto">
              <a:spcAft>
                <a:spcPts val="0"/>
              </a:spcAft>
              <a:buFont typeface="Arial" pitchFamily="34" charset="0"/>
              <a:buNone/>
              <a:defRPr/>
            </a:pPr>
            <a:r>
              <a:rPr lang="id-ID" sz="1800" dirty="0" smtClean="0">
                <a:latin typeface="Calibri Light" pitchFamily="34" charset="0"/>
              </a:rPr>
              <a:t>	- Gmail yang memiliki Gtalk</a:t>
            </a:r>
          </a:p>
          <a:p>
            <a:pPr algn="just" fontAlgn="auto">
              <a:spcAft>
                <a:spcPts val="0"/>
              </a:spcAft>
              <a:buFont typeface="Arial" pitchFamily="34" charset="0"/>
              <a:buNone/>
              <a:defRPr/>
            </a:pPr>
            <a:r>
              <a:rPr lang="id-ID" sz="1800" dirty="0" smtClean="0">
                <a:latin typeface="Calibri Light" pitchFamily="34" charset="0"/>
              </a:rPr>
              <a:t>	Ada jg software untuk chatting diantaranya miRC, ICQ Chat, MSN messangger</a:t>
            </a:r>
          </a:p>
          <a:p>
            <a:pPr fontAlgn="auto">
              <a:spcAft>
                <a:spcPts val="0"/>
              </a:spcAft>
              <a:buFont typeface="Arial" pitchFamily="34" charset="0"/>
              <a:buNone/>
              <a:defRPr/>
            </a:pPr>
            <a:endParaRPr lang="id-ID" sz="1800" dirty="0" smtClean="0"/>
          </a:p>
          <a:p>
            <a:pPr fontAlgn="auto">
              <a:spcAft>
                <a:spcPts val="0"/>
              </a:spcAft>
              <a:buFont typeface="Arial" pitchFamily="34" charset="0"/>
              <a:buNone/>
              <a:defRPr/>
            </a:pPr>
            <a:endParaRPr lang="id-ID" sz="1800" dirty="0" smtClean="0"/>
          </a:p>
          <a:p>
            <a:pPr fontAlgn="auto">
              <a:spcAft>
                <a:spcPts val="0"/>
              </a:spcAft>
              <a:buFont typeface="Arial" pitchFamily="34" charset="0"/>
              <a:buNone/>
              <a:defRPr/>
            </a:pPr>
            <a:endParaRPr lang="id-ID" sz="1800" dirty="0" smtClean="0"/>
          </a:p>
        </p:txBody>
      </p:sp>
      <p:sp>
        <p:nvSpPr>
          <p:cNvPr id="18435" name="Rectangle 3"/>
          <p:cNvSpPr>
            <a:spLocks noChangeArrowheads="1"/>
          </p:cNvSpPr>
          <p:nvPr/>
        </p:nvSpPr>
        <p:spPr bwMode="auto">
          <a:xfrm>
            <a:off x="1116013" y="46038"/>
            <a:ext cx="6783387" cy="646112"/>
          </a:xfrm>
          <a:prstGeom prst="rect">
            <a:avLst/>
          </a:prstGeom>
          <a:noFill/>
          <a:ln w="9525">
            <a:noFill/>
            <a:miter lim="800000"/>
            <a:headEnd/>
            <a:tailEnd/>
          </a:ln>
        </p:spPr>
        <p:txBody>
          <a:bodyPr>
            <a:spAutoFit/>
          </a:bodyPr>
          <a:lstStyle/>
          <a:p>
            <a:r>
              <a:rPr lang="id-ID" sz="3600" b="1">
                <a:latin typeface="Calibri Light" pitchFamily="34" charset="0"/>
              </a:rPr>
              <a:t>2. LAYANAN – LAYANAN INTERNET</a:t>
            </a:r>
            <a:endParaRPr lang="id-ID" sz="3600">
              <a:latin typeface="Calibri" pitchFamily="34" charset="0"/>
            </a:endParaRPr>
          </a:p>
        </p:txBody>
      </p:sp>
    </p:spTree>
  </p:cSld>
  <p:clrMapOvr>
    <a:masterClrMapping/>
  </p:clrMapOvr>
  <p:transition>
    <p:sndAc>
      <p:stSnd>
        <p:snd r:embed="rId2" name="breez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4)">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4)">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4)">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4)">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4)">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heel(4)">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heel(4)">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4"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heel(4)">
                                      <p:cBhvr>
                                        <p:cTn id="42" dur="2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heel(4)">
                                      <p:cBhvr>
                                        <p:cTn id="47" dur="20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4"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heel(4)">
                                      <p:cBhvr>
                                        <p:cTn id="52" dur="20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4"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wheel(4)">
                                      <p:cBhvr>
                                        <p:cTn id="57"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050"/>
            <a:ext cx="8229600" cy="4897438"/>
          </a:xfrm>
        </p:spPr>
        <p:txBody>
          <a:bodyPr rtlCol="0">
            <a:normAutofit fontScale="92500" lnSpcReduction="20000"/>
          </a:bodyPr>
          <a:lstStyle/>
          <a:p>
            <a:pPr algn="just" fontAlgn="auto">
              <a:spcAft>
                <a:spcPts val="0"/>
              </a:spcAft>
              <a:buFont typeface="Arial" pitchFamily="34" charset="0"/>
              <a:buNone/>
              <a:defRPr/>
            </a:pPr>
            <a:r>
              <a:rPr lang="id-ID" sz="1800" b="1" dirty="0" smtClean="0">
                <a:latin typeface="Calibri Light" pitchFamily="34" charset="0"/>
              </a:rPr>
              <a:t>9. 	E- Commerce (Electronic Commerce)</a:t>
            </a:r>
          </a:p>
          <a:p>
            <a:pPr algn="just" fontAlgn="auto">
              <a:spcAft>
                <a:spcPts val="0"/>
              </a:spcAft>
              <a:buFont typeface="Arial" pitchFamily="34" charset="0"/>
              <a:buNone/>
              <a:defRPr/>
            </a:pPr>
            <a:r>
              <a:rPr lang="id-ID" sz="1800" dirty="0" smtClean="0">
                <a:latin typeface="Calibri Light" pitchFamily="34" charset="0"/>
              </a:rPr>
              <a:t>	Kita bisa menggunakan transaksi jual beli di internet melalui situs E-commers. Situs ini memungkinkan pembeli dan penjual “bertemu” dan berrtransaksi di internet sama halnya dengan proses jual beli di supermarket.</a:t>
            </a:r>
          </a:p>
          <a:p>
            <a:pPr algn="just" fontAlgn="auto">
              <a:spcAft>
                <a:spcPts val="0"/>
              </a:spcAft>
              <a:buFont typeface="Arial" pitchFamily="34" charset="0"/>
              <a:buNone/>
              <a:defRPr/>
            </a:pPr>
            <a:r>
              <a:rPr lang="id-ID" sz="1800" dirty="0" smtClean="0">
                <a:latin typeface="Calibri Light" pitchFamily="34" charset="0"/>
              </a:rPr>
              <a:t>	Secara umum proses yang terjadi dalam transaksi melalui E-commers adalah sebagai berikut:’</a:t>
            </a:r>
          </a:p>
          <a:p>
            <a:pPr marL="717550" indent="-352425" algn="just" fontAlgn="auto">
              <a:spcAft>
                <a:spcPts val="0"/>
              </a:spcAft>
              <a:buFont typeface="Arial" pitchFamily="34" charset="0"/>
              <a:buAutoNum type="alphaLcPeriod"/>
              <a:defRPr/>
            </a:pPr>
            <a:r>
              <a:rPr lang="id-ID" sz="1800" dirty="0" smtClean="0">
                <a:latin typeface="Calibri Light" pitchFamily="34" charset="0"/>
              </a:rPr>
              <a:t>Presentasi elektronis (memajang barang/ informasi layanan di situs web)</a:t>
            </a:r>
          </a:p>
          <a:p>
            <a:pPr marL="717550" indent="-352425" algn="just" fontAlgn="auto">
              <a:spcAft>
                <a:spcPts val="0"/>
              </a:spcAft>
              <a:buFont typeface="Arial" pitchFamily="34" charset="0"/>
              <a:buAutoNum type="alphaLcPeriod"/>
              <a:defRPr/>
            </a:pPr>
            <a:r>
              <a:rPr lang="id-ID" sz="1800" dirty="0" smtClean="0">
                <a:latin typeface="Calibri Light" pitchFamily="34" charset="0"/>
              </a:rPr>
              <a:t>Pemesanan/ order secara langsung dan tersedianya tagihan</a:t>
            </a:r>
          </a:p>
          <a:p>
            <a:pPr marL="717550" indent="-352425" algn="just" fontAlgn="auto">
              <a:spcAft>
                <a:spcPts val="0"/>
              </a:spcAft>
              <a:buFont typeface="Arial" pitchFamily="34" charset="0"/>
              <a:buAutoNum type="alphaLcPeriod"/>
              <a:defRPr/>
            </a:pPr>
            <a:r>
              <a:rPr lang="id-ID" sz="1800" dirty="0" smtClean="0">
                <a:latin typeface="Calibri Light" pitchFamily="34" charset="0"/>
              </a:rPr>
              <a:t>Otomatisasi account pelanggan secara aman (baik no.rek ataupun kartu kredit)</a:t>
            </a:r>
          </a:p>
          <a:p>
            <a:pPr marL="717550" indent="-352425" algn="just" fontAlgn="auto">
              <a:spcAft>
                <a:spcPts val="0"/>
              </a:spcAft>
              <a:buFont typeface="Arial" pitchFamily="34" charset="0"/>
              <a:buAutoNum type="alphaLcPeriod"/>
              <a:defRPr/>
            </a:pPr>
            <a:r>
              <a:rPr lang="id-ID" sz="1800" dirty="0" smtClean="0">
                <a:latin typeface="Calibri Light" pitchFamily="34" charset="0"/>
              </a:rPr>
              <a:t>Pembayaran dilakukan secara online (menggunakan kartu kredit) serta penangannan transaksi</a:t>
            </a:r>
          </a:p>
          <a:p>
            <a:pPr algn="just" fontAlgn="auto">
              <a:spcAft>
                <a:spcPts val="0"/>
              </a:spcAft>
              <a:buFont typeface="Arial" pitchFamily="34" charset="0"/>
              <a:buNone/>
              <a:defRPr/>
            </a:pPr>
            <a:r>
              <a:rPr lang="id-ID" sz="1800" dirty="0" smtClean="0">
                <a:latin typeface="Calibri Light" pitchFamily="34" charset="0"/>
              </a:rPr>
              <a:t>	Manfaat penggunaan situs E-commers bagi pengusaha:</a:t>
            </a:r>
          </a:p>
          <a:p>
            <a:pPr marL="717550" indent="-352425" algn="just" fontAlgn="auto">
              <a:spcAft>
                <a:spcPts val="0"/>
              </a:spcAft>
              <a:buFont typeface="Arial" pitchFamily="34" charset="0"/>
              <a:buAutoNum type="alphaLcPeriod"/>
              <a:defRPr/>
            </a:pPr>
            <a:r>
              <a:rPr lang="id-ID" sz="1800" dirty="0" smtClean="0">
                <a:latin typeface="Calibri Light" pitchFamily="34" charset="0"/>
              </a:rPr>
              <a:t>Meningkatkan pendapat dengan biaya relafif murah</a:t>
            </a:r>
          </a:p>
          <a:p>
            <a:pPr marL="717550" indent="-352425" algn="just" fontAlgn="auto">
              <a:spcAft>
                <a:spcPts val="0"/>
              </a:spcAft>
              <a:buFont typeface="Arial" pitchFamily="34" charset="0"/>
              <a:buAutoNum type="alphaLcPeriod"/>
              <a:defRPr/>
            </a:pPr>
            <a:r>
              <a:rPr lang="id-ID" sz="1800" dirty="0" smtClean="0">
                <a:latin typeface="Calibri Light" pitchFamily="34" charset="0"/>
              </a:rPr>
              <a:t>Mengurangi biaya produksi</a:t>
            </a:r>
          </a:p>
          <a:p>
            <a:pPr marL="717550" indent="-352425" algn="just" fontAlgn="auto">
              <a:spcAft>
                <a:spcPts val="0"/>
              </a:spcAft>
              <a:buFont typeface="Arial" pitchFamily="34" charset="0"/>
              <a:buAutoNum type="alphaLcPeriod"/>
              <a:defRPr/>
            </a:pPr>
            <a:r>
              <a:rPr lang="id-ID" sz="1800" dirty="0" smtClean="0">
                <a:latin typeface="Calibri Light" pitchFamily="34" charset="0"/>
              </a:rPr>
              <a:t>Mengurangi kemungkinan keterlambatan menggunakan transfer elektronik krn dpt segera di cek</a:t>
            </a:r>
          </a:p>
          <a:p>
            <a:pPr marL="717550" indent="-352425" algn="just" fontAlgn="auto">
              <a:spcAft>
                <a:spcPts val="0"/>
              </a:spcAft>
              <a:buFont typeface="Arial" pitchFamily="34" charset="0"/>
              <a:buAutoNum type="alphaLcPeriod"/>
              <a:defRPr/>
            </a:pPr>
            <a:r>
              <a:rPr lang="id-ID" sz="1800" dirty="0" smtClean="0">
                <a:latin typeface="Calibri Light" pitchFamily="34" charset="0"/>
              </a:rPr>
              <a:t>Mempercepat pelayanan ke pelanggan dan mempermudah akses sebagai pelangga lebih setia</a:t>
            </a:r>
          </a:p>
          <a:p>
            <a:pPr marL="717550" indent="-352425" fontAlgn="auto">
              <a:spcAft>
                <a:spcPts val="0"/>
              </a:spcAft>
              <a:buFont typeface="Arial" pitchFamily="34" charset="0"/>
              <a:buNone/>
              <a:defRPr/>
            </a:pPr>
            <a:r>
              <a:rPr lang="id-ID" sz="1800" dirty="0" smtClean="0"/>
              <a:t> </a:t>
            </a:r>
          </a:p>
        </p:txBody>
      </p:sp>
      <p:sp>
        <p:nvSpPr>
          <p:cNvPr id="19459" name="Rectangle 3"/>
          <p:cNvSpPr>
            <a:spLocks noChangeArrowheads="1"/>
          </p:cNvSpPr>
          <p:nvPr/>
        </p:nvSpPr>
        <p:spPr bwMode="auto">
          <a:xfrm>
            <a:off x="1116013" y="46038"/>
            <a:ext cx="6783387" cy="646112"/>
          </a:xfrm>
          <a:prstGeom prst="rect">
            <a:avLst/>
          </a:prstGeom>
          <a:noFill/>
          <a:ln w="9525">
            <a:noFill/>
            <a:miter lim="800000"/>
            <a:headEnd/>
            <a:tailEnd/>
          </a:ln>
        </p:spPr>
        <p:txBody>
          <a:bodyPr>
            <a:spAutoFit/>
          </a:bodyPr>
          <a:lstStyle/>
          <a:p>
            <a:r>
              <a:rPr lang="id-ID" sz="3600" b="1">
                <a:latin typeface="Calibri Light" pitchFamily="34" charset="0"/>
              </a:rPr>
              <a:t>2. LAYANAN – LAYANAN INTERNET</a:t>
            </a:r>
            <a:endParaRPr lang="id-ID" sz="3600">
              <a:latin typeface="Calibri" pitchFamily="34" charset="0"/>
            </a:endParaRPr>
          </a:p>
        </p:txBody>
      </p:sp>
    </p:spTree>
  </p:cSld>
  <p:clrMapOvr>
    <a:masterClrMapping/>
  </p:clrMapOvr>
  <p:transition>
    <p:sndAc>
      <p:stSnd>
        <p:snd r:embed="rId2" name="cashreg.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4)">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4)">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4)">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4)">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4)">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heel(4)">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heel(4)">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heel(4)">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heel(4)">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heel(4)">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heel(4)">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4"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heel(4)">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1"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wheel(4)">
                                      <p:cBhvr>
                                        <p:cTn id="67"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68313" y="485775"/>
            <a:ext cx="8229600" cy="1143000"/>
          </a:xfrm>
        </p:spPr>
        <p:txBody>
          <a:bodyPr/>
          <a:lstStyle/>
          <a:p>
            <a:r>
              <a:rPr lang="en-US" sz="2800" b="1" smtClean="0"/>
              <a:t>Bagaimana </a:t>
            </a:r>
            <a:r>
              <a:rPr lang="id-ID" sz="2800" b="1" smtClean="0"/>
              <a:t>WEB</a:t>
            </a:r>
            <a:r>
              <a:rPr lang="en-US" sz="2800" b="1" smtClean="0"/>
              <a:t> bekerja</a:t>
            </a:r>
            <a:r>
              <a:rPr lang="id-ID" sz="2800" b="1" smtClean="0"/>
              <a:t>?</a:t>
            </a:r>
            <a:endParaRPr lang="en-US" sz="2800" b="1" smtClean="0"/>
          </a:p>
        </p:txBody>
      </p:sp>
      <p:graphicFrame>
        <p:nvGraphicFramePr>
          <p:cNvPr id="1026" name="Object 2"/>
          <p:cNvGraphicFramePr>
            <a:graphicFrameLocks noChangeAspect="1"/>
          </p:cNvGraphicFramePr>
          <p:nvPr>
            <p:ph idx="1"/>
          </p:nvPr>
        </p:nvGraphicFramePr>
        <p:xfrm>
          <a:off x="381000" y="1479550"/>
          <a:ext cx="8075613" cy="2217738"/>
        </p:xfrm>
        <a:graphic>
          <a:graphicData uri="http://schemas.openxmlformats.org/presentationml/2006/ole">
            <p:oleObj spid="_x0000_s1026" name="Visio" r:id="rId3" imgW="5543640" imgH="1522800" progId="Visio.Drawing.11">
              <p:embed/>
            </p:oleObj>
          </a:graphicData>
        </a:graphic>
      </p:graphicFrame>
      <p:sp>
        <p:nvSpPr>
          <p:cNvPr id="1028" name="Rectangle 4"/>
          <p:cNvSpPr>
            <a:spLocks noChangeArrowheads="1"/>
          </p:cNvSpPr>
          <p:nvPr/>
        </p:nvSpPr>
        <p:spPr bwMode="auto">
          <a:xfrm>
            <a:off x="685800" y="3621088"/>
            <a:ext cx="8458200" cy="3048000"/>
          </a:xfrm>
          <a:prstGeom prst="rect">
            <a:avLst/>
          </a:prstGeom>
          <a:noFill/>
          <a:ln w="9525">
            <a:noFill/>
            <a:miter lim="800000"/>
            <a:headEnd/>
            <a:tailEnd/>
          </a:ln>
        </p:spPr>
        <p:txBody>
          <a:bodyPr/>
          <a:lstStyle/>
          <a:p>
            <a:pPr marL="342900" indent="-342900">
              <a:spcBef>
                <a:spcPct val="20000"/>
              </a:spcBef>
              <a:buFontTx/>
              <a:buChar char="•"/>
            </a:pPr>
            <a:r>
              <a:rPr lang="en-US" sz="1400">
                <a:latin typeface="Calibri Light" pitchFamily="34" charset="0"/>
              </a:rPr>
              <a:t>user mengetik URL di browser</a:t>
            </a:r>
          </a:p>
          <a:p>
            <a:pPr marL="342900" indent="-342900">
              <a:spcBef>
                <a:spcPct val="20000"/>
              </a:spcBef>
              <a:buFontTx/>
              <a:buChar char="•"/>
            </a:pPr>
            <a:r>
              <a:rPr lang="en-US" sz="1400">
                <a:latin typeface="Calibri Light" pitchFamily="34" charset="0"/>
              </a:rPr>
              <a:t>browser menghubungi server yang tersebut pada URL</a:t>
            </a:r>
          </a:p>
          <a:p>
            <a:pPr marL="342900" indent="-342900">
              <a:spcBef>
                <a:spcPct val="20000"/>
              </a:spcBef>
              <a:buFontTx/>
              <a:buChar char="•"/>
            </a:pPr>
            <a:r>
              <a:rPr lang="en-US" sz="1400">
                <a:latin typeface="Calibri Light" pitchFamily="34" charset="0"/>
              </a:rPr>
              <a:t>setelah terhubung, browser mengirimkan HTTP request</a:t>
            </a:r>
          </a:p>
          <a:p>
            <a:pPr marL="342900" indent="-342900">
              <a:spcBef>
                <a:spcPct val="20000"/>
              </a:spcBef>
              <a:buFontTx/>
              <a:buChar char="•"/>
            </a:pPr>
            <a:r>
              <a:rPr lang="en-US" sz="1400">
                <a:latin typeface="Calibri Light" pitchFamily="34" charset="0"/>
              </a:rPr>
              <a:t>server menjawab dengan mengirim HTTP response (berisi header dan isi dokumen)</a:t>
            </a:r>
          </a:p>
          <a:p>
            <a:pPr marL="342900" indent="-342900">
              <a:spcBef>
                <a:spcPct val="20000"/>
              </a:spcBef>
              <a:buFontTx/>
              <a:buChar char="•"/>
            </a:pPr>
            <a:r>
              <a:rPr lang="en-US" sz="1400">
                <a:latin typeface="Calibri Light" pitchFamily="34" charset="0"/>
              </a:rPr>
              <a:t>untuk dokumen yang terdiri atas beberapa file (misalnya dokumen bergambar), browser harus mengirimkan HTTP request lagi untuk setiap file</a:t>
            </a:r>
          </a:p>
          <a:p>
            <a:pPr marL="342900" indent="-342900">
              <a:spcBef>
                <a:spcPct val="20000"/>
              </a:spcBef>
              <a:buFontTx/>
              <a:buChar char="•"/>
            </a:pPr>
            <a:r>
              <a:rPr lang="en-US" sz="1400">
                <a:latin typeface="Calibri Light" pitchFamily="34" charset="0"/>
              </a:rPr>
              <a:t>browser menampilkan semua isi dokumen kepada user</a:t>
            </a:r>
          </a:p>
          <a:p>
            <a:pPr marL="342900" indent="-342900">
              <a:spcBef>
                <a:spcPct val="20000"/>
              </a:spcBef>
              <a:buFontTx/>
              <a:buChar char="•"/>
            </a:pPr>
            <a:endParaRPr lang="en-US" sz="1400">
              <a:latin typeface="Calibri Light" pitchFamily="34" charset="0"/>
            </a:endParaRPr>
          </a:p>
        </p:txBody>
      </p:sp>
      <p:sp>
        <p:nvSpPr>
          <p:cNvPr id="1029" name="Rectangle 5"/>
          <p:cNvSpPr>
            <a:spLocks noChangeArrowheads="1"/>
          </p:cNvSpPr>
          <p:nvPr/>
        </p:nvSpPr>
        <p:spPr bwMode="auto">
          <a:xfrm>
            <a:off x="250825" y="188913"/>
            <a:ext cx="8424863" cy="954087"/>
          </a:xfrm>
          <a:prstGeom prst="rect">
            <a:avLst/>
          </a:prstGeom>
          <a:noFill/>
          <a:ln w="9525">
            <a:noFill/>
            <a:miter lim="800000"/>
            <a:headEnd/>
            <a:tailEnd/>
          </a:ln>
        </p:spPr>
        <p:txBody>
          <a:bodyPr>
            <a:spAutoFit/>
          </a:bodyPr>
          <a:lstStyle/>
          <a:p>
            <a:pPr marL="623888" lvl="1" indent="-514350" algn="ctr"/>
            <a:r>
              <a:rPr lang="id-ID" sz="2800" b="1">
                <a:latin typeface="Calibri Light" pitchFamily="34" charset="0"/>
              </a:rPr>
              <a:t>3. WEB SEBAGAI LAYANAN INTERNET</a:t>
            </a:r>
          </a:p>
          <a:p>
            <a:pPr marL="623888" lvl="1" indent="-514350" algn="ctr"/>
            <a:endParaRPr lang="id-ID" sz="2800" b="1">
              <a:latin typeface="Calibri Light"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8313" y="765175"/>
            <a:ext cx="7546975" cy="914400"/>
          </a:xfrm>
        </p:spPr>
        <p:txBody>
          <a:bodyPr/>
          <a:lstStyle/>
          <a:p>
            <a:r>
              <a:rPr lang="en-US" sz="2800" b="1" smtClean="0">
                <a:latin typeface="Calibri Light" pitchFamily="34" charset="0"/>
              </a:rPr>
              <a:t>Web client (web browser)</a:t>
            </a:r>
          </a:p>
        </p:txBody>
      </p:sp>
      <p:sp>
        <p:nvSpPr>
          <p:cNvPr id="20483" name="Rectangle 3"/>
          <p:cNvSpPr>
            <a:spLocks noGrp="1" noChangeArrowheads="1"/>
          </p:cNvSpPr>
          <p:nvPr>
            <p:ph type="body" sz="half" idx="1"/>
          </p:nvPr>
        </p:nvSpPr>
        <p:spPr>
          <a:xfrm>
            <a:off x="381000" y="1495425"/>
            <a:ext cx="8229600" cy="4525963"/>
          </a:xfrm>
        </p:spPr>
        <p:txBody>
          <a:bodyPr/>
          <a:lstStyle/>
          <a:p>
            <a:pPr>
              <a:lnSpc>
                <a:spcPct val="90000"/>
              </a:lnSpc>
            </a:pPr>
            <a:r>
              <a:rPr lang="en-US" sz="2400" b="1" smtClean="0">
                <a:latin typeface="Calibri Light" pitchFamily="34" charset="0"/>
              </a:rPr>
              <a:t>web browser</a:t>
            </a:r>
          </a:p>
          <a:p>
            <a:pPr lvl="1">
              <a:lnSpc>
                <a:spcPct val="90000"/>
              </a:lnSpc>
            </a:pPr>
            <a:r>
              <a:rPr lang="en-US" sz="2000" smtClean="0">
                <a:latin typeface="Calibri Light" pitchFamily="34" charset="0"/>
              </a:rPr>
              <a:t>merupakan suatu software</a:t>
            </a:r>
          </a:p>
          <a:p>
            <a:pPr lvl="1">
              <a:lnSpc>
                <a:spcPct val="90000"/>
              </a:lnSpc>
            </a:pPr>
            <a:r>
              <a:rPr lang="en-US" sz="2000" smtClean="0">
                <a:latin typeface="Calibri Light" pitchFamily="34" charset="0"/>
              </a:rPr>
              <a:t>dijalankan pada komputer user</a:t>
            </a:r>
          </a:p>
          <a:p>
            <a:pPr lvl="1">
              <a:lnSpc>
                <a:spcPct val="90000"/>
              </a:lnSpc>
            </a:pPr>
            <a:r>
              <a:rPr lang="en-US" sz="2000" smtClean="0">
                <a:latin typeface="Calibri Light" pitchFamily="34" charset="0"/>
              </a:rPr>
              <a:t>sebuah perangkat navigasi di dalam web</a:t>
            </a:r>
          </a:p>
          <a:p>
            <a:pPr lvl="1">
              <a:lnSpc>
                <a:spcPct val="90000"/>
              </a:lnSpc>
            </a:pPr>
            <a:r>
              <a:rPr lang="en-US" sz="2000" smtClean="0">
                <a:latin typeface="Calibri Light" pitchFamily="34" charset="0"/>
              </a:rPr>
              <a:t>menampilkan dokumen web</a:t>
            </a:r>
          </a:p>
          <a:p>
            <a:pPr lvl="1">
              <a:lnSpc>
                <a:spcPct val="90000"/>
              </a:lnSpc>
              <a:buFontTx/>
              <a:buNone/>
            </a:pPr>
            <a:endParaRPr lang="en-US" sz="2000" smtClean="0">
              <a:latin typeface="Calibri Light" pitchFamily="34" charset="0"/>
            </a:endParaRPr>
          </a:p>
          <a:p>
            <a:pPr>
              <a:lnSpc>
                <a:spcPct val="90000"/>
              </a:lnSpc>
            </a:pPr>
            <a:r>
              <a:rPr lang="en-US" sz="2400" b="1" smtClean="0">
                <a:latin typeface="Calibri Light" pitchFamily="34" charset="0"/>
              </a:rPr>
              <a:t>Perangkat lunak web browser yang populer saat ini :</a:t>
            </a:r>
          </a:p>
          <a:p>
            <a:pPr lvl="1">
              <a:lnSpc>
                <a:spcPct val="90000"/>
              </a:lnSpc>
            </a:pPr>
            <a:r>
              <a:rPr lang="en-US" sz="2000" smtClean="0">
                <a:latin typeface="Calibri Light" pitchFamily="34" charset="0"/>
              </a:rPr>
              <a:t>MS Internet Explorer (Windows)</a:t>
            </a:r>
          </a:p>
          <a:p>
            <a:pPr lvl="1">
              <a:lnSpc>
                <a:spcPct val="90000"/>
              </a:lnSpc>
            </a:pPr>
            <a:r>
              <a:rPr lang="en-US" sz="2000" smtClean="0">
                <a:latin typeface="Calibri Light" pitchFamily="34" charset="0"/>
              </a:rPr>
              <a:t>Mozilla Firefox (Windows &amp; Linux)</a:t>
            </a:r>
          </a:p>
          <a:p>
            <a:pPr lvl="1">
              <a:lnSpc>
                <a:spcPct val="90000"/>
              </a:lnSpc>
            </a:pPr>
            <a:r>
              <a:rPr lang="en-US" sz="2000" smtClean="0">
                <a:latin typeface="Calibri Light" pitchFamily="34" charset="0"/>
              </a:rPr>
              <a:t>Opera (Windows &amp; Linux)</a:t>
            </a:r>
          </a:p>
          <a:p>
            <a:pPr lvl="1">
              <a:lnSpc>
                <a:spcPct val="90000"/>
              </a:lnSpc>
            </a:pPr>
            <a:r>
              <a:rPr lang="en-US" sz="2000" smtClean="0">
                <a:latin typeface="Calibri Light" pitchFamily="34" charset="0"/>
              </a:rPr>
              <a:t>lynx, berbasis teks (Linux)</a:t>
            </a:r>
          </a:p>
        </p:txBody>
      </p:sp>
      <p:sp>
        <p:nvSpPr>
          <p:cNvPr id="20484" name="Rectangle 5"/>
          <p:cNvSpPr>
            <a:spLocks noChangeArrowheads="1"/>
          </p:cNvSpPr>
          <p:nvPr/>
        </p:nvSpPr>
        <p:spPr bwMode="auto">
          <a:xfrm>
            <a:off x="250825" y="188913"/>
            <a:ext cx="8424863" cy="954087"/>
          </a:xfrm>
          <a:prstGeom prst="rect">
            <a:avLst/>
          </a:prstGeom>
          <a:noFill/>
          <a:ln w="9525">
            <a:noFill/>
            <a:miter lim="800000"/>
            <a:headEnd/>
            <a:tailEnd/>
          </a:ln>
        </p:spPr>
        <p:txBody>
          <a:bodyPr>
            <a:spAutoFit/>
          </a:bodyPr>
          <a:lstStyle/>
          <a:p>
            <a:pPr marL="623888" lvl="1" indent="-514350" algn="ctr"/>
            <a:r>
              <a:rPr lang="id-ID" sz="2800" b="1">
                <a:latin typeface="Calibri Light" pitchFamily="34" charset="0"/>
              </a:rPr>
              <a:t>3. WEB SEBAGAI LAYANAN INTERNET</a:t>
            </a:r>
          </a:p>
          <a:p>
            <a:pPr marL="623888" lvl="1" indent="-514350" algn="ctr"/>
            <a:endParaRPr lang="id-ID" sz="2800" b="1">
              <a:latin typeface="Calibri Light"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title"/>
          </p:nvPr>
        </p:nvSpPr>
        <p:spPr>
          <a:xfrm>
            <a:off x="468313" y="765175"/>
            <a:ext cx="8229600" cy="1143000"/>
          </a:xfrm>
        </p:spPr>
        <p:txBody>
          <a:bodyPr/>
          <a:lstStyle/>
          <a:p>
            <a:r>
              <a:rPr lang="en-US" sz="3200" b="1" smtClean="0">
                <a:latin typeface="Calibri Light" pitchFamily="34" charset="0"/>
              </a:rPr>
              <a:t>Web client (web browser)</a:t>
            </a:r>
          </a:p>
        </p:txBody>
      </p:sp>
      <p:pic>
        <p:nvPicPr>
          <p:cNvPr id="21507" name="Picture 4"/>
          <p:cNvPicPr>
            <a:picLocks noGrp="1" noChangeAspect="1" noChangeArrowheads="1"/>
          </p:cNvPicPr>
          <p:nvPr>
            <p:ph idx="1"/>
          </p:nvPr>
        </p:nvPicPr>
        <p:blipFill>
          <a:blip r:embed="rId2" cstate="print"/>
          <a:srcRect/>
          <a:stretch>
            <a:fillRect/>
          </a:stretch>
        </p:blipFill>
        <p:spPr>
          <a:xfrm>
            <a:off x="971550" y="1628775"/>
            <a:ext cx="6784975" cy="3600450"/>
          </a:xfrm>
        </p:spPr>
      </p:pic>
      <p:sp>
        <p:nvSpPr>
          <p:cNvPr id="21508" name="Rectangle 5"/>
          <p:cNvSpPr>
            <a:spLocks noChangeArrowheads="1"/>
          </p:cNvSpPr>
          <p:nvPr/>
        </p:nvSpPr>
        <p:spPr bwMode="auto">
          <a:xfrm>
            <a:off x="250825" y="188913"/>
            <a:ext cx="8424863" cy="954087"/>
          </a:xfrm>
          <a:prstGeom prst="rect">
            <a:avLst/>
          </a:prstGeom>
          <a:noFill/>
          <a:ln w="9525">
            <a:noFill/>
            <a:miter lim="800000"/>
            <a:headEnd/>
            <a:tailEnd/>
          </a:ln>
        </p:spPr>
        <p:txBody>
          <a:bodyPr>
            <a:spAutoFit/>
          </a:bodyPr>
          <a:lstStyle/>
          <a:p>
            <a:pPr marL="623888" lvl="1" indent="-514350" algn="ctr"/>
            <a:r>
              <a:rPr lang="id-ID" sz="2800" b="1">
                <a:latin typeface="Calibri Light" pitchFamily="34" charset="0"/>
              </a:rPr>
              <a:t>3. WEB SEBAGAI LAYANAN INTERNET</a:t>
            </a:r>
          </a:p>
          <a:p>
            <a:pPr marL="623888" lvl="1" indent="-514350" algn="ctr"/>
            <a:endParaRPr lang="id-ID" sz="2800" b="1">
              <a:latin typeface="Calibri Light"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701675"/>
            <a:ext cx="8229600" cy="1143000"/>
          </a:xfrm>
        </p:spPr>
        <p:txBody>
          <a:bodyPr/>
          <a:lstStyle/>
          <a:p>
            <a:r>
              <a:rPr lang="en-US" sz="3200" b="1" smtClean="0">
                <a:latin typeface="Calibri Light" pitchFamily="34" charset="0"/>
              </a:rPr>
              <a:t>Web server</a:t>
            </a:r>
          </a:p>
        </p:txBody>
      </p:sp>
      <p:sp>
        <p:nvSpPr>
          <p:cNvPr id="22531" name="Rectangle 3"/>
          <p:cNvSpPr>
            <a:spLocks noGrp="1" noChangeArrowheads="1"/>
          </p:cNvSpPr>
          <p:nvPr>
            <p:ph idx="1"/>
          </p:nvPr>
        </p:nvSpPr>
        <p:spPr>
          <a:xfrm>
            <a:off x="395288" y="1916113"/>
            <a:ext cx="8229600" cy="4525962"/>
          </a:xfrm>
        </p:spPr>
        <p:txBody>
          <a:bodyPr/>
          <a:lstStyle/>
          <a:p>
            <a:pPr>
              <a:lnSpc>
                <a:spcPct val="90000"/>
              </a:lnSpc>
            </a:pPr>
            <a:r>
              <a:rPr lang="en-US" sz="2400" b="1" smtClean="0">
                <a:latin typeface="Calibri Light" pitchFamily="34" charset="0"/>
              </a:rPr>
              <a:t>web server</a:t>
            </a:r>
          </a:p>
          <a:p>
            <a:pPr lvl="1">
              <a:lnSpc>
                <a:spcPct val="90000"/>
              </a:lnSpc>
            </a:pPr>
            <a:r>
              <a:rPr lang="en-US" sz="2000" smtClean="0">
                <a:latin typeface="Calibri Light" pitchFamily="34" charset="0"/>
              </a:rPr>
              <a:t>merupakan suatu software</a:t>
            </a:r>
          </a:p>
          <a:p>
            <a:pPr lvl="1">
              <a:lnSpc>
                <a:spcPct val="90000"/>
              </a:lnSpc>
            </a:pPr>
            <a:r>
              <a:rPr lang="en-US" sz="2000" smtClean="0">
                <a:latin typeface="Calibri Light" pitchFamily="34" charset="0"/>
              </a:rPr>
              <a:t>dijalankan pada komputer server</a:t>
            </a:r>
          </a:p>
          <a:p>
            <a:pPr lvl="1">
              <a:lnSpc>
                <a:spcPct val="90000"/>
              </a:lnSpc>
            </a:pPr>
            <a:r>
              <a:rPr lang="en-US" sz="2000" smtClean="0">
                <a:latin typeface="Calibri Light" pitchFamily="34" charset="0"/>
              </a:rPr>
              <a:t>berfungsi agar dokumen web yang disimpan di server dapat diakses oleh user di internet</a:t>
            </a:r>
          </a:p>
          <a:p>
            <a:pPr lvl="1">
              <a:lnSpc>
                <a:spcPct val="90000"/>
              </a:lnSpc>
              <a:buFontTx/>
              <a:buNone/>
            </a:pPr>
            <a:endParaRPr lang="en-US" sz="2000" smtClean="0">
              <a:latin typeface="Calibri Light" pitchFamily="34" charset="0"/>
            </a:endParaRPr>
          </a:p>
          <a:p>
            <a:pPr>
              <a:lnSpc>
                <a:spcPct val="90000"/>
              </a:lnSpc>
            </a:pPr>
            <a:r>
              <a:rPr lang="en-US" sz="2400" b="1" smtClean="0">
                <a:latin typeface="Calibri Light" pitchFamily="34" charset="0"/>
              </a:rPr>
              <a:t>Perangkat lunak web server yang populer saat ini :</a:t>
            </a:r>
            <a:endParaRPr lang="en-US" sz="2800" b="1" smtClean="0">
              <a:latin typeface="Calibri Light" pitchFamily="34" charset="0"/>
            </a:endParaRPr>
          </a:p>
          <a:p>
            <a:pPr lvl="1">
              <a:lnSpc>
                <a:spcPct val="90000"/>
              </a:lnSpc>
            </a:pPr>
            <a:r>
              <a:rPr lang="en-US" sz="2000" smtClean="0">
                <a:latin typeface="Calibri Light" pitchFamily="34" charset="0"/>
              </a:rPr>
              <a:t>Apache (Linux &amp; Windows)</a:t>
            </a:r>
          </a:p>
          <a:p>
            <a:pPr lvl="1">
              <a:lnSpc>
                <a:spcPct val="90000"/>
              </a:lnSpc>
            </a:pPr>
            <a:r>
              <a:rPr lang="en-US" sz="2000" smtClean="0">
                <a:latin typeface="Calibri Light" pitchFamily="34" charset="0"/>
              </a:rPr>
              <a:t>MS Internet Information Server / IIS (Windows)</a:t>
            </a:r>
          </a:p>
          <a:p>
            <a:pPr lvl="1">
              <a:lnSpc>
                <a:spcPct val="90000"/>
              </a:lnSpc>
            </a:pPr>
            <a:r>
              <a:rPr lang="en-US" sz="2000" smtClean="0">
                <a:latin typeface="Calibri Light" pitchFamily="34" charset="0"/>
              </a:rPr>
              <a:t>Tomcat, untuk Java (Windows &amp; Linux)</a:t>
            </a:r>
          </a:p>
          <a:p>
            <a:pPr>
              <a:lnSpc>
                <a:spcPct val="90000"/>
              </a:lnSpc>
            </a:pPr>
            <a:endParaRPr lang="en-US" sz="2400" smtClean="0">
              <a:latin typeface="Calibri Light" pitchFamily="34" charset="0"/>
            </a:endParaRPr>
          </a:p>
        </p:txBody>
      </p:sp>
      <p:sp>
        <p:nvSpPr>
          <p:cNvPr id="22532" name="Rectangle 5"/>
          <p:cNvSpPr>
            <a:spLocks noChangeArrowheads="1"/>
          </p:cNvSpPr>
          <p:nvPr/>
        </p:nvSpPr>
        <p:spPr bwMode="auto">
          <a:xfrm>
            <a:off x="250825" y="188913"/>
            <a:ext cx="8424863" cy="954087"/>
          </a:xfrm>
          <a:prstGeom prst="rect">
            <a:avLst/>
          </a:prstGeom>
          <a:noFill/>
          <a:ln w="9525">
            <a:noFill/>
            <a:miter lim="800000"/>
            <a:headEnd/>
            <a:tailEnd/>
          </a:ln>
        </p:spPr>
        <p:txBody>
          <a:bodyPr>
            <a:spAutoFit/>
          </a:bodyPr>
          <a:lstStyle/>
          <a:p>
            <a:pPr marL="623888" lvl="1" indent="-514350" algn="ctr"/>
            <a:r>
              <a:rPr lang="id-ID" sz="2800" b="1">
                <a:latin typeface="Calibri Light" pitchFamily="34" charset="0"/>
              </a:rPr>
              <a:t>3. WEB SEBAGAI LAYANAN INTERNET</a:t>
            </a:r>
          </a:p>
          <a:p>
            <a:pPr marL="623888" lvl="1" indent="-514350" algn="ctr"/>
            <a:endParaRPr lang="id-ID" sz="2800" b="1">
              <a:latin typeface="Calibri Light"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288" y="-457200"/>
            <a:ext cx="8015287" cy="1582738"/>
          </a:xfrm>
        </p:spPr>
        <p:txBody>
          <a:bodyPr/>
          <a:lstStyle/>
          <a:p>
            <a:r>
              <a:rPr lang="id-ID" sz="4000" b="1" smtClean="0">
                <a:latin typeface="Calibri Light" pitchFamily="34" charset="0"/>
              </a:rPr>
              <a:t>MATERI 1 – INTERNET DAN WEB</a:t>
            </a:r>
            <a:endParaRPr lang="en-US" sz="4000" b="1" smtClean="0">
              <a:latin typeface="Calibri Light" pitchFamily="34" charset="0"/>
            </a:endParaRPr>
          </a:p>
        </p:txBody>
      </p:sp>
      <p:sp>
        <p:nvSpPr>
          <p:cNvPr id="6147" name="Rectangle 3"/>
          <p:cNvSpPr>
            <a:spLocks noGrp="1" noChangeArrowheads="1"/>
          </p:cNvSpPr>
          <p:nvPr>
            <p:ph type="body" sz="half" idx="1"/>
          </p:nvPr>
        </p:nvSpPr>
        <p:spPr>
          <a:xfrm>
            <a:off x="1476375" y="1412875"/>
            <a:ext cx="6264275" cy="3384550"/>
          </a:xfrm>
          <a:solidFill>
            <a:srgbClr val="CCFFCC"/>
          </a:solidFill>
        </p:spPr>
        <p:txBody>
          <a:bodyPr/>
          <a:lstStyle/>
          <a:p>
            <a:pPr marL="623888" lvl="1" indent="-514350">
              <a:buFont typeface="Calibri" pitchFamily="34" charset="0"/>
              <a:buAutoNum type="arabicPeriod"/>
            </a:pPr>
            <a:r>
              <a:rPr lang="id-ID" sz="3200" smtClean="0">
                <a:latin typeface="Calibri Light" pitchFamily="34" charset="0"/>
              </a:rPr>
              <a:t>Definisi dan sejarah Internet</a:t>
            </a:r>
          </a:p>
          <a:p>
            <a:pPr marL="623888" lvl="1" indent="-514350">
              <a:buFont typeface="Calibri" pitchFamily="34" charset="0"/>
              <a:buAutoNum type="arabicPeriod"/>
            </a:pPr>
            <a:r>
              <a:rPr lang="id-ID" sz="3200" smtClean="0">
                <a:latin typeface="Calibri Light" pitchFamily="34" charset="0"/>
              </a:rPr>
              <a:t>Layanan- layanan Internet</a:t>
            </a:r>
          </a:p>
          <a:p>
            <a:pPr marL="623888" lvl="1" indent="-514350">
              <a:buFont typeface="Calibri" pitchFamily="34" charset="0"/>
              <a:buAutoNum type="arabicPeriod"/>
            </a:pPr>
            <a:r>
              <a:rPr lang="id-ID" sz="3200" smtClean="0">
                <a:latin typeface="Calibri Light" pitchFamily="34" charset="0"/>
              </a:rPr>
              <a:t>Web sebagai layanan internet</a:t>
            </a:r>
          </a:p>
          <a:p>
            <a:pPr marL="623888" lvl="1" indent="-514350">
              <a:buFont typeface="Calibri" pitchFamily="34" charset="0"/>
              <a:buAutoNum type="arabicPeriod"/>
            </a:pPr>
            <a:r>
              <a:rPr lang="id-ID" sz="3200" smtClean="0">
                <a:latin typeface="Calibri Light" pitchFamily="34" charset="0"/>
              </a:rPr>
              <a:t>Lembaga –lembaga Pengelola Internet dan web</a:t>
            </a:r>
          </a:p>
          <a:p>
            <a:pPr marL="609600" indent="-609600">
              <a:buClr>
                <a:srgbClr val="F5590B"/>
              </a:buClr>
              <a:buFont typeface="Wingdings" pitchFamily="2" charset="2"/>
              <a:buNone/>
            </a:pPr>
            <a:endParaRPr lang="en-US" smtClean="0">
              <a:latin typeface="Calibri Light"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147">
                                            <p:bg/>
                                          </p:spTgt>
                                        </p:tgtEl>
                                        <p:attrNameLst>
                                          <p:attrName>style.visibility</p:attrName>
                                        </p:attrNameLst>
                                      </p:cBhvr>
                                      <p:to>
                                        <p:strVal val="visible"/>
                                      </p:to>
                                    </p:set>
                                    <p:anim calcmode="lin" valueType="num">
                                      <p:cBhvr additive="base">
                                        <p:cTn id="7" dur="1000" fill="hold"/>
                                        <p:tgtEl>
                                          <p:spTgt spid="6147">
                                            <p:bg/>
                                          </p:spTgt>
                                        </p:tgtEl>
                                        <p:attrNameLst>
                                          <p:attrName>ppt_x</p:attrName>
                                        </p:attrNameLst>
                                      </p:cBhvr>
                                      <p:tavLst>
                                        <p:tav tm="0">
                                          <p:val>
                                            <p:strVal val="#ppt_x"/>
                                          </p:val>
                                        </p:tav>
                                        <p:tav tm="100000">
                                          <p:val>
                                            <p:strVal val="#ppt_x"/>
                                          </p:val>
                                        </p:tav>
                                      </p:tavLst>
                                    </p:anim>
                                    <p:anim calcmode="lin" valueType="num">
                                      <p:cBhvr additive="base">
                                        <p:cTn id="8" dur="1000" fill="hold"/>
                                        <p:tgtEl>
                                          <p:spTgt spid="6147">
                                            <p:bg/>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SOUND563.WAV"/>
                                        </p:tgtEl>
                                      </p:cMediaNode>
                                    </p:audio>
                                  </p:sub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 calcmode="lin" valueType="num">
                                      <p:cBhvr additive="base">
                                        <p:cTn id="12" dur="10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6147">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SOUND563.WAV"/>
                                        </p:tgtEl>
                                      </p:cMediaNode>
                                    </p:audio>
                                  </p:subTnLst>
                                </p:cTn>
                              </p:par>
                            </p:childTnLst>
                          </p:cTn>
                        </p:par>
                        <p:par>
                          <p:cTn id="14" fill="hold">
                            <p:stCondLst>
                              <p:cond delay="2000"/>
                            </p:stCondLst>
                            <p:childTnLst>
                              <p:par>
                                <p:cTn id="15" presetID="2" presetClass="entr" presetSubtype="4" fill="hold" grpId="0" nodeType="afterEffect">
                                  <p:stCondLst>
                                    <p:cond delay="0"/>
                                  </p:stCondLst>
                                  <p:childTnLst>
                                    <p:set>
                                      <p:cBhvr>
                                        <p:cTn id="16" dur="1" fill="hold">
                                          <p:stCondLst>
                                            <p:cond delay="0"/>
                                          </p:stCondLst>
                                        </p:cTn>
                                        <p:tgtEl>
                                          <p:spTgt spid="6147">
                                            <p:txEl>
                                              <p:pRg st="1" end="1"/>
                                            </p:txEl>
                                          </p:spTgt>
                                        </p:tgtEl>
                                        <p:attrNameLst>
                                          <p:attrName>style.visibility</p:attrName>
                                        </p:attrNameLst>
                                      </p:cBhvr>
                                      <p:to>
                                        <p:strVal val="visible"/>
                                      </p:to>
                                    </p:set>
                                    <p:anim calcmode="lin" valueType="num">
                                      <p:cBhvr additive="base">
                                        <p:cTn id="17" dur="10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6147">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SOUND563.WAV"/>
                                        </p:tgtEl>
                                      </p:cMediaNode>
                                    </p:audio>
                                  </p:subTnLst>
                                </p:cTn>
                              </p:par>
                            </p:childTnLst>
                          </p:cTn>
                        </p:par>
                        <p:par>
                          <p:cTn id="19" fill="hold">
                            <p:stCondLst>
                              <p:cond delay="3000"/>
                            </p:stCondLst>
                            <p:childTnLst>
                              <p:par>
                                <p:cTn id="20" presetID="2" presetClass="entr" presetSubtype="4" fill="hold" grpId="0" nodeType="afterEffect">
                                  <p:stCondLst>
                                    <p:cond delay="0"/>
                                  </p:stCondLst>
                                  <p:childTnLst>
                                    <p:set>
                                      <p:cBhvr>
                                        <p:cTn id="21" dur="1" fill="hold">
                                          <p:stCondLst>
                                            <p:cond delay="0"/>
                                          </p:stCondLst>
                                        </p:cTn>
                                        <p:tgtEl>
                                          <p:spTgt spid="6147">
                                            <p:txEl>
                                              <p:pRg st="2" end="2"/>
                                            </p:txEl>
                                          </p:spTgt>
                                        </p:tgtEl>
                                        <p:attrNameLst>
                                          <p:attrName>style.visibility</p:attrName>
                                        </p:attrNameLst>
                                      </p:cBhvr>
                                      <p:to>
                                        <p:strVal val="visible"/>
                                      </p:to>
                                    </p:set>
                                    <p:anim calcmode="lin" valueType="num">
                                      <p:cBhvr additive="base">
                                        <p:cTn id="22" dur="10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6147">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SOUND563.WAV"/>
                                        </p:tgtEl>
                                      </p:cMediaNode>
                                    </p:audio>
                                  </p:subTnLst>
                                </p:cTn>
                              </p:par>
                            </p:childTnLst>
                          </p:cTn>
                        </p:par>
                        <p:par>
                          <p:cTn id="24" fill="hold">
                            <p:stCondLst>
                              <p:cond delay="4000"/>
                            </p:stCondLst>
                            <p:childTnLst>
                              <p:par>
                                <p:cTn id="25" presetID="2" presetClass="entr" presetSubtype="4" fill="hold" grpId="0" nodeType="afterEffect">
                                  <p:stCondLst>
                                    <p:cond delay="0"/>
                                  </p:stCondLst>
                                  <p:childTnLst>
                                    <p:set>
                                      <p:cBhvr>
                                        <p:cTn id="26" dur="1" fill="hold">
                                          <p:stCondLst>
                                            <p:cond delay="0"/>
                                          </p:stCondLst>
                                        </p:cTn>
                                        <p:tgtEl>
                                          <p:spTgt spid="6147">
                                            <p:txEl>
                                              <p:pRg st="3" end="3"/>
                                            </p:txEl>
                                          </p:spTgt>
                                        </p:tgtEl>
                                        <p:attrNameLst>
                                          <p:attrName>style.visibility</p:attrName>
                                        </p:attrNameLst>
                                      </p:cBhvr>
                                      <p:to>
                                        <p:strVal val="visible"/>
                                      </p:to>
                                    </p:set>
                                    <p:anim calcmode="lin" valueType="num">
                                      <p:cBhvr additive="base">
                                        <p:cTn id="27" dur="10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6147">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SOUND563.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692150"/>
            <a:ext cx="9144000" cy="1143000"/>
          </a:xfrm>
        </p:spPr>
        <p:txBody>
          <a:bodyPr/>
          <a:lstStyle/>
          <a:p>
            <a:r>
              <a:rPr lang="en-US" sz="3200" b="1" smtClean="0">
                <a:latin typeface="Calibri Light" pitchFamily="34" charset="0"/>
              </a:rPr>
              <a:t>URL (Uniform/Universal Resource Locator)</a:t>
            </a:r>
          </a:p>
        </p:txBody>
      </p:sp>
      <p:sp>
        <p:nvSpPr>
          <p:cNvPr id="23555" name="Rectangle 3"/>
          <p:cNvSpPr>
            <a:spLocks noGrp="1" noChangeArrowheads="1"/>
          </p:cNvSpPr>
          <p:nvPr>
            <p:ph type="body" sz="half" idx="1"/>
          </p:nvPr>
        </p:nvSpPr>
        <p:spPr>
          <a:xfrm>
            <a:off x="457200" y="1600200"/>
            <a:ext cx="8153400" cy="4525963"/>
          </a:xfrm>
        </p:spPr>
        <p:txBody>
          <a:bodyPr/>
          <a:lstStyle/>
          <a:p>
            <a:r>
              <a:rPr lang="en-US" sz="2400" smtClean="0">
                <a:latin typeface="Calibri Light" pitchFamily="34" charset="0"/>
              </a:rPr>
              <a:t>URL adalah sistem pengalamatan file yang digunakan di internet</a:t>
            </a:r>
          </a:p>
          <a:p>
            <a:r>
              <a:rPr lang="en-US" sz="2400" smtClean="0">
                <a:latin typeface="Calibri Light" pitchFamily="34" charset="0"/>
              </a:rPr>
              <a:t>Format URL standar dideskripsikan di RFC 1738 (</a:t>
            </a:r>
            <a:r>
              <a:rPr lang="en-US" sz="2400" u="sng" smtClean="0">
                <a:latin typeface="Calibri Light" pitchFamily="34" charset="0"/>
              </a:rPr>
              <a:t>http://www.ietf.org/rfc/rfc1738.txt</a:t>
            </a:r>
            <a:r>
              <a:rPr lang="en-US" sz="2400" smtClean="0">
                <a:latin typeface="Calibri Light" pitchFamily="34" charset="0"/>
              </a:rPr>
              <a:t>)</a:t>
            </a:r>
          </a:p>
          <a:p>
            <a:pPr>
              <a:buFontTx/>
              <a:buNone/>
            </a:pPr>
            <a:endParaRPr lang="en-US" sz="2800" smtClean="0"/>
          </a:p>
        </p:txBody>
      </p:sp>
      <p:pic>
        <p:nvPicPr>
          <p:cNvPr id="23556" name="Picture 4"/>
          <p:cNvPicPr>
            <a:picLocks noGrp="1" noChangeAspect="1" noChangeArrowheads="1"/>
          </p:cNvPicPr>
          <p:nvPr>
            <p:ph sz="half" idx="2"/>
          </p:nvPr>
        </p:nvPicPr>
        <p:blipFill>
          <a:blip r:embed="rId2" cstate="print">
            <a:clrChange>
              <a:clrFrom>
                <a:srgbClr val="FEFE99"/>
              </a:clrFrom>
              <a:clrTo>
                <a:srgbClr val="FEFE99">
                  <a:alpha val="0"/>
                </a:srgbClr>
              </a:clrTo>
            </a:clrChange>
            <a:grayscl/>
          </a:blip>
          <a:srcRect/>
          <a:stretch>
            <a:fillRect/>
          </a:stretch>
        </p:blipFill>
        <p:spPr>
          <a:xfrm>
            <a:off x="1979613" y="3284538"/>
            <a:ext cx="5076825" cy="1985962"/>
          </a:xfrm>
        </p:spPr>
      </p:pic>
      <p:sp>
        <p:nvSpPr>
          <p:cNvPr id="23557" name="Rectangle 6"/>
          <p:cNvSpPr>
            <a:spLocks noChangeArrowheads="1"/>
          </p:cNvSpPr>
          <p:nvPr/>
        </p:nvSpPr>
        <p:spPr bwMode="auto">
          <a:xfrm>
            <a:off x="250825" y="188913"/>
            <a:ext cx="8424863" cy="954087"/>
          </a:xfrm>
          <a:prstGeom prst="rect">
            <a:avLst/>
          </a:prstGeom>
          <a:noFill/>
          <a:ln w="9525">
            <a:noFill/>
            <a:miter lim="800000"/>
            <a:headEnd/>
            <a:tailEnd/>
          </a:ln>
        </p:spPr>
        <p:txBody>
          <a:bodyPr>
            <a:spAutoFit/>
          </a:bodyPr>
          <a:lstStyle/>
          <a:p>
            <a:pPr marL="623888" lvl="1" indent="-514350" algn="ctr"/>
            <a:r>
              <a:rPr lang="id-ID" sz="2800" b="1">
                <a:latin typeface="Calibri Light" pitchFamily="34" charset="0"/>
              </a:rPr>
              <a:t>3. WEB SEBAGAI LAYANAN INTERNET</a:t>
            </a:r>
          </a:p>
          <a:p>
            <a:pPr marL="623888" lvl="1" indent="-514350" algn="ctr"/>
            <a:endParaRPr lang="id-ID" sz="2800" b="1">
              <a:latin typeface="Calibri Light"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773113"/>
            <a:ext cx="9144000" cy="1143000"/>
          </a:xfrm>
        </p:spPr>
        <p:txBody>
          <a:bodyPr/>
          <a:lstStyle/>
          <a:p>
            <a:r>
              <a:rPr lang="en-US" sz="2800" b="1" smtClean="0">
                <a:latin typeface="Calibri Light" pitchFamily="34" charset="0"/>
              </a:rPr>
              <a:t>URL (Uniform/Universal Resource Locator)</a:t>
            </a:r>
          </a:p>
        </p:txBody>
      </p:sp>
      <p:sp>
        <p:nvSpPr>
          <p:cNvPr id="24579" name="Rectangle 3"/>
          <p:cNvSpPr>
            <a:spLocks noGrp="1" noChangeArrowheads="1"/>
          </p:cNvSpPr>
          <p:nvPr>
            <p:ph type="body" sz="half" idx="1"/>
          </p:nvPr>
        </p:nvSpPr>
        <p:spPr>
          <a:xfrm>
            <a:off x="457200" y="1600200"/>
            <a:ext cx="8153400" cy="4525963"/>
          </a:xfrm>
        </p:spPr>
        <p:txBody>
          <a:bodyPr/>
          <a:lstStyle/>
          <a:p>
            <a:r>
              <a:rPr lang="en-US" sz="2400" smtClean="0">
                <a:latin typeface="Calibri Light" pitchFamily="34" charset="0"/>
              </a:rPr>
              <a:t>Sistem Pemberian Nama Domain</a:t>
            </a:r>
          </a:p>
        </p:txBody>
      </p:sp>
      <p:pic>
        <p:nvPicPr>
          <p:cNvPr id="24580" name="Picture 6"/>
          <p:cNvPicPr>
            <a:picLocks noGrp="1" noChangeAspect="1" noChangeArrowheads="1"/>
          </p:cNvPicPr>
          <p:nvPr>
            <p:ph sz="half" idx="2"/>
          </p:nvPr>
        </p:nvPicPr>
        <p:blipFill>
          <a:blip r:embed="rId2" cstate="print"/>
          <a:srcRect/>
          <a:stretch>
            <a:fillRect/>
          </a:stretch>
        </p:blipFill>
        <p:spPr>
          <a:xfrm>
            <a:off x="969963" y="2130425"/>
            <a:ext cx="6265862" cy="3187700"/>
          </a:xfrm>
        </p:spPr>
      </p:pic>
      <p:sp>
        <p:nvSpPr>
          <p:cNvPr id="24581" name="Rectangle 6"/>
          <p:cNvSpPr>
            <a:spLocks noChangeArrowheads="1"/>
          </p:cNvSpPr>
          <p:nvPr/>
        </p:nvSpPr>
        <p:spPr bwMode="auto">
          <a:xfrm>
            <a:off x="250825" y="188913"/>
            <a:ext cx="8424863" cy="954087"/>
          </a:xfrm>
          <a:prstGeom prst="rect">
            <a:avLst/>
          </a:prstGeom>
          <a:noFill/>
          <a:ln w="9525">
            <a:noFill/>
            <a:miter lim="800000"/>
            <a:headEnd/>
            <a:tailEnd/>
          </a:ln>
        </p:spPr>
        <p:txBody>
          <a:bodyPr>
            <a:spAutoFit/>
          </a:bodyPr>
          <a:lstStyle/>
          <a:p>
            <a:pPr marL="623888" lvl="1" indent="-514350" algn="ctr"/>
            <a:r>
              <a:rPr lang="id-ID" sz="2800" b="1">
                <a:latin typeface="Calibri Light" pitchFamily="34" charset="0"/>
              </a:rPr>
              <a:t>3. WEB SEBAGAI LAYANAN INTERNET</a:t>
            </a:r>
          </a:p>
          <a:p>
            <a:pPr marL="623888" lvl="1" indent="-514350" algn="ctr"/>
            <a:endParaRPr lang="id-ID" sz="2800" b="1">
              <a:latin typeface="Calibri Light"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a:xfrm>
            <a:off x="304800" y="836613"/>
            <a:ext cx="8839200" cy="1143000"/>
          </a:xfrm>
        </p:spPr>
        <p:txBody>
          <a:bodyPr/>
          <a:lstStyle/>
          <a:p>
            <a:r>
              <a:rPr lang="en-US" sz="2800" b="1" smtClean="0">
                <a:latin typeface="Calibri Light" pitchFamily="34" charset="0"/>
              </a:rPr>
              <a:t>URL (Uniform/Universal Resource Locator)</a:t>
            </a:r>
          </a:p>
        </p:txBody>
      </p:sp>
      <p:sp>
        <p:nvSpPr>
          <p:cNvPr id="25603" name="Rectangle 3"/>
          <p:cNvSpPr>
            <a:spLocks noGrp="1" noChangeArrowheads="1"/>
          </p:cNvSpPr>
          <p:nvPr>
            <p:ph idx="1"/>
          </p:nvPr>
        </p:nvSpPr>
        <p:spPr/>
        <p:txBody>
          <a:bodyPr/>
          <a:lstStyle/>
          <a:p>
            <a:r>
              <a:rPr lang="en-US" sz="2400" smtClean="0">
                <a:latin typeface="Calibri Light" pitchFamily="34" charset="0"/>
              </a:rPr>
              <a:t>Contoh alamat URL:</a:t>
            </a:r>
          </a:p>
          <a:p>
            <a:pPr lvl="2"/>
            <a:r>
              <a:rPr lang="en-US" sz="2000" u="sng" smtClean="0">
                <a:latin typeface="Calibri Light" pitchFamily="34" charset="0"/>
              </a:rPr>
              <a:t>http://www.</a:t>
            </a:r>
            <a:r>
              <a:rPr lang="id-ID" sz="2000" u="sng" smtClean="0">
                <a:latin typeface="Calibri Light" pitchFamily="34" charset="0"/>
              </a:rPr>
              <a:t>unj.</a:t>
            </a:r>
            <a:r>
              <a:rPr lang="en-US" sz="2000" u="sng" smtClean="0">
                <a:latin typeface="Calibri Light" pitchFamily="34" charset="0"/>
              </a:rPr>
              <a:t>ac.id/</a:t>
            </a:r>
          </a:p>
          <a:p>
            <a:pPr lvl="2"/>
            <a:r>
              <a:rPr lang="en-US" sz="2000" u="sng" smtClean="0">
                <a:latin typeface="Calibri Light" pitchFamily="34" charset="0"/>
              </a:rPr>
              <a:t>mailto:elfan@informatika.org</a:t>
            </a:r>
          </a:p>
          <a:p>
            <a:pPr lvl="2"/>
            <a:r>
              <a:rPr lang="en-US" sz="2000" u="sng" smtClean="0">
                <a:latin typeface="Calibri Light" pitchFamily="34" charset="0"/>
              </a:rPr>
              <a:t>ftp://ftp.informatika.org/</a:t>
            </a:r>
          </a:p>
          <a:p>
            <a:r>
              <a:rPr lang="en-US" sz="2400" smtClean="0">
                <a:latin typeface="Calibri Light" pitchFamily="34" charset="0"/>
              </a:rPr>
              <a:t>Alamat URL yang digunakan dalam web:</a:t>
            </a:r>
          </a:p>
          <a:p>
            <a:pPr lvl="1"/>
            <a:r>
              <a:rPr lang="en-US" sz="2400" smtClean="0">
                <a:latin typeface="Calibri Light" pitchFamily="34" charset="0"/>
              </a:rPr>
              <a:t>Alamat diawali dengan http://, diikuti nama domain dan infromasi direktori</a:t>
            </a:r>
          </a:p>
          <a:p>
            <a:pPr lvl="1"/>
            <a:r>
              <a:rPr lang="en-US" sz="2400" smtClean="0">
                <a:latin typeface="Calibri Light" pitchFamily="34" charset="0"/>
              </a:rPr>
              <a:t>Contoh alamat URL untuk web:</a:t>
            </a:r>
          </a:p>
          <a:p>
            <a:pPr lvl="2"/>
            <a:r>
              <a:rPr lang="en-US" sz="2000" u="sng" smtClean="0">
                <a:latin typeface="Calibri Light" pitchFamily="34" charset="0"/>
              </a:rPr>
              <a:t>http://www.</a:t>
            </a:r>
            <a:r>
              <a:rPr lang="id-ID" sz="2000" u="sng" smtClean="0">
                <a:latin typeface="Calibri Light" pitchFamily="34" charset="0"/>
              </a:rPr>
              <a:t>unj</a:t>
            </a:r>
            <a:r>
              <a:rPr lang="en-US" sz="2000" u="sng" smtClean="0">
                <a:latin typeface="Calibri Light" pitchFamily="34" charset="0"/>
              </a:rPr>
              <a:t>ac.id/</a:t>
            </a:r>
          </a:p>
        </p:txBody>
      </p:sp>
      <p:sp>
        <p:nvSpPr>
          <p:cNvPr id="25604" name="Rectangle 5"/>
          <p:cNvSpPr>
            <a:spLocks noChangeArrowheads="1"/>
          </p:cNvSpPr>
          <p:nvPr/>
        </p:nvSpPr>
        <p:spPr bwMode="auto">
          <a:xfrm>
            <a:off x="250825" y="188913"/>
            <a:ext cx="8424863" cy="954087"/>
          </a:xfrm>
          <a:prstGeom prst="rect">
            <a:avLst/>
          </a:prstGeom>
          <a:noFill/>
          <a:ln w="9525">
            <a:noFill/>
            <a:miter lim="800000"/>
            <a:headEnd/>
            <a:tailEnd/>
          </a:ln>
        </p:spPr>
        <p:txBody>
          <a:bodyPr>
            <a:spAutoFit/>
          </a:bodyPr>
          <a:lstStyle/>
          <a:p>
            <a:pPr marL="623888" lvl="1" indent="-514350" algn="ctr"/>
            <a:r>
              <a:rPr lang="id-ID" sz="2800" b="1">
                <a:latin typeface="Calibri Light" pitchFamily="34" charset="0"/>
              </a:rPr>
              <a:t>3. WEB SEBAGAI LAYANAN INTERNET</a:t>
            </a:r>
          </a:p>
          <a:p>
            <a:pPr marL="623888" lvl="1" indent="-514350" algn="ctr"/>
            <a:endParaRPr lang="id-ID" sz="2800" b="1">
              <a:latin typeface="Calibri Light"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7200" y="836613"/>
            <a:ext cx="3394075" cy="579437"/>
          </a:xfrm>
        </p:spPr>
        <p:txBody>
          <a:bodyPr/>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smtClean="0">
                <a:latin typeface="Calibri Light" pitchFamily="34" charset="0"/>
              </a:rPr>
              <a:t>Nama Domain Internet</a:t>
            </a:r>
          </a:p>
        </p:txBody>
      </p:sp>
      <p:sp>
        <p:nvSpPr>
          <p:cNvPr id="26627" name="Text Box 2"/>
          <p:cNvSpPr txBox="1">
            <a:spLocks noChangeArrowheads="1"/>
          </p:cNvSpPr>
          <p:nvPr/>
        </p:nvSpPr>
        <p:spPr bwMode="auto">
          <a:xfrm>
            <a:off x="457200" y="1600200"/>
            <a:ext cx="7570788" cy="4525963"/>
          </a:xfrm>
          <a:prstGeom prst="rect">
            <a:avLst/>
          </a:prstGeom>
          <a:noFill/>
          <a:ln w="9525">
            <a:noFill/>
            <a:round/>
            <a:headEnd/>
            <a:tailEnd/>
          </a:ln>
        </p:spPr>
        <p:txBody>
          <a:bodyPr lIns="90000" tIns="46800" rIns="90000" bIns="46800"/>
          <a:lstStyle/>
          <a:p>
            <a:pPr marL="328613" indent="-328613" algn="just">
              <a:spcBef>
                <a:spcPts val="800"/>
              </a:spcBef>
              <a:buFont typeface="Arial" charset="0"/>
              <a:buChar char="•"/>
              <a:tabLst>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 pos="9472613" algn="l"/>
              </a:tabLst>
            </a:pPr>
            <a:r>
              <a:rPr lang="en-GB" sz="2400">
                <a:solidFill>
                  <a:srgbClr val="FF0000"/>
                </a:solidFill>
                <a:latin typeface="Calibri Light" pitchFamily="34" charset="0"/>
              </a:rPr>
              <a:t>128 juta</a:t>
            </a:r>
            <a:r>
              <a:rPr lang="en-GB" sz="2400">
                <a:solidFill>
                  <a:srgbClr val="000000"/>
                </a:solidFill>
                <a:latin typeface="Calibri Light" pitchFamily="34" charset="0"/>
              </a:rPr>
              <a:t> nama domain terdaftar di dunia </a:t>
            </a:r>
          </a:p>
          <a:p>
            <a:pPr marL="728663" lvl="1" indent="-271463" algn="just">
              <a:spcBef>
                <a:spcPts val="700"/>
              </a:spcBef>
              <a:buFont typeface="Arial" charset="0"/>
              <a:buChar char="–"/>
              <a:tabLst>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 pos="9472613" algn="l"/>
              </a:tabLst>
            </a:pPr>
            <a:r>
              <a:rPr lang="en-GB" sz="2400">
                <a:solidFill>
                  <a:srgbClr val="000000"/>
                </a:solidFill>
                <a:latin typeface="Calibri Light" pitchFamily="34" charset="0"/>
              </a:rPr>
              <a:t>80 juta jenis gTLD (62 juta adalah .com)</a:t>
            </a:r>
          </a:p>
          <a:p>
            <a:pPr marL="728663" lvl="1" indent="-271463" algn="just">
              <a:spcBef>
                <a:spcPts val="700"/>
              </a:spcBef>
              <a:buFont typeface="Arial" charset="0"/>
              <a:buChar char="–"/>
              <a:tabLst>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 pos="9472613" algn="l"/>
              </a:tabLst>
            </a:pPr>
            <a:r>
              <a:rPr lang="en-GB" sz="2400">
                <a:solidFill>
                  <a:srgbClr val="000000"/>
                </a:solidFill>
                <a:latin typeface="Calibri Light" pitchFamily="34" charset="0"/>
              </a:rPr>
              <a:t>48 juta jenis ccTLD (tersebar di puluhan negara)</a:t>
            </a:r>
            <a:endParaRPr lang="id-ID" sz="2400">
              <a:solidFill>
                <a:srgbClr val="000000"/>
              </a:solidFill>
              <a:latin typeface="Calibri Light" pitchFamily="34" charset="0"/>
            </a:endParaRPr>
          </a:p>
          <a:p>
            <a:pPr marL="728663" lvl="1" indent="-271463" algn="just">
              <a:spcBef>
                <a:spcPts val="700"/>
              </a:spcBef>
              <a:tabLst>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 pos="9472613" algn="l"/>
              </a:tabLst>
            </a:pPr>
            <a:endParaRPr lang="en-GB" sz="2400">
              <a:solidFill>
                <a:srgbClr val="000000"/>
              </a:solidFill>
              <a:latin typeface="Calibri Light" pitchFamily="34" charset="0"/>
            </a:endParaRPr>
          </a:p>
          <a:p>
            <a:pPr marL="328613" indent="-328613" algn="just">
              <a:spcBef>
                <a:spcPts val="800"/>
              </a:spcBef>
              <a:buFont typeface="Arial" charset="0"/>
              <a:buChar char="•"/>
              <a:tabLst>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 pos="9472613" algn="l"/>
              </a:tabLst>
            </a:pPr>
            <a:r>
              <a:rPr lang="en-GB" sz="2400">
                <a:solidFill>
                  <a:srgbClr val="000000"/>
                </a:solidFill>
                <a:latin typeface="Calibri Light" pitchFamily="34" charset="0"/>
              </a:rPr>
              <a:t>Pertumbuhan ccTLD pada tahun 2006 adalah</a:t>
            </a:r>
            <a:r>
              <a:rPr lang="id-ID" sz="2400">
                <a:solidFill>
                  <a:srgbClr val="000000"/>
                </a:solidFill>
                <a:latin typeface="Calibri Light" pitchFamily="34" charset="0"/>
              </a:rPr>
              <a:t> </a:t>
            </a:r>
            <a:r>
              <a:rPr lang="en-GB" sz="2400">
                <a:solidFill>
                  <a:srgbClr val="000000"/>
                </a:solidFill>
                <a:latin typeface="Calibri Light" pitchFamily="34" charset="0"/>
              </a:rPr>
              <a:t>31% (4 juta nama baru)</a:t>
            </a:r>
          </a:p>
          <a:p>
            <a:pPr marL="328613" indent="-328613" algn="just">
              <a:spcBef>
                <a:spcPts val="800"/>
              </a:spcBef>
              <a:buFont typeface="Arial" charset="0"/>
              <a:buNone/>
              <a:tabLst>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 pos="9472613" algn="l"/>
              </a:tabLst>
            </a:pPr>
            <a:endParaRPr lang="en-GB" sz="2400">
              <a:solidFill>
                <a:srgbClr val="000000"/>
              </a:solidFill>
              <a:latin typeface="Calibri Light" pitchFamily="34" charset="0"/>
            </a:endParaRPr>
          </a:p>
          <a:p>
            <a:pPr marL="328613" indent="-328613" algn="just">
              <a:spcBef>
                <a:spcPts val="800"/>
              </a:spcBef>
              <a:buFont typeface="Arial" charset="0"/>
              <a:buNone/>
              <a:tabLst>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 pos="9472613" algn="l"/>
              </a:tabLst>
            </a:pPr>
            <a:r>
              <a:rPr lang="en-GB" sz="2000">
                <a:solidFill>
                  <a:srgbClr val="000000"/>
                </a:solidFill>
                <a:latin typeface="Calibri Light" pitchFamily="34" charset="0"/>
              </a:rPr>
              <a:t>Sumber: ICANN 2007</a:t>
            </a:r>
          </a:p>
        </p:txBody>
      </p:sp>
      <p:sp>
        <p:nvSpPr>
          <p:cNvPr id="26628" name="Rectangle 5"/>
          <p:cNvSpPr>
            <a:spLocks noChangeArrowheads="1"/>
          </p:cNvSpPr>
          <p:nvPr/>
        </p:nvSpPr>
        <p:spPr bwMode="auto">
          <a:xfrm>
            <a:off x="250825" y="188913"/>
            <a:ext cx="8424863" cy="954087"/>
          </a:xfrm>
          <a:prstGeom prst="rect">
            <a:avLst/>
          </a:prstGeom>
          <a:noFill/>
          <a:ln w="9525">
            <a:noFill/>
            <a:miter lim="800000"/>
            <a:headEnd/>
            <a:tailEnd/>
          </a:ln>
        </p:spPr>
        <p:txBody>
          <a:bodyPr>
            <a:spAutoFit/>
          </a:bodyPr>
          <a:lstStyle/>
          <a:p>
            <a:pPr marL="623888" lvl="1" indent="-514350" algn="ctr"/>
            <a:r>
              <a:rPr lang="id-ID" sz="2800" b="1">
                <a:latin typeface="Calibri Light" pitchFamily="34" charset="0"/>
              </a:rPr>
              <a:t>3. WEB SEBAGAI LAYANAN INTERNET</a:t>
            </a:r>
          </a:p>
          <a:p>
            <a:pPr marL="623888" lvl="1" indent="-514350" algn="ctr"/>
            <a:endParaRPr lang="id-ID" sz="2800" b="1">
              <a:latin typeface="Calibri Light"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519113" y="1074738"/>
          <a:ext cx="8353426" cy="4175125"/>
        </p:xfrm>
        <a:graphic>
          <a:graphicData uri="http://schemas.openxmlformats.org/presentationml/2006/ole">
            <p:oleObj spid="_x0000_s2050" r:id="rId4" imgW="8352244" imgH="4176122" progId="Excel.Chart.8">
              <p:embed/>
            </p:oleObj>
          </a:graphicData>
        </a:graphic>
      </p:graphicFrame>
      <p:sp>
        <p:nvSpPr>
          <p:cNvPr id="2051" name="Text Box 2"/>
          <p:cNvSpPr txBox="1">
            <a:spLocks noChangeArrowheads="1"/>
          </p:cNvSpPr>
          <p:nvPr/>
        </p:nvSpPr>
        <p:spPr bwMode="auto">
          <a:xfrm>
            <a:off x="5435600" y="3284538"/>
            <a:ext cx="3289300" cy="1325562"/>
          </a:xfrm>
          <a:prstGeom prst="rect">
            <a:avLst/>
          </a:prstGeom>
          <a:noFill/>
          <a:ln w="9525">
            <a:noFill/>
            <a:round/>
            <a:headEnd/>
            <a:tailEnd/>
          </a:ln>
        </p:spPr>
        <p:txBody>
          <a:bodyPr lIns="90000" tIns="46800" rIns="90000" bIns="46800">
            <a:spAutoFit/>
          </a:bodyPr>
          <a:lstStyle/>
          <a:p>
            <a:pPr>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000000"/>
                </a:solidFill>
                <a:latin typeface="Calibri Light" pitchFamily="34" charset="0"/>
              </a:rPr>
              <a:t>Selama dikelola Kominfo</a:t>
            </a:r>
          </a:p>
          <a:p>
            <a:pPr>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000000"/>
                </a:solidFill>
                <a:latin typeface="Calibri Light" pitchFamily="34" charset="0"/>
              </a:rPr>
              <a:t>sejak Agustus 2005</a:t>
            </a:r>
          </a:p>
          <a:p>
            <a:pPr>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000000"/>
                </a:solidFill>
                <a:latin typeface="Calibri Light" pitchFamily="34" charset="0"/>
              </a:rPr>
              <a:t>nama domain .id bertambah</a:t>
            </a:r>
          </a:p>
          <a:p>
            <a:pPr>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000000"/>
                </a:solidFill>
                <a:latin typeface="Calibri Light" pitchFamily="34" charset="0"/>
              </a:rPr>
              <a:t>18.000</a:t>
            </a:r>
          </a:p>
        </p:txBody>
      </p:sp>
      <p:sp>
        <p:nvSpPr>
          <p:cNvPr id="2052" name="Rectangle 5"/>
          <p:cNvSpPr>
            <a:spLocks noChangeArrowheads="1"/>
          </p:cNvSpPr>
          <p:nvPr/>
        </p:nvSpPr>
        <p:spPr bwMode="auto">
          <a:xfrm>
            <a:off x="250825" y="188913"/>
            <a:ext cx="8424863" cy="954087"/>
          </a:xfrm>
          <a:prstGeom prst="rect">
            <a:avLst/>
          </a:prstGeom>
          <a:noFill/>
          <a:ln w="9525">
            <a:noFill/>
            <a:miter lim="800000"/>
            <a:headEnd/>
            <a:tailEnd/>
          </a:ln>
        </p:spPr>
        <p:txBody>
          <a:bodyPr>
            <a:spAutoFit/>
          </a:bodyPr>
          <a:lstStyle/>
          <a:p>
            <a:pPr marL="623888" lvl="1" indent="-514350" algn="ctr"/>
            <a:r>
              <a:rPr lang="id-ID" sz="2800" b="1">
                <a:latin typeface="Calibri Light" pitchFamily="34" charset="0"/>
              </a:rPr>
              <a:t>3. WEB SEBAGAI LAYANAN INTERNET</a:t>
            </a:r>
          </a:p>
          <a:p>
            <a:pPr marL="623888" lvl="1" indent="-514350" algn="ctr"/>
            <a:endParaRPr lang="id-ID" sz="2800" b="1">
              <a:latin typeface="Calibri Light"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323850" y="930275"/>
            <a:ext cx="8228013" cy="914400"/>
          </a:xfrm>
        </p:spPr>
        <p:txBody>
          <a:bodyPr/>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smtClean="0">
                <a:latin typeface="Calibri Light" pitchFamily="34" charset="0"/>
              </a:rPr>
              <a:t>  Nama sub domain .id yang berlaku</a:t>
            </a:r>
          </a:p>
        </p:txBody>
      </p:sp>
      <p:sp>
        <p:nvSpPr>
          <p:cNvPr id="27651" name="Rectangle 2"/>
          <p:cNvSpPr>
            <a:spLocks noGrp="1" noChangeArrowheads="1"/>
          </p:cNvSpPr>
          <p:nvPr>
            <p:ph idx="1"/>
          </p:nvPr>
        </p:nvSpPr>
        <p:spPr>
          <a:xfrm>
            <a:off x="520700" y="1687513"/>
            <a:ext cx="8228013" cy="5486400"/>
          </a:xfrm>
        </p:spPr>
        <p:txBody>
          <a:bodyPr/>
          <a:lstStyle/>
          <a:p>
            <a:pPr marL="520700" indent="-520700">
              <a:lnSpc>
                <a:spcPct val="80000"/>
              </a:lnSpc>
              <a:buFont typeface="Arial" charset="0"/>
              <a:buAutoNum type="arabicPeriod"/>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GB" sz="1800" smtClean="0">
                <a:latin typeface="Calibri Light" pitchFamily="34" charset="0"/>
              </a:rPr>
              <a:t>.</a:t>
            </a:r>
            <a:r>
              <a:rPr lang="en-GB" sz="2000" smtClean="0">
                <a:latin typeface="Calibri Light" pitchFamily="34" charset="0"/>
              </a:rPr>
              <a:t>AC.ID (perguruan tinggi ,universitas)</a:t>
            </a:r>
          </a:p>
          <a:p>
            <a:pPr marL="520700" indent="-520700">
              <a:lnSpc>
                <a:spcPct val="80000"/>
              </a:lnSpc>
              <a:buFont typeface="Arial" charset="0"/>
              <a:buAutoNum type="arabicPeriod"/>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GB" sz="2000" smtClean="0">
                <a:latin typeface="Calibri Light" pitchFamily="34" charset="0"/>
              </a:rPr>
              <a:t>.SCH.ID (sekolah)</a:t>
            </a:r>
          </a:p>
          <a:p>
            <a:pPr marL="520700" indent="-520700">
              <a:lnSpc>
                <a:spcPct val="80000"/>
              </a:lnSpc>
              <a:buFont typeface="Arial" charset="0"/>
              <a:buAutoNum type="arabicPeriod"/>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GB" sz="2000" smtClean="0">
                <a:latin typeface="Calibri Light" pitchFamily="34" charset="0"/>
              </a:rPr>
              <a:t>.CO.ID (komersial, badan usaha)</a:t>
            </a:r>
          </a:p>
          <a:p>
            <a:pPr marL="520700" indent="-520700">
              <a:lnSpc>
                <a:spcPct val="80000"/>
              </a:lnSpc>
              <a:buFont typeface="Arial" charset="0"/>
              <a:buAutoNum type="arabicPeriod"/>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GB" sz="2000" smtClean="0">
                <a:latin typeface="Calibri Light" pitchFamily="34" charset="0"/>
              </a:rPr>
              <a:t>.NET.ID (penyelenggaran jasa komunikasi terdaftar)</a:t>
            </a:r>
          </a:p>
          <a:p>
            <a:pPr marL="520700" indent="-520700">
              <a:lnSpc>
                <a:spcPct val="80000"/>
              </a:lnSpc>
              <a:buFont typeface="Arial" charset="0"/>
              <a:buAutoNum type="arabicPeriod"/>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GB" sz="2000" smtClean="0">
                <a:latin typeface="Calibri Light" pitchFamily="34" charset="0"/>
              </a:rPr>
              <a:t>.WEB.ID (pribadi, komunitas)</a:t>
            </a:r>
          </a:p>
          <a:p>
            <a:pPr marL="520700" indent="-520700">
              <a:lnSpc>
                <a:spcPct val="80000"/>
              </a:lnSpc>
              <a:buFont typeface="Arial" charset="0"/>
              <a:buAutoNum type="arabicPeriod"/>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GB" sz="2000" smtClean="0">
                <a:latin typeface="Calibri Light" pitchFamily="34" charset="0"/>
              </a:rPr>
              <a:t>.GO.ID (lembaga pemerintah)</a:t>
            </a:r>
          </a:p>
          <a:p>
            <a:pPr marL="520700" indent="-520700">
              <a:lnSpc>
                <a:spcPct val="80000"/>
              </a:lnSpc>
              <a:buFont typeface="Arial" charset="0"/>
              <a:buAutoNum type="arabicPeriod"/>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GB" sz="2000" smtClean="0">
                <a:latin typeface="Calibri Light" pitchFamily="34" charset="0"/>
              </a:rPr>
              <a:t>.MIL.ID (militer)</a:t>
            </a:r>
          </a:p>
          <a:p>
            <a:pPr marL="520700" indent="-520700">
              <a:lnSpc>
                <a:spcPct val="80000"/>
              </a:lnSpc>
              <a:buFont typeface="Arial" charset="0"/>
              <a:buAutoNum type="arabicPeriod"/>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GB" sz="2000" smtClean="0">
                <a:latin typeface="Calibri Light" pitchFamily="34" charset="0"/>
              </a:rPr>
              <a:t>.OR.ID (organisasi lain lain)</a:t>
            </a:r>
          </a:p>
          <a:p>
            <a:pPr marL="520700" indent="-520700">
              <a:lnSpc>
                <a:spcPct val="80000"/>
              </a:lnSpc>
              <a:buFont typeface="Arial" charset="0"/>
              <a:buNone/>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endParaRPr lang="en-GB" sz="2000" smtClean="0">
              <a:latin typeface="Calibri Light" pitchFamily="34" charset="0"/>
            </a:endParaRPr>
          </a:p>
          <a:p>
            <a:pPr marL="520700" indent="-520700">
              <a:lnSpc>
                <a:spcPct val="80000"/>
              </a:lnSpc>
              <a:buFont typeface="Arial" charset="0"/>
              <a:buNone/>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GB" sz="1200" smtClean="0">
                <a:latin typeface="Calibri Light" pitchFamily="34" charset="0"/>
              </a:rPr>
              <a:t>Catatan:</a:t>
            </a:r>
          </a:p>
          <a:p>
            <a:pPr marL="520700" indent="-520700">
              <a:lnSpc>
                <a:spcPct val="80000"/>
              </a:lnSpc>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GB" sz="1200" smtClean="0">
                <a:latin typeface="Calibri Light" pitchFamily="34" charset="0"/>
              </a:rPr>
              <a:t>Nama </a:t>
            </a:r>
            <a:r>
              <a:rPr lang="en-GB" sz="1200" b="1" smtClean="0">
                <a:latin typeface="Calibri Light" pitchFamily="34" charset="0"/>
              </a:rPr>
              <a:t>war.net.id</a:t>
            </a:r>
            <a:r>
              <a:rPr lang="en-GB" sz="1200" smtClean="0">
                <a:latin typeface="Calibri Light" pitchFamily="34" charset="0"/>
              </a:rPr>
              <a:t> formatnya kurang tepat dan tidak umum dan  oleh karenanya untuk war.net.id tidak diterima pendaftaran baru sampai ditentukan nama pengganti yang lebih tepat.</a:t>
            </a:r>
          </a:p>
          <a:p>
            <a:pPr marL="520700" indent="-520700">
              <a:lnSpc>
                <a:spcPct val="80000"/>
              </a:lnSpc>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GB" sz="1200" smtClean="0">
                <a:latin typeface="Calibri Light" pitchFamily="34" charset="0"/>
              </a:rPr>
              <a:t>Sementara semua nama domain war.net.id yang sudah ada tetap dapat dipakai. Warnet dapat memakai nama domain lain selama memenuhi ketentuan yang berlaku.</a:t>
            </a:r>
          </a:p>
          <a:p>
            <a:pPr marL="520700" indent="-520700">
              <a:lnSpc>
                <a:spcPct val="80000"/>
              </a:lnSpc>
              <a:buFont typeface="Arial" charset="0"/>
              <a:buNone/>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endParaRPr lang="en-GB" sz="1200" smtClean="0">
              <a:latin typeface="Calibri Light" pitchFamily="34" charset="0"/>
            </a:endParaRPr>
          </a:p>
        </p:txBody>
      </p:sp>
      <p:sp>
        <p:nvSpPr>
          <p:cNvPr id="27652" name="Rectangle 4"/>
          <p:cNvSpPr>
            <a:spLocks noChangeArrowheads="1"/>
          </p:cNvSpPr>
          <p:nvPr/>
        </p:nvSpPr>
        <p:spPr bwMode="auto">
          <a:xfrm>
            <a:off x="250825" y="188913"/>
            <a:ext cx="8424863" cy="954087"/>
          </a:xfrm>
          <a:prstGeom prst="rect">
            <a:avLst/>
          </a:prstGeom>
          <a:noFill/>
          <a:ln w="9525">
            <a:noFill/>
            <a:miter lim="800000"/>
            <a:headEnd/>
            <a:tailEnd/>
          </a:ln>
        </p:spPr>
        <p:txBody>
          <a:bodyPr>
            <a:spAutoFit/>
          </a:bodyPr>
          <a:lstStyle/>
          <a:p>
            <a:pPr marL="623888" lvl="1" indent="-514350" algn="ctr"/>
            <a:r>
              <a:rPr lang="id-ID" sz="2800" b="1">
                <a:latin typeface="Calibri Light" pitchFamily="34" charset="0"/>
              </a:rPr>
              <a:t>3. WEB SEBAGAI LAYANAN INTERNET</a:t>
            </a:r>
          </a:p>
          <a:p>
            <a:pPr marL="623888" lvl="1" indent="-514350" algn="ctr"/>
            <a:endParaRPr lang="id-ID" sz="2800" b="1">
              <a:latin typeface="Calibri Light"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76238" y="476250"/>
            <a:ext cx="8228012" cy="9144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smtClean="0">
                <a:latin typeface="Calibri Light" pitchFamily="34" charset="0"/>
              </a:rPr>
              <a:t> Ketentuan untuk pendaftaran nama .co.id</a:t>
            </a:r>
            <a:r>
              <a:rPr lang="en-GB" smtClean="0">
                <a:latin typeface="Calibri Light" pitchFamily="34" charset="0"/>
              </a:rPr>
              <a:t> </a:t>
            </a:r>
          </a:p>
        </p:txBody>
      </p:sp>
      <p:sp>
        <p:nvSpPr>
          <p:cNvPr id="28675" name="Rectangle 1"/>
          <p:cNvSpPr>
            <a:spLocks noGrp="1" noChangeArrowheads="1"/>
          </p:cNvSpPr>
          <p:nvPr>
            <p:ph idx="1"/>
          </p:nvPr>
        </p:nvSpPr>
        <p:spPr>
          <a:xfrm>
            <a:off x="457200" y="1219200"/>
            <a:ext cx="8228013" cy="4905375"/>
          </a:xfrm>
        </p:spPr>
        <p:txBody>
          <a:bodyPr/>
          <a:lstStyle/>
          <a:p>
            <a:pPr marL="328613" indent="-328613">
              <a:lnSpc>
                <a:spcPct val="80000"/>
              </a:lnSpc>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latin typeface="Calibri Light" pitchFamily="34" charset="0"/>
              </a:rPr>
              <a:t>.co.id diperuntukan bagi organisasi komersial atau perusahaan swasta yang  memiliki badan hukum.</a:t>
            </a:r>
          </a:p>
          <a:p>
            <a:pPr marL="328613" indent="-328613">
              <a:lnSpc>
                <a:spcPct val="80000"/>
              </a:lnSpc>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latin typeface="Calibri Light" pitchFamily="34" charset="0"/>
              </a:rPr>
              <a:t>Perusahaan memiliki SIUP (Surat Izin Usaha Perdagangan) atau badan hukum sah yang berbentuk PT, PK, atau Firma yang memiliki akte serta izin usaha yang terkait.</a:t>
            </a:r>
          </a:p>
          <a:p>
            <a:pPr marL="328613" indent="-328613">
              <a:lnSpc>
                <a:spcPct val="80000"/>
              </a:lnSpc>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latin typeface="Calibri Light" pitchFamily="34" charset="0"/>
              </a:rPr>
              <a:t>Perusahaan yang mendaftarkan dalam merek dagang  harus merupakan perusahaan pemilik hak merek dagang yang bersangkutan.</a:t>
            </a:r>
          </a:p>
          <a:p>
            <a:pPr marL="328613" indent="-328613">
              <a:lnSpc>
                <a:spcPct val="80000"/>
              </a:lnSpc>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latin typeface="Calibri Light" pitchFamily="34" charset="0"/>
              </a:rPr>
              <a:t>Identitas yang digunakan untuk pendaftaran adalah Surat Bukti Kepemilikan  Merk yang disahkan oleh Departemen Kehakiman RI.</a:t>
            </a:r>
          </a:p>
          <a:p>
            <a:pPr marL="328613" indent="-328613">
              <a:lnSpc>
                <a:spcPct val="80000"/>
              </a:lnSpc>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latin typeface="Calibri Light" pitchFamily="34" charset="0"/>
              </a:rPr>
              <a:t>Dokumen identitas yang dapat digunakan untuk pendaftaran ialah :</a:t>
            </a:r>
          </a:p>
          <a:p>
            <a:pPr marL="328613" indent="-328613">
              <a:lnSpc>
                <a:spcPct val="80000"/>
              </a:lnSpc>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latin typeface="Calibri Light" pitchFamily="34" charset="0"/>
              </a:rPr>
              <a:t>	a.  Akte Notaris</a:t>
            </a:r>
          </a:p>
          <a:p>
            <a:pPr marL="328613" indent="-328613">
              <a:lnSpc>
                <a:spcPct val="80000"/>
              </a:lnSpc>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latin typeface="Calibri Light" pitchFamily="34" charset="0"/>
              </a:rPr>
              <a:t>      b. Surat Keputusan</a:t>
            </a:r>
          </a:p>
          <a:p>
            <a:pPr marL="328613" indent="-328613">
              <a:lnSpc>
                <a:spcPct val="80000"/>
              </a:lnSpc>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latin typeface="Calibri Light" pitchFamily="34" charset="0"/>
              </a:rPr>
              <a:t>	c.  SIUP</a:t>
            </a:r>
          </a:p>
          <a:p>
            <a:pPr marL="328613" indent="-328613">
              <a:lnSpc>
                <a:spcPct val="80000"/>
              </a:lnSpc>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latin typeface="Calibri Light" pitchFamily="34" charset="0"/>
              </a:rPr>
              <a:t>	d.  Nomor Izin Operasi</a:t>
            </a:r>
          </a:p>
          <a:p>
            <a:pPr marL="328613" indent="-328613">
              <a:lnSpc>
                <a:spcPct val="80000"/>
              </a:lnSpc>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latin typeface="Calibri Light" pitchFamily="34" charset="0"/>
              </a:rPr>
              <a:t>	e.  Surat Bukti Kepemilikan Merk atau Hak Paten</a:t>
            </a:r>
          </a:p>
        </p:txBody>
      </p:sp>
      <p:sp>
        <p:nvSpPr>
          <p:cNvPr id="28676" name="Rectangle 4"/>
          <p:cNvSpPr>
            <a:spLocks noChangeArrowheads="1"/>
          </p:cNvSpPr>
          <p:nvPr/>
        </p:nvSpPr>
        <p:spPr bwMode="auto">
          <a:xfrm>
            <a:off x="250825" y="188913"/>
            <a:ext cx="8424863" cy="954087"/>
          </a:xfrm>
          <a:prstGeom prst="rect">
            <a:avLst/>
          </a:prstGeom>
          <a:noFill/>
          <a:ln w="9525">
            <a:noFill/>
            <a:miter lim="800000"/>
            <a:headEnd/>
            <a:tailEnd/>
          </a:ln>
        </p:spPr>
        <p:txBody>
          <a:bodyPr>
            <a:spAutoFit/>
          </a:bodyPr>
          <a:lstStyle/>
          <a:p>
            <a:pPr marL="623888" lvl="1" indent="-514350" algn="ctr"/>
            <a:r>
              <a:rPr lang="id-ID" sz="2800" b="1">
                <a:latin typeface="Calibri Light" pitchFamily="34" charset="0"/>
              </a:rPr>
              <a:t>3. WEB SEBAGAI LAYANAN INTERNET</a:t>
            </a:r>
          </a:p>
          <a:p>
            <a:pPr marL="623888" lvl="1" indent="-514350" algn="ctr"/>
            <a:endParaRPr lang="id-ID" sz="2800" b="1">
              <a:latin typeface="Calibri Light"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468313" y="692150"/>
            <a:ext cx="8228012" cy="1141413"/>
          </a:xfrm>
        </p:spPr>
        <p:txBody>
          <a:bodyPr/>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smtClean="0">
                <a:latin typeface="Calibri Light" pitchFamily="34" charset="0"/>
              </a:rPr>
              <a:t>Ketentuan umum</a:t>
            </a:r>
            <a:r>
              <a:rPr lang="id-ID" sz="2400" b="1" smtClean="0">
                <a:latin typeface="Calibri Light" pitchFamily="34" charset="0"/>
              </a:rPr>
              <a:t> </a:t>
            </a:r>
            <a:r>
              <a:rPr lang="en-GB" sz="2400" b="1" smtClean="0">
                <a:latin typeface="Calibri Light" pitchFamily="34" charset="0"/>
              </a:rPr>
              <a:t>kriteria penamaan</a:t>
            </a:r>
            <a:r>
              <a:rPr lang="en-GB" sz="1800" smtClean="0">
                <a:latin typeface="Calibri Light" pitchFamily="34" charset="0"/>
              </a:rPr>
              <a:t> </a:t>
            </a:r>
          </a:p>
        </p:txBody>
      </p:sp>
      <p:sp>
        <p:nvSpPr>
          <p:cNvPr id="29699" name="Rectangle 2"/>
          <p:cNvSpPr>
            <a:spLocks noGrp="1" noChangeArrowheads="1"/>
          </p:cNvSpPr>
          <p:nvPr>
            <p:ph idx="1"/>
          </p:nvPr>
        </p:nvSpPr>
        <p:spPr>
          <a:xfrm>
            <a:off x="457200" y="1600200"/>
            <a:ext cx="8228013" cy="4525963"/>
          </a:xfrm>
        </p:spPr>
        <p:txBody>
          <a:bodyPr/>
          <a:lstStyle/>
          <a:p>
            <a:pPr marL="368300" indent="-368300">
              <a:lnSpc>
                <a:spcPct val="90000"/>
              </a:lnSpc>
              <a:buFont typeface="Arial" charset="0"/>
              <a:buAutoNum type="arabicPeriod"/>
              <a:tabLst>
                <a:tab pos="493713" algn="l"/>
                <a:tab pos="950913" algn="l"/>
                <a:tab pos="1408113" algn="l"/>
                <a:tab pos="1865313" algn="l"/>
                <a:tab pos="2322513" algn="l"/>
                <a:tab pos="2779713" algn="l"/>
                <a:tab pos="3236913" algn="l"/>
                <a:tab pos="3694113" algn="l"/>
                <a:tab pos="4151313" algn="l"/>
                <a:tab pos="4608513" algn="l"/>
                <a:tab pos="5065713" algn="l"/>
                <a:tab pos="5522913" algn="l"/>
                <a:tab pos="5980113" algn="l"/>
                <a:tab pos="6437313" algn="l"/>
                <a:tab pos="6894513" algn="l"/>
                <a:tab pos="7351713" algn="l"/>
                <a:tab pos="7808913" algn="l"/>
                <a:tab pos="8266113" algn="l"/>
                <a:tab pos="8723313" algn="l"/>
                <a:tab pos="9180513" algn="l"/>
              </a:tabLst>
            </a:pPr>
            <a:r>
              <a:rPr lang="en-GB" sz="2000" smtClean="0">
                <a:latin typeface="Calibri Light" pitchFamily="34" charset="0"/>
              </a:rPr>
              <a:t>Ada kaitan jelas antara nama domain dengan nama organisasi yang didaftarkan.</a:t>
            </a:r>
          </a:p>
          <a:p>
            <a:pPr marL="368300" indent="-368300">
              <a:lnSpc>
                <a:spcPct val="90000"/>
              </a:lnSpc>
              <a:buFont typeface="Arial" charset="0"/>
              <a:buAutoNum type="arabicPeriod"/>
              <a:tabLst>
                <a:tab pos="493713" algn="l"/>
                <a:tab pos="950913" algn="l"/>
                <a:tab pos="1408113" algn="l"/>
                <a:tab pos="1865313" algn="l"/>
                <a:tab pos="2322513" algn="l"/>
                <a:tab pos="2779713" algn="l"/>
                <a:tab pos="3236913" algn="l"/>
                <a:tab pos="3694113" algn="l"/>
                <a:tab pos="4151313" algn="l"/>
                <a:tab pos="4608513" algn="l"/>
                <a:tab pos="5065713" algn="l"/>
                <a:tab pos="5522913" algn="l"/>
                <a:tab pos="5980113" algn="l"/>
                <a:tab pos="6437313" algn="l"/>
                <a:tab pos="6894513" algn="l"/>
                <a:tab pos="7351713" algn="l"/>
                <a:tab pos="7808913" algn="l"/>
                <a:tab pos="8266113" algn="l"/>
                <a:tab pos="8723313" algn="l"/>
                <a:tab pos="9180513" algn="l"/>
              </a:tabLst>
            </a:pPr>
            <a:r>
              <a:rPr lang="en-GB" sz="2000" smtClean="0">
                <a:latin typeface="Calibri Light" pitchFamily="34" charset="0"/>
              </a:rPr>
              <a:t>Tidak menggunakan nama yang menunjukkan nama geografis.</a:t>
            </a:r>
          </a:p>
          <a:p>
            <a:pPr marL="368300" indent="-368300">
              <a:lnSpc>
                <a:spcPct val="90000"/>
              </a:lnSpc>
              <a:buFont typeface="Arial" charset="0"/>
              <a:buAutoNum type="arabicPeriod"/>
              <a:tabLst>
                <a:tab pos="493713" algn="l"/>
                <a:tab pos="950913" algn="l"/>
                <a:tab pos="1408113" algn="l"/>
                <a:tab pos="1865313" algn="l"/>
                <a:tab pos="2322513" algn="l"/>
                <a:tab pos="2779713" algn="l"/>
                <a:tab pos="3236913" algn="l"/>
                <a:tab pos="3694113" algn="l"/>
                <a:tab pos="4151313" algn="l"/>
                <a:tab pos="4608513" algn="l"/>
                <a:tab pos="5065713" algn="l"/>
                <a:tab pos="5522913" algn="l"/>
                <a:tab pos="5980113" algn="l"/>
                <a:tab pos="6437313" algn="l"/>
                <a:tab pos="6894513" algn="l"/>
                <a:tab pos="7351713" algn="l"/>
                <a:tab pos="7808913" algn="l"/>
                <a:tab pos="8266113" algn="l"/>
                <a:tab pos="8723313" algn="l"/>
                <a:tab pos="9180513" algn="l"/>
              </a:tabLst>
            </a:pPr>
            <a:r>
              <a:rPr lang="en-GB" sz="2000" smtClean="0">
                <a:latin typeface="Calibri Light" pitchFamily="34" charset="0"/>
              </a:rPr>
              <a:t>Tidak melanggar HaKI.</a:t>
            </a:r>
          </a:p>
          <a:p>
            <a:pPr marL="368300" indent="-368300">
              <a:lnSpc>
                <a:spcPct val="90000"/>
              </a:lnSpc>
              <a:buFont typeface="Arial" charset="0"/>
              <a:buAutoNum type="arabicPeriod"/>
              <a:tabLst>
                <a:tab pos="493713" algn="l"/>
                <a:tab pos="950913" algn="l"/>
                <a:tab pos="1408113" algn="l"/>
                <a:tab pos="1865313" algn="l"/>
                <a:tab pos="2322513" algn="l"/>
                <a:tab pos="2779713" algn="l"/>
                <a:tab pos="3236913" algn="l"/>
                <a:tab pos="3694113" algn="l"/>
                <a:tab pos="4151313" algn="l"/>
                <a:tab pos="4608513" algn="l"/>
                <a:tab pos="5065713" algn="l"/>
                <a:tab pos="5522913" algn="l"/>
                <a:tab pos="5980113" algn="l"/>
                <a:tab pos="6437313" algn="l"/>
                <a:tab pos="6894513" algn="l"/>
                <a:tab pos="7351713" algn="l"/>
                <a:tab pos="7808913" algn="l"/>
                <a:tab pos="8266113" algn="l"/>
                <a:tab pos="8723313" algn="l"/>
                <a:tab pos="9180513" algn="l"/>
              </a:tabLst>
            </a:pPr>
            <a:r>
              <a:rPr lang="en-GB" sz="2000" smtClean="0">
                <a:latin typeface="Calibri Light" pitchFamily="34" charset="0"/>
              </a:rPr>
              <a:t>Tidak menggunakan kata-kata yang menimbulkan dampak SARA.</a:t>
            </a:r>
          </a:p>
          <a:p>
            <a:pPr marL="368300" indent="-368300">
              <a:lnSpc>
                <a:spcPct val="90000"/>
              </a:lnSpc>
              <a:buFont typeface="Arial" charset="0"/>
              <a:buAutoNum type="arabicPeriod"/>
              <a:tabLst>
                <a:tab pos="493713" algn="l"/>
                <a:tab pos="950913" algn="l"/>
                <a:tab pos="1408113" algn="l"/>
                <a:tab pos="1865313" algn="l"/>
                <a:tab pos="2322513" algn="l"/>
                <a:tab pos="2779713" algn="l"/>
                <a:tab pos="3236913" algn="l"/>
                <a:tab pos="3694113" algn="l"/>
                <a:tab pos="4151313" algn="l"/>
                <a:tab pos="4608513" algn="l"/>
                <a:tab pos="5065713" algn="l"/>
                <a:tab pos="5522913" algn="l"/>
                <a:tab pos="5980113" algn="l"/>
                <a:tab pos="6437313" algn="l"/>
                <a:tab pos="6894513" algn="l"/>
                <a:tab pos="7351713" algn="l"/>
                <a:tab pos="7808913" algn="l"/>
                <a:tab pos="8266113" algn="l"/>
                <a:tab pos="8723313" algn="l"/>
                <a:tab pos="9180513" algn="l"/>
              </a:tabLst>
            </a:pPr>
            <a:r>
              <a:rPr lang="en-GB" sz="2000" smtClean="0">
                <a:latin typeface="Calibri Light" pitchFamily="34" charset="0"/>
              </a:rPr>
              <a:t>Tidak menggunakan kata-kata yang melanggar norma-norma dan  kaidah hukum    dan agama yang berlaku di Indonesia.</a:t>
            </a:r>
          </a:p>
          <a:p>
            <a:pPr marL="368300" indent="-368300">
              <a:lnSpc>
                <a:spcPct val="90000"/>
              </a:lnSpc>
              <a:buFont typeface="Arial" charset="0"/>
              <a:buAutoNum type="arabicPeriod"/>
              <a:tabLst>
                <a:tab pos="493713" algn="l"/>
                <a:tab pos="950913" algn="l"/>
                <a:tab pos="1408113" algn="l"/>
                <a:tab pos="1865313" algn="l"/>
                <a:tab pos="2322513" algn="l"/>
                <a:tab pos="2779713" algn="l"/>
                <a:tab pos="3236913" algn="l"/>
                <a:tab pos="3694113" algn="l"/>
                <a:tab pos="4151313" algn="l"/>
                <a:tab pos="4608513" algn="l"/>
                <a:tab pos="5065713" algn="l"/>
                <a:tab pos="5522913" algn="l"/>
                <a:tab pos="5980113" algn="l"/>
                <a:tab pos="6437313" algn="l"/>
                <a:tab pos="6894513" algn="l"/>
                <a:tab pos="7351713" algn="l"/>
                <a:tab pos="7808913" algn="l"/>
                <a:tab pos="8266113" algn="l"/>
                <a:tab pos="8723313" algn="l"/>
                <a:tab pos="9180513" algn="l"/>
              </a:tabLst>
            </a:pPr>
            <a:r>
              <a:rPr lang="en-GB" sz="2000" smtClean="0">
                <a:latin typeface="Calibri Light" pitchFamily="34" charset="0"/>
              </a:rPr>
              <a:t>Nama domain terdiri dari Alphabet "A-Z","a-z", angka "0-9", dan karakter "-". (RFC819)</a:t>
            </a:r>
          </a:p>
          <a:p>
            <a:pPr marL="368300" indent="-368300">
              <a:lnSpc>
                <a:spcPct val="90000"/>
              </a:lnSpc>
              <a:buFont typeface="Arial" charset="0"/>
              <a:buAutoNum type="arabicPeriod"/>
              <a:tabLst>
                <a:tab pos="493713" algn="l"/>
                <a:tab pos="950913" algn="l"/>
                <a:tab pos="1408113" algn="l"/>
                <a:tab pos="1865313" algn="l"/>
                <a:tab pos="2322513" algn="l"/>
                <a:tab pos="2779713" algn="l"/>
                <a:tab pos="3236913" algn="l"/>
                <a:tab pos="3694113" algn="l"/>
                <a:tab pos="4151313" algn="l"/>
                <a:tab pos="4608513" algn="l"/>
                <a:tab pos="5065713" algn="l"/>
                <a:tab pos="5522913" algn="l"/>
                <a:tab pos="5980113" algn="l"/>
                <a:tab pos="6437313" algn="l"/>
                <a:tab pos="6894513" algn="l"/>
                <a:tab pos="7351713" algn="l"/>
                <a:tab pos="7808913" algn="l"/>
                <a:tab pos="8266113" algn="l"/>
                <a:tab pos="8723313" algn="l"/>
                <a:tab pos="9180513" algn="l"/>
              </a:tabLst>
            </a:pPr>
            <a:r>
              <a:rPr lang="en-GB" sz="2000" smtClean="0">
                <a:latin typeface="Calibri Light" pitchFamily="34" charset="0"/>
              </a:rPr>
              <a:t>Nama domain selalu diawali dengan alphabet. (RFC819)</a:t>
            </a:r>
          </a:p>
          <a:p>
            <a:pPr marL="368300" indent="-368300">
              <a:lnSpc>
                <a:spcPct val="90000"/>
              </a:lnSpc>
              <a:buFont typeface="Arial" charset="0"/>
              <a:buAutoNum type="arabicPeriod"/>
              <a:tabLst>
                <a:tab pos="493713" algn="l"/>
                <a:tab pos="950913" algn="l"/>
                <a:tab pos="1408113" algn="l"/>
                <a:tab pos="1865313" algn="l"/>
                <a:tab pos="2322513" algn="l"/>
                <a:tab pos="2779713" algn="l"/>
                <a:tab pos="3236913" algn="l"/>
                <a:tab pos="3694113" algn="l"/>
                <a:tab pos="4151313" algn="l"/>
                <a:tab pos="4608513" algn="l"/>
                <a:tab pos="5065713" algn="l"/>
                <a:tab pos="5522913" algn="l"/>
                <a:tab pos="5980113" algn="l"/>
                <a:tab pos="6437313" algn="l"/>
                <a:tab pos="6894513" algn="l"/>
                <a:tab pos="7351713" algn="l"/>
                <a:tab pos="7808913" algn="l"/>
                <a:tab pos="8266113" algn="l"/>
                <a:tab pos="8723313" algn="l"/>
                <a:tab pos="9180513" algn="l"/>
              </a:tabLst>
            </a:pPr>
            <a:r>
              <a:rPr lang="en-GB" sz="2000" smtClean="0">
                <a:latin typeface="Calibri Light" pitchFamily="34" charset="0"/>
              </a:rPr>
              <a:t>Nama domain minimum dua karakter</a:t>
            </a:r>
          </a:p>
          <a:p>
            <a:pPr marL="368300" indent="-368300">
              <a:lnSpc>
                <a:spcPct val="90000"/>
              </a:lnSpc>
              <a:buFont typeface="Arial" charset="0"/>
              <a:buAutoNum type="arabicPeriod"/>
              <a:tabLst>
                <a:tab pos="493713" algn="l"/>
                <a:tab pos="950913" algn="l"/>
                <a:tab pos="1408113" algn="l"/>
                <a:tab pos="1865313" algn="l"/>
                <a:tab pos="2322513" algn="l"/>
                <a:tab pos="2779713" algn="l"/>
                <a:tab pos="3236913" algn="l"/>
                <a:tab pos="3694113" algn="l"/>
                <a:tab pos="4151313" algn="l"/>
                <a:tab pos="4608513" algn="l"/>
                <a:tab pos="5065713" algn="l"/>
                <a:tab pos="5522913" algn="l"/>
                <a:tab pos="5980113" algn="l"/>
                <a:tab pos="6437313" algn="l"/>
                <a:tab pos="6894513" algn="l"/>
                <a:tab pos="7351713" algn="l"/>
                <a:tab pos="7808913" algn="l"/>
                <a:tab pos="8266113" algn="l"/>
                <a:tab pos="8723313" algn="l"/>
                <a:tab pos="9180513" algn="l"/>
              </a:tabLst>
            </a:pPr>
            <a:r>
              <a:rPr lang="en-GB" sz="2000" smtClean="0">
                <a:latin typeface="Calibri Light" pitchFamily="34" charset="0"/>
              </a:rPr>
              <a:t>Panjang nama domain tidak lebih dari 26 karakter. </a:t>
            </a:r>
          </a:p>
        </p:txBody>
      </p:sp>
      <p:sp>
        <p:nvSpPr>
          <p:cNvPr id="29700" name="Rectangle 4"/>
          <p:cNvSpPr>
            <a:spLocks noChangeArrowheads="1"/>
          </p:cNvSpPr>
          <p:nvPr/>
        </p:nvSpPr>
        <p:spPr bwMode="auto">
          <a:xfrm>
            <a:off x="250825" y="188913"/>
            <a:ext cx="8424863" cy="954087"/>
          </a:xfrm>
          <a:prstGeom prst="rect">
            <a:avLst/>
          </a:prstGeom>
          <a:noFill/>
          <a:ln w="9525">
            <a:noFill/>
            <a:miter lim="800000"/>
            <a:headEnd/>
            <a:tailEnd/>
          </a:ln>
        </p:spPr>
        <p:txBody>
          <a:bodyPr>
            <a:spAutoFit/>
          </a:bodyPr>
          <a:lstStyle/>
          <a:p>
            <a:pPr marL="623888" lvl="1" indent="-514350" algn="ctr"/>
            <a:r>
              <a:rPr lang="id-ID" sz="2800" b="1">
                <a:latin typeface="Calibri Light" pitchFamily="34" charset="0"/>
              </a:rPr>
              <a:t>3. WEB SEBAGAI LAYANAN INTERNET</a:t>
            </a:r>
          </a:p>
          <a:p>
            <a:pPr marL="623888" lvl="1" indent="-514350" algn="ctr"/>
            <a:endParaRPr lang="id-ID" sz="2800" b="1">
              <a:latin typeface="Calibri Light"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652463"/>
            <a:ext cx="8464550" cy="1047750"/>
          </a:xfrm>
        </p:spPr>
        <p:txBody>
          <a:bodyPr/>
          <a:lstStyle/>
          <a:p>
            <a:r>
              <a:rPr lang="en-US" sz="2800" b="1" smtClean="0">
                <a:latin typeface="Calibri Light" pitchFamily="34" charset="0"/>
              </a:rPr>
              <a:t>Aplikasi</a:t>
            </a:r>
            <a:r>
              <a:rPr lang="en-US" sz="2800" b="1" smtClean="0"/>
              <a:t> berbasis Internet vs </a:t>
            </a:r>
            <a:r>
              <a:rPr lang="id-ID" sz="2800" b="1" smtClean="0"/>
              <a:t> </a:t>
            </a:r>
            <a:r>
              <a:rPr lang="en-US" sz="2800" b="1" smtClean="0"/>
              <a:t>Aplikasi berbasis Web</a:t>
            </a:r>
          </a:p>
        </p:txBody>
      </p:sp>
      <p:sp>
        <p:nvSpPr>
          <p:cNvPr id="15363" name="Rectangle 3"/>
          <p:cNvSpPr>
            <a:spLocks noGrp="1" noChangeArrowheads="1"/>
          </p:cNvSpPr>
          <p:nvPr>
            <p:ph idx="1"/>
          </p:nvPr>
        </p:nvSpPr>
        <p:spPr>
          <a:xfrm>
            <a:off x="457200" y="1600200"/>
            <a:ext cx="8229600" cy="3700463"/>
          </a:xfrm>
        </p:spPr>
        <p:txBody>
          <a:bodyPr rtlCol="0">
            <a:normAutofit lnSpcReduction="10000"/>
          </a:bodyPr>
          <a:lstStyle/>
          <a:p>
            <a:pPr fontAlgn="auto">
              <a:lnSpc>
                <a:spcPct val="90000"/>
              </a:lnSpc>
              <a:spcAft>
                <a:spcPts val="0"/>
              </a:spcAft>
              <a:buFont typeface="Arial" pitchFamily="34" charset="0"/>
              <a:buChar char="•"/>
              <a:defRPr/>
            </a:pPr>
            <a:r>
              <a:rPr lang="en-US" sz="2400" dirty="0" err="1">
                <a:latin typeface="Calibri Light" pitchFamily="34" charset="0"/>
              </a:rPr>
              <a:t>Aplikasi</a:t>
            </a:r>
            <a:r>
              <a:rPr lang="en-US" sz="2400" dirty="0">
                <a:latin typeface="Calibri Light" pitchFamily="34" charset="0"/>
              </a:rPr>
              <a:t> </a:t>
            </a:r>
            <a:r>
              <a:rPr lang="en-US" sz="2400" dirty="0" err="1">
                <a:latin typeface="Calibri Light" pitchFamily="34" charset="0"/>
              </a:rPr>
              <a:t>berbasis</a:t>
            </a:r>
            <a:r>
              <a:rPr lang="en-US" sz="2400" dirty="0">
                <a:latin typeface="Calibri Light" pitchFamily="34" charset="0"/>
              </a:rPr>
              <a:t> Internet</a:t>
            </a:r>
          </a:p>
          <a:p>
            <a:pPr lvl="1" fontAlgn="auto">
              <a:lnSpc>
                <a:spcPct val="90000"/>
              </a:lnSpc>
              <a:spcAft>
                <a:spcPts val="0"/>
              </a:spcAft>
              <a:buFont typeface="Arial" pitchFamily="34" charset="0"/>
              <a:buChar char="–"/>
              <a:defRPr/>
            </a:pPr>
            <a:r>
              <a:rPr lang="en-US" sz="2000" dirty="0" err="1">
                <a:latin typeface="Calibri Light" pitchFamily="34" charset="0"/>
              </a:rPr>
              <a:t>Menggunakan</a:t>
            </a:r>
            <a:r>
              <a:rPr lang="en-US" sz="2000" dirty="0">
                <a:latin typeface="Calibri Light" pitchFamily="34" charset="0"/>
              </a:rPr>
              <a:t> </a:t>
            </a:r>
            <a:r>
              <a:rPr lang="en-US" sz="2000" dirty="0" err="1">
                <a:latin typeface="Calibri Light" pitchFamily="34" charset="0"/>
              </a:rPr>
              <a:t>protokol</a:t>
            </a:r>
            <a:r>
              <a:rPr lang="en-US" sz="2000" dirty="0">
                <a:latin typeface="Calibri Light" pitchFamily="34" charset="0"/>
              </a:rPr>
              <a:t> </a:t>
            </a:r>
            <a:r>
              <a:rPr lang="en-US" sz="2000" dirty="0" err="1">
                <a:latin typeface="Calibri Light" pitchFamily="34" charset="0"/>
              </a:rPr>
              <a:t>aplikasi</a:t>
            </a:r>
            <a:r>
              <a:rPr lang="en-US" sz="2000" dirty="0">
                <a:latin typeface="Calibri Light" pitchFamily="34" charset="0"/>
              </a:rPr>
              <a:t> yang </a:t>
            </a:r>
            <a:r>
              <a:rPr lang="en-US" sz="2000" dirty="0" err="1">
                <a:latin typeface="Calibri Light" pitchFamily="34" charset="0"/>
              </a:rPr>
              <a:t>sudah</a:t>
            </a:r>
            <a:r>
              <a:rPr lang="en-US" sz="2000" dirty="0">
                <a:latin typeface="Calibri Light" pitchFamily="34" charset="0"/>
              </a:rPr>
              <a:t> </a:t>
            </a:r>
            <a:r>
              <a:rPr lang="en-US" sz="2000" dirty="0" err="1">
                <a:latin typeface="Calibri Light" pitchFamily="34" charset="0"/>
              </a:rPr>
              <a:t>ada</a:t>
            </a:r>
            <a:r>
              <a:rPr lang="en-US" sz="2000" dirty="0">
                <a:latin typeface="Calibri Light" pitchFamily="34" charset="0"/>
              </a:rPr>
              <a:t> </a:t>
            </a:r>
            <a:r>
              <a:rPr lang="en-US" sz="2000" dirty="0" err="1">
                <a:latin typeface="Calibri Light" pitchFamily="34" charset="0"/>
              </a:rPr>
              <a:t>atau</a:t>
            </a:r>
            <a:r>
              <a:rPr lang="en-US" sz="2000" dirty="0">
                <a:latin typeface="Calibri Light" pitchFamily="34" charset="0"/>
              </a:rPr>
              <a:t> </a:t>
            </a:r>
            <a:r>
              <a:rPr lang="en-US" sz="2000" dirty="0" err="1">
                <a:latin typeface="Calibri Light" pitchFamily="34" charset="0"/>
              </a:rPr>
              <a:t>mendefinisikan</a:t>
            </a:r>
            <a:r>
              <a:rPr lang="en-US" sz="2000" dirty="0">
                <a:latin typeface="Calibri Light" pitchFamily="34" charset="0"/>
              </a:rPr>
              <a:t> </a:t>
            </a:r>
            <a:r>
              <a:rPr lang="en-US" sz="2000" dirty="0" err="1">
                <a:latin typeface="Calibri Light" pitchFamily="34" charset="0"/>
              </a:rPr>
              <a:t>protokol</a:t>
            </a:r>
            <a:r>
              <a:rPr lang="en-US" sz="2000" dirty="0">
                <a:latin typeface="Calibri Light" pitchFamily="34" charset="0"/>
              </a:rPr>
              <a:t> </a:t>
            </a:r>
            <a:r>
              <a:rPr lang="en-US" sz="2000" dirty="0" err="1">
                <a:latin typeface="Calibri Light" pitchFamily="34" charset="0"/>
              </a:rPr>
              <a:t>sendiri</a:t>
            </a:r>
            <a:endParaRPr lang="en-US" sz="2000" dirty="0">
              <a:latin typeface="Calibri Light" pitchFamily="34" charset="0"/>
            </a:endParaRPr>
          </a:p>
          <a:p>
            <a:pPr lvl="1" fontAlgn="auto">
              <a:lnSpc>
                <a:spcPct val="90000"/>
              </a:lnSpc>
              <a:spcAft>
                <a:spcPts val="0"/>
              </a:spcAft>
              <a:buFont typeface="Arial" pitchFamily="34" charset="0"/>
              <a:buChar char="–"/>
              <a:defRPr/>
            </a:pPr>
            <a:r>
              <a:rPr lang="en-US" sz="2000" dirty="0" err="1">
                <a:latin typeface="Calibri Light" pitchFamily="34" charset="0"/>
              </a:rPr>
              <a:t>Aplikasi</a:t>
            </a:r>
            <a:r>
              <a:rPr lang="en-US" sz="2000" dirty="0">
                <a:latin typeface="Calibri Light" pitchFamily="34" charset="0"/>
              </a:rPr>
              <a:t> </a:t>
            </a:r>
            <a:r>
              <a:rPr lang="en-US" sz="2000" dirty="0" err="1">
                <a:latin typeface="Calibri Light" pitchFamily="34" charset="0"/>
              </a:rPr>
              <a:t>di</a:t>
            </a:r>
            <a:r>
              <a:rPr lang="en-US" sz="2000" dirty="0">
                <a:latin typeface="Calibri Light" pitchFamily="34" charset="0"/>
              </a:rPr>
              <a:t> </a:t>
            </a:r>
            <a:r>
              <a:rPr lang="en-US" sz="2000" dirty="0" err="1">
                <a:latin typeface="Calibri Light" pitchFamily="34" charset="0"/>
              </a:rPr>
              <a:t>sisi</a:t>
            </a:r>
            <a:r>
              <a:rPr lang="en-US" sz="2000" dirty="0">
                <a:latin typeface="Calibri Light" pitchFamily="34" charset="0"/>
              </a:rPr>
              <a:t> server </a:t>
            </a:r>
            <a:r>
              <a:rPr lang="en-US" sz="2000" dirty="0" err="1">
                <a:latin typeface="Calibri Light" pitchFamily="34" charset="0"/>
              </a:rPr>
              <a:t>berkomunikasi</a:t>
            </a:r>
            <a:r>
              <a:rPr lang="en-US" sz="2000" dirty="0">
                <a:latin typeface="Calibri Light" pitchFamily="34" charset="0"/>
              </a:rPr>
              <a:t> </a:t>
            </a:r>
            <a:r>
              <a:rPr lang="en-US" sz="2000" dirty="0" err="1">
                <a:latin typeface="Calibri Light" pitchFamily="34" charset="0"/>
              </a:rPr>
              <a:t>langsung</a:t>
            </a:r>
            <a:r>
              <a:rPr lang="en-US" sz="2000" dirty="0">
                <a:latin typeface="Calibri Light" pitchFamily="34" charset="0"/>
              </a:rPr>
              <a:t> </a:t>
            </a:r>
            <a:r>
              <a:rPr lang="en-US" sz="2000" dirty="0" err="1">
                <a:latin typeface="Calibri Light" pitchFamily="34" charset="0"/>
              </a:rPr>
              <a:t>dengan</a:t>
            </a:r>
            <a:r>
              <a:rPr lang="en-US" sz="2000" dirty="0">
                <a:latin typeface="Calibri Light" pitchFamily="34" charset="0"/>
              </a:rPr>
              <a:t> client</a:t>
            </a:r>
          </a:p>
          <a:p>
            <a:pPr lvl="1" fontAlgn="auto">
              <a:lnSpc>
                <a:spcPct val="90000"/>
              </a:lnSpc>
              <a:spcAft>
                <a:spcPts val="0"/>
              </a:spcAft>
              <a:buFont typeface="Arial" pitchFamily="34" charset="0"/>
              <a:buChar char="–"/>
              <a:defRPr/>
            </a:pPr>
            <a:r>
              <a:rPr lang="en-US" sz="2000" dirty="0" err="1">
                <a:latin typeface="Calibri Light" pitchFamily="34" charset="0"/>
              </a:rPr>
              <a:t>Aplikasi</a:t>
            </a:r>
            <a:r>
              <a:rPr lang="en-US" sz="2000" dirty="0">
                <a:latin typeface="Calibri Light" pitchFamily="34" charset="0"/>
              </a:rPr>
              <a:t> </a:t>
            </a:r>
            <a:r>
              <a:rPr lang="en-US" sz="2000" dirty="0" err="1">
                <a:latin typeface="Calibri Light" pitchFamily="34" charset="0"/>
              </a:rPr>
              <a:t>di</a:t>
            </a:r>
            <a:r>
              <a:rPr lang="en-US" sz="2000" dirty="0">
                <a:latin typeface="Calibri Light" pitchFamily="34" charset="0"/>
              </a:rPr>
              <a:t> </a:t>
            </a:r>
            <a:r>
              <a:rPr lang="en-US" sz="2000" dirty="0" err="1">
                <a:latin typeface="Calibri Light" pitchFamily="34" charset="0"/>
              </a:rPr>
              <a:t>sisi</a:t>
            </a:r>
            <a:r>
              <a:rPr lang="en-US" sz="2000" dirty="0">
                <a:latin typeface="Calibri Light" pitchFamily="34" charset="0"/>
              </a:rPr>
              <a:t> client </a:t>
            </a:r>
            <a:r>
              <a:rPr lang="en-US" sz="2000" dirty="0" err="1">
                <a:latin typeface="Calibri Light" pitchFamily="34" charset="0"/>
              </a:rPr>
              <a:t>dapat</a:t>
            </a:r>
            <a:r>
              <a:rPr lang="en-US" sz="2000" dirty="0">
                <a:latin typeface="Calibri Light" pitchFamily="34" charset="0"/>
              </a:rPr>
              <a:t> </a:t>
            </a:r>
            <a:r>
              <a:rPr lang="en-US" sz="2000" dirty="0" err="1">
                <a:latin typeface="Calibri Light" pitchFamily="34" charset="0"/>
              </a:rPr>
              <a:t>berupa</a:t>
            </a:r>
            <a:r>
              <a:rPr lang="en-US" sz="2000" dirty="0">
                <a:latin typeface="Calibri Light" pitchFamily="34" charset="0"/>
              </a:rPr>
              <a:t> </a:t>
            </a:r>
            <a:r>
              <a:rPr lang="en-US" sz="2000" dirty="0" err="1">
                <a:latin typeface="Calibri Light" pitchFamily="34" charset="0"/>
              </a:rPr>
              <a:t>aplikasi</a:t>
            </a:r>
            <a:r>
              <a:rPr lang="en-US" sz="2000" dirty="0">
                <a:latin typeface="Calibri Light" pitchFamily="34" charset="0"/>
              </a:rPr>
              <a:t> yang </a:t>
            </a:r>
            <a:r>
              <a:rPr lang="en-US" sz="2000" dirty="0" err="1">
                <a:latin typeface="Calibri Light" pitchFamily="34" charset="0"/>
              </a:rPr>
              <a:t>berdiri</a:t>
            </a:r>
            <a:r>
              <a:rPr lang="en-US" sz="2000" dirty="0">
                <a:latin typeface="Calibri Light" pitchFamily="34" charset="0"/>
              </a:rPr>
              <a:t> </a:t>
            </a:r>
            <a:r>
              <a:rPr lang="en-US" sz="2000" dirty="0" err="1">
                <a:latin typeface="Calibri Light" pitchFamily="34" charset="0"/>
              </a:rPr>
              <a:t>sendiri</a:t>
            </a:r>
            <a:r>
              <a:rPr lang="en-US" sz="2000" dirty="0">
                <a:latin typeface="Calibri Light" pitchFamily="34" charset="0"/>
              </a:rPr>
              <a:t> </a:t>
            </a:r>
            <a:r>
              <a:rPr lang="en-US" sz="2000" dirty="0" err="1">
                <a:latin typeface="Calibri Light" pitchFamily="34" charset="0"/>
              </a:rPr>
              <a:t>atau</a:t>
            </a:r>
            <a:r>
              <a:rPr lang="en-US" sz="2000" dirty="0">
                <a:latin typeface="Calibri Light" pitchFamily="34" charset="0"/>
              </a:rPr>
              <a:t> </a:t>
            </a:r>
            <a:r>
              <a:rPr lang="en-US" sz="2000" dirty="0" err="1">
                <a:latin typeface="Calibri Light" pitchFamily="34" charset="0"/>
              </a:rPr>
              <a:t>ditempelkan</a:t>
            </a:r>
            <a:r>
              <a:rPr lang="en-US" sz="2000" dirty="0">
                <a:latin typeface="Calibri Light" pitchFamily="34" charset="0"/>
              </a:rPr>
              <a:t> </a:t>
            </a:r>
            <a:r>
              <a:rPr lang="en-US" sz="2000" dirty="0" err="1">
                <a:latin typeface="Calibri Light" pitchFamily="34" charset="0"/>
              </a:rPr>
              <a:t>dalam</a:t>
            </a:r>
            <a:r>
              <a:rPr lang="en-US" sz="2000" dirty="0">
                <a:latin typeface="Calibri Light" pitchFamily="34" charset="0"/>
              </a:rPr>
              <a:t> </a:t>
            </a:r>
            <a:r>
              <a:rPr lang="en-US" sz="2000" dirty="0" err="1">
                <a:latin typeface="Calibri Light" pitchFamily="34" charset="0"/>
              </a:rPr>
              <a:t>aplikasi</a:t>
            </a:r>
            <a:r>
              <a:rPr lang="en-US" sz="2000" dirty="0">
                <a:latin typeface="Calibri Light" pitchFamily="34" charset="0"/>
              </a:rPr>
              <a:t> </a:t>
            </a:r>
            <a:r>
              <a:rPr lang="en-US" sz="2000" dirty="0" smtClean="0">
                <a:latin typeface="Calibri Light" pitchFamily="34" charset="0"/>
              </a:rPr>
              <a:t>lain</a:t>
            </a:r>
            <a:endParaRPr lang="id-ID" sz="2000" dirty="0" smtClean="0">
              <a:latin typeface="Calibri Light" pitchFamily="34" charset="0"/>
            </a:endParaRPr>
          </a:p>
          <a:p>
            <a:pPr lvl="1" fontAlgn="auto">
              <a:lnSpc>
                <a:spcPct val="90000"/>
              </a:lnSpc>
              <a:spcAft>
                <a:spcPts val="0"/>
              </a:spcAft>
              <a:buFont typeface="Arial" pitchFamily="34" charset="0"/>
              <a:buNone/>
              <a:defRPr/>
            </a:pPr>
            <a:endParaRPr lang="en-US" sz="2000" dirty="0">
              <a:latin typeface="Calibri Light" pitchFamily="34" charset="0"/>
            </a:endParaRPr>
          </a:p>
          <a:p>
            <a:pPr fontAlgn="auto">
              <a:lnSpc>
                <a:spcPct val="90000"/>
              </a:lnSpc>
              <a:spcAft>
                <a:spcPts val="0"/>
              </a:spcAft>
              <a:buFont typeface="Arial" pitchFamily="34" charset="0"/>
              <a:buChar char="•"/>
              <a:defRPr/>
            </a:pPr>
            <a:r>
              <a:rPr lang="en-US" sz="2400" dirty="0" err="1">
                <a:latin typeface="Calibri Light" pitchFamily="34" charset="0"/>
              </a:rPr>
              <a:t>Aplikasi</a:t>
            </a:r>
            <a:r>
              <a:rPr lang="en-US" sz="2400" dirty="0">
                <a:latin typeface="Calibri Light" pitchFamily="34" charset="0"/>
              </a:rPr>
              <a:t> </a:t>
            </a:r>
            <a:r>
              <a:rPr lang="en-US" sz="2400" dirty="0" err="1">
                <a:latin typeface="Calibri Light" pitchFamily="34" charset="0"/>
              </a:rPr>
              <a:t>berbasis</a:t>
            </a:r>
            <a:r>
              <a:rPr lang="en-US" sz="2400" dirty="0">
                <a:latin typeface="Calibri Light" pitchFamily="34" charset="0"/>
              </a:rPr>
              <a:t> Web</a:t>
            </a:r>
          </a:p>
          <a:p>
            <a:pPr lvl="1" fontAlgn="auto">
              <a:lnSpc>
                <a:spcPct val="90000"/>
              </a:lnSpc>
              <a:spcAft>
                <a:spcPts val="0"/>
              </a:spcAft>
              <a:buFont typeface="Arial" pitchFamily="34" charset="0"/>
              <a:buChar char="–"/>
              <a:defRPr/>
            </a:pPr>
            <a:r>
              <a:rPr lang="en-US" sz="2000" dirty="0" err="1">
                <a:latin typeface="Calibri Light" pitchFamily="34" charset="0"/>
              </a:rPr>
              <a:t>Menggunakan</a:t>
            </a:r>
            <a:r>
              <a:rPr lang="en-US" sz="2000" dirty="0">
                <a:latin typeface="Calibri Light" pitchFamily="34" charset="0"/>
              </a:rPr>
              <a:t> </a:t>
            </a:r>
            <a:r>
              <a:rPr lang="en-US" sz="2000" dirty="0" err="1">
                <a:latin typeface="Calibri Light" pitchFamily="34" charset="0"/>
              </a:rPr>
              <a:t>protokol</a:t>
            </a:r>
            <a:r>
              <a:rPr lang="en-US" sz="2000" dirty="0">
                <a:latin typeface="Calibri Light" pitchFamily="34" charset="0"/>
              </a:rPr>
              <a:t> HTTP</a:t>
            </a:r>
          </a:p>
          <a:p>
            <a:pPr lvl="1" fontAlgn="auto">
              <a:lnSpc>
                <a:spcPct val="90000"/>
              </a:lnSpc>
              <a:spcAft>
                <a:spcPts val="0"/>
              </a:spcAft>
              <a:buFont typeface="Arial" pitchFamily="34" charset="0"/>
              <a:buChar char="–"/>
              <a:defRPr/>
            </a:pPr>
            <a:r>
              <a:rPr lang="en-US" sz="2000" dirty="0" err="1">
                <a:latin typeface="Calibri Light" pitchFamily="34" charset="0"/>
              </a:rPr>
              <a:t>Aplikasi</a:t>
            </a:r>
            <a:r>
              <a:rPr lang="en-US" sz="2000" dirty="0">
                <a:latin typeface="Calibri Light" pitchFamily="34" charset="0"/>
              </a:rPr>
              <a:t> </a:t>
            </a:r>
            <a:r>
              <a:rPr lang="en-US" sz="2000" dirty="0" err="1">
                <a:latin typeface="Calibri Light" pitchFamily="34" charset="0"/>
              </a:rPr>
              <a:t>di</a:t>
            </a:r>
            <a:r>
              <a:rPr lang="en-US" sz="2000" dirty="0">
                <a:latin typeface="Calibri Light" pitchFamily="34" charset="0"/>
              </a:rPr>
              <a:t> </a:t>
            </a:r>
            <a:r>
              <a:rPr lang="en-US" sz="2000" dirty="0" err="1">
                <a:latin typeface="Calibri Light" pitchFamily="34" charset="0"/>
              </a:rPr>
              <a:t>sisi</a:t>
            </a:r>
            <a:r>
              <a:rPr lang="en-US" sz="2000" dirty="0">
                <a:latin typeface="Calibri Light" pitchFamily="34" charset="0"/>
              </a:rPr>
              <a:t> server </a:t>
            </a:r>
            <a:r>
              <a:rPr lang="en-US" sz="2000" dirty="0" err="1">
                <a:latin typeface="Calibri Light" pitchFamily="34" charset="0"/>
              </a:rPr>
              <a:t>berkomunikasi</a:t>
            </a:r>
            <a:r>
              <a:rPr lang="en-US" sz="2000" dirty="0">
                <a:latin typeface="Calibri Light" pitchFamily="34" charset="0"/>
              </a:rPr>
              <a:t> </a:t>
            </a:r>
            <a:r>
              <a:rPr lang="en-US" sz="2000" dirty="0" err="1">
                <a:latin typeface="Calibri Light" pitchFamily="34" charset="0"/>
              </a:rPr>
              <a:t>dengan</a:t>
            </a:r>
            <a:r>
              <a:rPr lang="en-US" sz="2000" dirty="0">
                <a:latin typeface="Calibri Light" pitchFamily="34" charset="0"/>
              </a:rPr>
              <a:t> client </a:t>
            </a:r>
            <a:r>
              <a:rPr lang="en-US" sz="2000" dirty="0" err="1">
                <a:latin typeface="Calibri Light" pitchFamily="34" charset="0"/>
              </a:rPr>
              <a:t>melalui</a:t>
            </a:r>
            <a:r>
              <a:rPr lang="en-US" sz="2000" dirty="0">
                <a:latin typeface="Calibri Light" pitchFamily="34" charset="0"/>
              </a:rPr>
              <a:t> web server</a:t>
            </a:r>
          </a:p>
          <a:p>
            <a:pPr lvl="1" fontAlgn="auto">
              <a:lnSpc>
                <a:spcPct val="90000"/>
              </a:lnSpc>
              <a:spcAft>
                <a:spcPts val="0"/>
              </a:spcAft>
              <a:buFont typeface="Arial" pitchFamily="34" charset="0"/>
              <a:buChar char="–"/>
              <a:defRPr/>
            </a:pPr>
            <a:r>
              <a:rPr lang="en-US" sz="2000" dirty="0" err="1">
                <a:latin typeface="Calibri Light" pitchFamily="34" charset="0"/>
              </a:rPr>
              <a:t>Aplikasi</a:t>
            </a:r>
            <a:r>
              <a:rPr lang="en-US" sz="2000" dirty="0">
                <a:latin typeface="Calibri Light" pitchFamily="34" charset="0"/>
              </a:rPr>
              <a:t> </a:t>
            </a:r>
            <a:r>
              <a:rPr lang="en-US" sz="2000" dirty="0" err="1">
                <a:latin typeface="Calibri Light" pitchFamily="34" charset="0"/>
              </a:rPr>
              <a:t>di</a:t>
            </a:r>
            <a:r>
              <a:rPr lang="en-US" sz="2000" dirty="0">
                <a:latin typeface="Calibri Light" pitchFamily="34" charset="0"/>
              </a:rPr>
              <a:t> </a:t>
            </a:r>
            <a:r>
              <a:rPr lang="en-US" sz="2000" dirty="0" err="1">
                <a:latin typeface="Calibri Light" pitchFamily="34" charset="0"/>
              </a:rPr>
              <a:t>sisi</a:t>
            </a:r>
            <a:r>
              <a:rPr lang="en-US" sz="2000" dirty="0">
                <a:latin typeface="Calibri Light" pitchFamily="34" charset="0"/>
              </a:rPr>
              <a:t> client </a:t>
            </a:r>
            <a:r>
              <a:rPr lang="en-US" sz="2000" dirty="0" err="1">
                <a:latin typeface="Calibri Light" pitchFamily="34" charset="0"/>
              </a:rPr>
              <a:t>umumnya</a:t>
            </a:r>
            <a:r>
              <a:rPr lang="en-US" sz="2000" dirty="0">
                <a:latin typeface="Calibri Light" pitchFamily="34" charset="0"/>
              </a:rPr>
              <a:t> </a:t>
            </a:r>
            <a:r>
              <a:rPr lang="en-US" sz="2000" dirty="0" err="1">
                <a:latin typeface="Calibri Light" pitchFamily="34" charset="0"/>
              </a:rPr>
              <a:t>berupa</a:t>
            </a:r>
            <a:r>
              <a:rPr lang="en-US" sz="2000" dirty="0">
                <a:latin typeface="Calibri Light" pitchFamily="34" charset="0"/>
              </a:rPr>
              <a:t> web </a:t>
            </a:r>
            <a:r>
              <a:rPr lang="en-US" sz="2000" dirty="0" smtClean="0">
                <a:latin typeface="Calibri Light" pitchFamily="34" charset="0"/>
              </a:rPr>
              <a:t>browser</a:t>
            </a:r>
            <a:endParaRPr lang="en-US" sz="2000" dirty="0">
              <a:latin typeface="Calibri Light" pitchFamily="34" charset="0"/>
            </a:endParaRPr>
          </a:p>
        </p:txBody>
      </p:sp>
      <p:sp>
        <p:nvSpPr>
          <p:cNvPr id="30724" name="Rectangle 5"/>
          <p:cNvSpPr>
            <a:spLocks noChangeArrowheads="1"/>
          </p:cNvSpPr>
          <p:nvPr/>
        </p:nvSpPr>
        <p:spPr bwMode="auto">
          <a:xfrm>
            <a:off x="250825" y="188913"/>
            <a:ext cx="8424863" cy="954087"/>
          </a:xfrm>
          <a:prstGeom prst="rect">
            <a:avLst/>
          </a:prstGeom>
          <a:noFill/>
          <a:ln w="9525">
            <a:noFill/>
            <a:miter lim="800000"/>
            <a:headEnd/>
            <a:tailEnd/>
          </a:ln>
        </p:spPr>
        <p:txBody>
          <a:bodyPr>
            <a:spAutoFit/>
          </a:bodyPr>
          <a:lstStyle/>
          <a:p>
            <a:pPr marL="623888" lvl="1" indent="-514350" algn="ctr"/>
            <a:r>
              <a:rPr lang="id-ID" sz="2800" b="1">
                <a:latin typeface="Calibri Light" pitchFamily="34" charset="0"/>
              </a:rPr>
              <a:t>3. WEB SEBAGAI LAYANAN INTERNET</a:t>
            </a:r>
          </a:p>
          <a:p>
            <a:pPr marL="623888" lvl="1" indent="-514350" algn="ctr"/>
            <a:endParaRPr lang="id-ID" sz="2800" b="1">
              <a:latin typeface="Calibri Light"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71475" y="846138"/>
            <a:ext cx="9515475" cy="1143000"/>
          </a:xfrm>
        </p:spPr>
        <p:txBody>
          <a:bodyPr/>
          <a:lstStyle/>
          <a:p>
            <a:r>
              <a:rPr lang="en-US" sz="2800" b="1" smtClean="0">
                <a:latin typeface="Calibri Light" pitchFamily="34" charset="0"/>
              </a:rPr>
              <a:t>Teknologi Pembangun Aplikasi berbasis Web</a:t>
            </a:r>
          </a:p>
        </p:txBody>
      </p:sp>
      <p:sp>
        <p:nvSpPr>
          <p:cNvPr id="17411" name="Rectangle 3"/>
          <p:cNvSpPr>
            <a:spLocks noGrp="1" noChangeArrowheads="1"/>
          </p:cNvSpPr>
          <p:nvPr>
            <p:ph idx="1"/>
          </p:nvPr>
        </p:nvSpPr>
        <p:spPr>
          <a:xfrm>
            <a:off x="539552" y="1905000"/>
            <a:ext cx="8229600" cy="4953000"/>
          </a:xfrm>
        </p:spPr>
        <p:txBody>
          <a:bodyPr numCol="2" rtlCol="0">
            <a:noAutofit/>
          </a:bodyPr>
          <a:lstStyle/>
          <a:p>
            <a:pPr fontAlgn="auto">
              <a:lnSpc>
                <a:spcPct val="90000"/>
              </a:lnSpc>
              <a:spcAft>
                <a:spcPts val="0"/>
              </a:spcAft>
              <a:buFont typeface="Arial" pitchFamily="34" charset="0"/>
              <a:buChar char="•"/>
              <a:defRPr/>
            </a:pPr>
            <a:r>
              <a:rPr lang="en-US" sz="2800" dirty="0">
                <a:latin typeface="Calibri Light" pitchFamily="34" charset="0"/>
              </a:rPr>
              <a:t>Web client (web browser</a:t>
            </a:r>
            <a:r>
              <a:rPr lang="en-US" sz="2800" dirty="0" smtClean="0">
                <a:latin typeface="Calibri Light" pitchFamily="34" charset="0"/>
              </a:rPr>
              <a:t>)</a:t>
            </a:r>
            <a:r>
              <a:rPr lang="id-ID" sz="2800" dirty="0" smtClean="0">
                <a:latin typeface="Calibri Light" pitchFamily="34" charset="0"/>
              </a:rPr>
              <a:t>  </a:t>
            </a:r>
            <a:r>
              <a:rPr lang="en-US" sz="2800" dirty="0" smtClean="0">
                <a:latin typeface="Calibri Light" pitchFamily="34" charset="0"/>
              </a:rPr>
              <a:t> </a:t>
            </a:r>
            <a:endParaRPr lang="en-US" sz="2800" dirty="0">
              <a:latin typeface="Calibri Light" pitchFamily="34" charset="0"/>
            </a:endParaRPr>
          </a:p>
          <a:p>
            <a:pPr fontAlgn="auto">
              <a:lnSpc>
                <a:spcPct val="90000"/>
              </a:lnSpc>
              <a:spcAft>
                <a:spcPts val="0"/>
              </a:spcAft>
              <a:buFont typeface="Arial" pitchFamily="34" charset="0"/>
              <a:buChar char="•"/>
              <a:defRPr/>
            </a:pPr>
            <a:r>
              <a:rPr lang="en-US" sz="2800" dirty="0">
                <a:latin typeface="Calibri Light" pitchFamily="34" charset="0"/>
              </a:rPr>
              <a:t>Web server</a:t>
            </a:r>
          </a:p>
          <a:p>
            <a:pPr fontAlgn="auto">
              <a:lnSpc>
                <a:spcPct val="90000"/>
              </a:lnSpc>
              <a:spcAft>
                <a:spcPts val="0"/>
              </a:spcAft>
              <a:buFont typeface="Arial" pitchFamily="34" charset="0"/>
              <a:buChar char="•"/>
              <a:defRPr/>
            </a:pPr>
            <a:r>
              <a:rPr lang="en-US" sz="2800" dirty="0">
                <a:latin typeface="Calibri Light" pitchFamily="34" charset="0"/>
              </a:rPr>
              <a:t>URL : </a:t>
            </a:r>
            <a:r>
              <a:rPr lang="en-US" sz="2000" dirty="0">
                <a:latin typeface="Calibri Light" pitchFamily="34" charset="0"/>
              </a:rPr>
              <a:t>Uniform Resource Locator</a:t>
            </a:r>
          </a:p>
          <a:p>
            <a:pPr fontAlgn="auto">
              <a:lnSpc>
                <a:spcPct val="90000"/>
              </a:lnSpc>
              <a:spcAft>
                <a:spcPts val="0"/>
              </a:spcAft>
              <a:buFont typeface="Arial" pitchFamily="34" charset="0"/>
              <a:buChar char="•"/>
              <a:defRPr/>
            </a:pPr>
            <a:r>
              <a:rPr lang="en-US" sz="2800" dirty="0">
                <a:latin typeface="Calibri Light" pitchFamily="34" charset="0"/>
              </a:rPr>
              <a:t>HTTP : </a:t>
            </a:r>
            <a:r>
              <a:rPr lang="en-US" sz="2000" dirty="0" err="1">
                <a:latin typeface="Calibri Light" pitchFamily="34" charset="0"/>
              </a:rPr>
              <a:t>HyperText</a:t>
            </a:r>
            <a:r>
              <a:rPr lang="en-US" sz="2000" dirty="0">
                <a:latin typeface="Calibri Light" pitchFamily="34" charset="0"/>
              </a:rPr>
              <a:t> Transfer Protocol</a:t>
            </a:r>
          </a:p>
          <a:p>
            <a:pPr fontAlgn="auto">
              <a:lnSpc>
                <a:spcPct val="90000"/>
              </a:lnSpc>
              <a:spcAft>
                <a:spcPts val="0"/>
              </a:spcAft>
              <a:buFont typeface="Arial" pitchFamily="34" charset="0"/>
              <a:buChar char="•"/>
              <a:defRPr/>
            </a:pPr>
            <a:r>
              <a:rPr lang="en-US" sz="2800" dirty="0">
                <a:latin typeface="Calibri Light" pitchFamily="34" charset="0"/>
              </a:rPr>
              <a:t>HTML : </a:t>
            </a:r>
            <a:r>
              <a:rPr lang="en-US" sz="2000" dirty="0" err="1">
                <a:latin typeface="Calibri Light" pitchFamily="34" charset="0"/>
              </a:rPr>
              <a:t>HyperText</a:t>
            </a:r>
            <a:r>
              <a:rPr lang="en-US" sz="2000" dirty="0">
                <a:latin typeface="Calibri Light" pitchFamily="34" charset="0"/>
              </a:rPr>
              <a:t> Markup Language</a:t>
            </a:r>
            <a:endParaRPr lang="en-US" sz="2800" dirty="0">
              <a:latin typeface="Calibri Light" pitchFamily="34" charset="0"/>
            </a:endParaRPr>
          </a:p>
          <a:p>
            <a:pPr fontAlgn="auto">
              <a:lnSpc>
                <a:spcPct val="90000"/>
              </a:lnSpc>
              <a:spcAft>
                <a:spcPts val="0"/>
              </a:spcAft>
              <a:buFont typeface="Arial" pitchFamily="34" charset="0"/>
              <a:buChar char="•"/>
              <a:defRPr/>
            </a:pPr>
            <a:r>
              <a:rPr lang="en-US" sz="2800" dirty="0">
                <a:latin typeface="Calibri Light" pitchFamily="34" charset="0"/>
              </a:rPr>
              <a:t>CSS : </a:t>
            </a:r>
            <a:r>
              <a:rPr lang="en-US" sz="2000" dirty="0">
                <a:latin typeface="Calibri Light" pitchFamily="34" charset="0"/>
              </a:rPr>
              <a:t>Cascading Style </a:t>
            </a:r>
            <a:r>
              <a:rPr lang="en-US" sz="2000" dirty="0" smtClean="0">
                <a:latin typeface="Calibri Light" pitchFamily="34" charset="0"/>
              </a:rPr>
              <a:t>Sheet</a:t>
            </a:r>
            <a:endParaRPr lang="id-ID" sz="2000" dirty="0" smtClean="0">
              <a:latin typeface="Calibri Light" pitchFamily="34" charset="0"/>
            </a:endParaRPr>
          </a:p>
          <a:p>
            <a:pPr fontAlgn="auto">
              <a:lnSpc>
                <a:spcPct val="90000"/>
              </a:lnSpc>
              <a:spcAft>
                <a:spcPts val="0"/>
              </a:spcAft>
              <a:buFont typeface="Arial" pitchFamily="34" charset="0"/>
              <a:buChar char="•"/>
              <a:defRPr/>
            </a:pPr>
            <a:endParaRPr lang="id-ID" sz="2000" dirty="0" smtClean="0">
              <a:latin typeface="Calibri Light" pitchFamily="34" charset="0"/>
            </a:endParaRPr>
          </a:p>
          <a:p>
            <a:pPr fontAlgn="auto">
              <a:lnSpc>
                <a:spcPct val="90000"/>
              </a:lnSpc>
              <a:spcAft>
                <a:spcPts val="0"/>
              </a:spcAft>
              <a:buFont typeface="Arial" pitchFamily="34" charset="0"/>
              <a:buChar char="•"/>
              <a:defRPr/>
            </a:pPr>
            <a:endParaRPr lang="id-ID" sz="2000" dirty="0" smtClean="0">
              <a:latin typeface="Calibri Light" pitchFamily="34" charset="0"/>
            </a:endParaRPr>
          </a:p>
          <a:p>
            <a:pPr fontAlgn="auto">
              <a:lnSpc>
                <a:spcPct val="90000"/>
              </a:lnSpc>
              <a:spcAft>
                <a:spcPts val="0"/>
              </a:spcAft>
              <a:buFont typeface="Arial" pitchFamily="34" charset="0"/>
              <a:buChar char="•"/>
              <a:defRPr/>
            </a:pPr>
            <a:endParaRPr lang="id-ID" sz="2000" dirty="0" smtClean="0">
              <a:latin typeface="Calibri Light" pitchFamily="34" charset="0"/>
            </a:endParaRPr>
          </a:p>
          <a:p>
            <a:pPr fontAlgn="auto">
              <a:lnSpc>
                <a:spcPct val="90000"/>
              </a:lnSpc>
              <a:spcAft>
                <a:spcPts val="0"/>
              </a:spcAft>
              <a:buFont typeface="Arial" pitchFamily="34" charset="0"/>
              <a:buNone/>
              <a:defRPr/>
            </a:pPr>
            <a:endParaRPr lang="en-US" sz="2000" dirty="0">
              <a:latin typeface="Calibri Light" pitchFamily="34" charset="0"/>
            </a:endParaRPr>
          </a:p>
          <a:p>
            <a:pPr marL="896938" fontAlgn="auto">
              <a:lnSpc>
                <a:spcPct val="90000"/>
              </a:lnSpc>
              <a:spcAft>
                <a:spcPts val="0"/>
              </a:spcAft>
              <a:buFont typeface="Arial" pitchFamily="34" charset="0"/>
              <a:buChar char="•"/>
              <a:defRPr/>
            </a:pPr>
            <a:r>
              <a:rPr lang="en-US" sz="2800" dirty="0" err="1">
                <a:latin typeface="Calibri Light" pitchFamily="34" charset="0"/>
              </a:rPr>
              <a:t>Pemrograman</a:t>
            </a:r>
            <a:r>
              <a:rPr lang="en-US" sz="2000" dirty="0">
                <a:latin typeface="Calibri Light" pitchFamily="34" charset="0"/>
              </a:rPr>
              <a:t> </a:t>
            </a:r>
            <a:r>
              <a:rPr lang="en-US" sz="2800" dirty="0">
                <a:latin typeface="Calibri Light" pitchFamily="34" charset="0"/>
              </a:rPr>
              <a:t>Web</a:t>
            </a:r>
          </a:p>
          <a:p>
            <a:pPr marL="896938" lvl="1" indent="-342900" fontAlgn="auto">
              <a:lnSpc>
                <a:spcPct val="90000"/>
              </a:lnSpc>
              <a:spcAft>
                <a:spcPts val="0"/>
              </a:spcAft>
              <a:buFont typeface="Arial" pitchFamily="34" charset="0"/>
              <a:buChar char="–"/>
              <a:defRPr/>
            </a:pPr>
            <a:r>
              <a:rPr lang="en-US" sz="2400" dirty="0">
                <a:latin typeface="Calibri Light" pitchFamily="34" charset="0"/>
              </a:rPr>
              <a:t>CGI, </a:t>
            </a:r>
            <a:r>
              <a:rPr lang="en-US" sz="2400" dirty="0" err="1">
                <a:latin typeface="Calibri Light" pitchFamily="34" charset="0"/>
              </a:rPr>
              <a:t>eksekusi</a:t>
            </a:r>
            <a:r>
              <a:rPr lang="en-US" sz="2400" dirty="0">
                <a:latin typeface="Calibri Light" pitchFamily="34" charset="0"/>
              </a:rPr>
              <a:t> program </a:t>
            </a:r>
            <a:r>
              <a:rPr lang="en-US" sz="2400" dirty="0" err="1">
                <a:latin typeface="Calibri Light" pitchFamily="34" charset="0"/>
              </a:rPr>
              <a:t>di</a:t>
            </a:r>
            <a:r>
              <a:rPr lang="en-US" sz="2400" dirty="0">
                <a:latin typeface="Calibri Light" pitchFamily="34" charset="0"/>
              </a:rPr>
              <a:t> </a:t>
            </a:r>
            <a:r>
              <a:rPr lang="en-US" sz="2400" dirty="0" err="1">
                <a:latin typeface="Calibri Light" pitchFamily="34" charset="0"/>
              </a:rPr>
              <a:t>sisi</a:t>
            </a:r>
            <a:r>
              <a:rPr lang="en-US" sz="2400" dirty="0">
                <a:latin typeface="Calibri Light" pitchFamily="34" charset="0"/>
              </a:rPr>
              <a:t> server</a:t>
            </a:r>
          </a:p>
          <a:p>
            <a:pPr marL="896938" lvl="1" indent="-342900" fontAlgn="auto">
              <a:lnSpc>
                <a:spcPct val="90000"/>
              </a:lnSpc>
              <a:spcAft>
                <a:spcPts val="0"/>
              </a:spcAft>
              <a:buFont typeface="Arial" pitchFamily="34" charset="0"/>
              <a:buChar char="–"/>
              <a:defRPr/>
            </a:pPr>
            <a:r>
              <a:rPr lang="en-US" sz="2400" dirty="0">
                <a:latin typeface="Calibri Light" pitchFamily="34" charset="0"/>
              </a:rPr>
              <a:t>server side scripting</a:t>
            </a:r>
          </a:p>
          <a:p>
            <a:pPr marL="896938" lvl="1" indent="-342900" fontAlgn="auto">
              <a:lnSpc>
                <a:spcPct val="90000"/>
              </a:lnSpc>
              <a:spcAft>
                <a:spcPts val="0"/>
              </a:spcAft>
              <a:buFont typeface="Arial" pitchFamily="34" charset="0"/>
              <a:buChar char="–"/>
              <a:defRPr/>
            </a:pPr>
            <a:r>
              <a:rPr lang="en-US" sz="2400" dirty="0">
                <a:latin typeface="Calibri Light" pitchFamily="34" charset="0"/>
              </a:rPr>
              <a:t>client side scripting</a:t>
            </a:r>
          </a:p>
          <a:p>
            <a:pPr marL="896938" lvl="1" indent="-342900" fontAlgn="auto">
              <a:lnSpc>
                <a:spcPct val="90000"/>
              </a:lnSpc>
              <a:spcAft>
                <a:spcPts val="0"/>
              </a:spcAft>
              <a:buFont typeface="Arial" pitchFamily="34" charset="0"/>
              <a:buChar char="–"/>
              <a:defRPr/>
            </a:pPr>
            <a:r>
              <a:rPr lang="en-US" sz="2400" dirty="0">
                <a:latin typeface="Calibri Light" pitchFamily="34" charset="0"/>
              </a:rPr>
              <a:t>plug-in, </a:t>
            </a:r>
            <a:r>
              <a:rPr lang="en-US" sz="2400" dirty="0" err="1">
                <a:latin typeface="Calibri Light" pitchFamily="34" charset="0"/>
              </a:rPr>
              <a:t>eksekusi</a:t>
            </a:r>
            <a:r>
              <a:rPr lang="en-US" sz="2400" dirty="0">
                <a:latin typeface="Calibri Light" pitchFamily="34" charset="0"/>
              </a:rPr>
              <a:t> program </a:t>
            </a:r>
            <a:r>
              <a:rPr lang="en-US" sz="2400" dirty="0" err="1">
                <a:latin typeface="Calibri Light" pitchFamily="34" charset="0"/>
              </a:rPr>
              <a:t>di</a:t>
            </a:r>
            <a:r>
              <a:rPr lang="en-US" sz="2400" dirty="0">
                <a:latin typeface="Calibri Light" pitchFamily="34" charset="0"/>
              </a:rPr>
              <a:t> </a:t>
            </a:r>
            <a:r>
              <a:rPr lang="en-US" sz="2400" dirty="0" err="1">
                <a:latin typeface="Calibri Light" pitchFamily="34" charset="0"/>
              </a:rPr>
              <a:t>sisi</a:t>
            </a:r>
            <a:r>
              <a:rPr lang="en-US" sz="2400" dirty="0">
                <a:latin typeface="Calibri Light" pitchFamily="34" charset="0"/>
              </a:rPr>
              <a:t> client</a:t>
            </a:r>
          </a:p>
        </p:txBody>
      </p:sp>
      <p:sp>
        <p:nvSpPr>
          <p:cNvPr id="31748" name="Rectangle 5"/>
          <p:cNvSpPr>
            <a:spLocks noChangeArrowheads="1"/>
          </p:cNvSpPr>
          <p:nvPr/>
        </p:nvSpPr>
        <p:spPr bwMode="auto">
          <a:xfrm>
            <a:off x="250825" y="188913"/>
            <a:ext cx="8424863" cy="954087"/>
          </a:xfrm>
          <a:prstGeom prst="rect">
            <a:avLst/>
          </a:prstGeom>
          <a:noFill/>
          <a:ln w="9525">
            <a:noFill/>
            <a:miter lim="800000"/>
            <a:headEnd/>
            <a:tailEnd/>
          </a:ln>
        </p:spPr>
        <p:txBody>
          <a:bodyPr>
            <a:spAutoFit/>
          </a:bodyPr>
          <a:lstStyle/>
          <a:p>
            <a:pPr marL="623888" lvl="1" indent="-514350" algn="ctr"/>
            <a:r>
              <a:rPr lang="id-ID" sz="2800" b="1">
                <a:latin typeface="Calibri Light" pitchFamily="34" charset="0"/>
              </a:rPr>
              <a:t>3. WEB SEBAGAI LAYANAN INTERNET</a:t>
            </a:r>
          </a:p>
          <a:p>
            <a:pPr marL="623888" lvl="1" indent="-514350" algn="ctr"/>
            <a:endParaRPr lang="id-ID" sz="2800" b="1">
              <a:latin typeface="Calibri Light"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sz="half" idx="1"/>
          </p:nvPr>
        </p:nvSpPr>
        <p:spPr>
          <a:xfrm>
            <a:off x="611188" y="1412875"/>
            <a:ext cx="7275512" cy="4419600"/>
          </a:xfrm>
        </p:spPr>
        <p:txBody>
          <a:bodyPr/>
          <a:lstStyle/>
          <a:p>
            <a:pPr algn="just"/>
            <a:r>
              <a:rPr lang="en-US" sz="2800" smtClean="0">
                <a:latin typeface="Calibri Light" pitchFamily="34" charset="0"/>
              </a:rPr>
              <a:t>Internet dapat diartikan sebagai jaringan komputer luas dan besar yang mendunia</a:t>
            </a:r>
          </a:p>
          <a:p>
            <a:pPr algn="just"/>
            <a:r>
              <a:rPr lang="en-US" sz="2800" smtClean="0">
                <a:latin typeface="Calibri Light" pitchFamily="34" charset="0"/>
              </a:rPr>
              <a:t>menghubungkan pemakai komputer dari suatu negara ke negara lain di seluruh dunia</a:t>
            </a:r>
          </a:p>
          <a:p>
            <a:pPr algn="just"/>
            <a:r>
              <a:rPr lang="en-US" sz="2800" smtClean="0">
                <a:latin typeface="Calibri Light" pitchFamily="34" charset="0"/>
              </a:rPr>
              <a:t>dimana di dalamnya terdapat berbagai sumber daya informasi dari mulai yang statis hingga yang dinamis dan interaktif. </a:t>
            </a:r>
          </a:p>
        </p:txBody>
      </p:sp>
      <p:sp>
        <p:nvSpPr>
          <p:cNvPr id="7171" name="Rectangle 5"/>
          <p:cNvSpPr>
            <a:spLocks noChangeArrowheads="1"/>
          </p:cNvSpPr>
          <p:nvPr/>
        </p:nvSpPr>
        <p:spPr bwMode="auto">
          <a:xfrm>
            <a:off x="1116013" y="46038"/>
            <a:ext cx="6783387" cy="646112"/>
          </a:xfrm>
          <a:prstGeom prst="rect">
            <a:avLst/>
          </a:prstGeom>
          <a:noFill/>
          <a:ln w="9525">
            <a:noFill/>
            <a:miter lim="800000"/>
            <a:headEnd/>
            <a:tailEnd/>
          </a:ln>
        </p:spPr>
        <p:txBody>
          <a:bodyPr>
            <a:spAutoFit/>
          </a:bodyPr>
          <a:lstStyle/>
          <a:p>
            <a:r>
              <a:rPr lang="id-ID" sz="3600" b="1">
                <a:latin typeface="Calibri Light" pitchFamily="34" charset="0"/>
              </a:rPr>
              <a:t>1. DEFINISI DAN SEJARAH INTERNET </a:t>
            </a:r>
            <a:endParaRPr lang="id-ID" sz="36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p:cTn id="7" dur="1000" fill="hold"/>
                                        <p:tgtEl>
                                          <p:spTgt spid="3277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277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277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2771">
                                            <p:txEl>
                                              <p:pRg st="0" end="0"/>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boing.wav"/>
                                        </p:tgtEl>
                                      </p:cMediaNode>
                                    </p:audio>
                                  </p:sub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32771">
                                            <p:txEl>
                                              <p:pRg st="1" end="1"/>
                                            </p:txEl>
                                          </p:spTgt>
                                        </p:tgtEl>
                                        <p:attrNameLst>
                                          <p:attrName>style.visibility</p:attrName>
                                        </p:attrNameLst>
                                      </p:cBhvr>
                                      <p:to>
                                        <p:strVal val="visible"/>
                                      </p:to>
                                    </p:set>
                                    <p:anim calcmode="lin" valueType="num">
                                      <p:cBhvr>
                                        <p:cTn id="15" dur="1000" fill="hold"/>
                                        <p:tgtEl>
                                          <p:spTgt spid="32771">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2771">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2771">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2771">
                                            <p:txEl>
                                              <p:pRg st="1" end="1"/>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3"/>
                                            </p:cond>
                                          </p:stCondLst>
                                          <p:endCondLst>
                                            <p:cond evt="onStopAudio" delay="0">
                                              <p:tgtEl>
                                                <p:sldTgt/>
                                              </p:tgtEl>
                                            </p:cond>
                                          </p:endCondLst>
                                        </p:cTn>
                                        <p:tgtEl>
                                          <p:sndTgt r:embed="rId2" name="boing.wav"/>
                                        </p:tgtEl>
                                      </p:cMediaNode>
                                    </p:audio>
                                  </p:sub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32771">
                                            <p:txEl>
                                              <p:pRg st="2" end="2"/>
                                            </p:txEl>
                                          </p:spTgt>
                                        </p:tgtEl>
                                        <p:attrNameLst>
                                          <p:attrName>style.visibility</p:attrName>
                                        </p:attrNameLst>
                                      </p:cBhvr>
                                      <p:to>
                                        <p:strVal val="visible"/>
                                      </p:to>
                                    </p:set>
                                    <p:anim calcmode="lin" valueType="num">
                                      <p:cBhvr>
                                        <p:cTn id="23" dur="1000" fill="hold"/>
                                        <p:tgtEl>
                                          <p:spTgt spid="32771">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2771">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2771">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32771">
                                            <p:txEl>
                                              <p:pRg st="2" end="2"/>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21"/>
                                            </p:cond>
                                          </p:stCondLst>
                                          <p:endCondLst>
                                            <p:cond evt="onStopAudio" delay="0">
                                              <p:tgtEl>
                                                <p:sldTgt/>
                                              </p:tgtEl>
                                            </p:cond>
                                          </p:endCondLst>
                                        </p:cTn>
                                        <p:tgtEl>
                                          <p:sndTgt r:embed="rId2" name="boin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subTitle" idx="1"/>
          </p:nvPr>
        </p:nvSpPr>
        <p:spPr>
          <a:xfrm>
            <a:off x="612775" y="1773238"/>
            <a:ext cx="8280400" cy="1225550"/>
          </a:xfrm>
        </p:spPr>
        <p:txBody>
          <a:bodyPr/>
          <a:lstStyle/>
          <a:p>
            <a:pPr marL="609600" indent="-609600" algn="just">
              <a:buFontTx/>
              <a:buAutoNum type="arabicPeriod"/>
            </a:pPr>
            <a:r>
              <a:rPr lang="en-US" sz="2400" smtClean="0">
                <a:solidFill>
                  <a:schemeClr val="tx1"/>
                </a:solidFill>
                <a:latin typeface="Calibri Light" pitchFamily="34" charset="0"/>
              </a:rPr>
              <a:t>Melalui sebuah ISP (Internet Service Provider)</a:t>
            </a:r>
            <a:endParaRPr lang="id-ID" sz="2400" smtClean="0">
              <a:solidFill>
                <a:schemeClr val="tx1"/>
              </a:solidFill>
              <a:latin typeface="Calibri Light" pitchFamily="34" charset="0"/>
            </a:endParaRPr>
          </a:p>
          <a:p>
            <a:pPr marL="609600" indent="-609600" algn="just">
              <a:buFontTx/>
              <a:buAutoNum type="arabicPeriod"/>
            </a:pPr>
            <a:r>
              <a:rPr lang="en-US" sz="2400" smtClean="0">
                <a:solidFill>
                  <a:schemeClr val="tx1"/>
                </a:solidFill>
                <a:latin typeface="Calibri Light" pitchFamily="34" charset="0"/>
              </a:rPr>
              <a:t>Melalui jaringan TV kabel</a:t>
            </a:r>
            <a:endParaRPr lang="id-ID" sz="2400" smtClean="0">
              <a:solidFill>
                <a:schemeClr val="tx1"/>
              </a:solidFill>
              <a:latin typeface="Calibri Light" pitchFamily="34" charset="0"/>
            </a:endParaRPr>
          </a:p>
          <a:p>
            <a:pPr marL="609600" indent="-609600" algn="just"/>
            <a:endParaRPr lang="en-US" sz="2400" smtClean="0">
              <a:solidFill>
                <a:schemeClr val="tx1"/>
              </a:solidFill>
              <a:latin typeface="Calibri Light" pitchFamily="34" charset="0"/>
            </a:endParaRPr>
          </a:p>
        </p:txBody>
      </p:sp>
      <p:sp>
        <p:nvSpPr>
          <p:cNvPr id="32771" name="Rectangle 5"/>
          <p:cNvSpPr>
            <a:spLocks noChangeArrowheads="1"/>
          </p:cNvSpPr>
          <p:nvPr/>
        </p:nvSpPr>
        <p:spPr bwMode="auto">
          <a:xfrm>
            <a:off x="457200" y="917575"/>
            <a:ext cx="8229600" cy="1143000"/>
          </a:xfrm>
          <a:prstGeom prst="rect">
            <a:avLst/>
          </a:prstGeom>
          <a:noFill/>
          <a:ln w="9525">
            <a:noFill/>
            <a:miter lim="800000"/>
            <a:headEnd/>
            <a:tailEnd/>
          </a:ln>
        </p:spPr>
        <p:txBody>
          <a:bodyPr anchor="ctr"/>
          <a:lstStyle/>
          <a:p>
            <a:r>
              <a:rPr lang="en-US" sz="3600" b="1">
                <a:latin typeface="Calibri Light" pitchFamily="34" charset="0"/>
              </a:rPr>
              <a:t> </a:t>
            </a:r>
            <a:r>
              <a:rPr lang="en-US" sz="2800" b="1">
                <a:latin typeface="Calibri Light" pitchFamily="34" charset="0"/>
              </a:rPr>
              <a:t>Cara mengakses internet</a:t>
            </a:r>
            <a:r>
              <a:rPr lang="id-ID" sz="2800" b="1">
                <a:latin typeface="Calibri Light" pitchFamily="34" charset="0"/>
              </a:rPr>
              <a:t>:</a:t>
            </a:r>
            <a:endParaRPr lang="en-US" sz="2800" b="1">
              <a:latin typeface="Calibri Light" pitchFamily="34" charset="0"/>
            </a:endParaRPr>
          </a:p>
        </p:txBody>
      </p:sp>
      <p:sp>
        <p:nvSpPr>
          <p:cNvPr id="32772" name="Rectangle 4"/>
          <p:cNvSpPr>
            <a:spLocks noChangeArrowheads="1"/>
          </p:cNvSpPr>
          <p:nvPr/>
        </p:nvSpPr>
        <p:spPr bwMode="auto">
          <a:xfrm>
            <a:off x="179388" y="188913"/>
            <a:ext cx="8820150" cy="522287"/>
          </a:xfrm>
          <a:prstGeom prst="rect">
            <a:avLst/>
          </a:prstGeom>
          <a:noFill/>
          <a:ln w="9525">
            <a:noFill/>
            <a:miter lim="800000"/>
            <a:headEnd/>
            <a:tailEnd/>
          </a:ln>
        </p:spPr>
        <p:txBody>
          <a:bodyPr>
            <a:spAutoFit/>
          </a:bodyPr>
          <a:lstStyle/>
          <a:p>
            <a:pPr marL="623888" lvl="1" indent="-514350"/>
            <a:r>
              <a:rPr lang="id-ID" sz="2800" b="1">
                <a:latin typeface="Calibri Light" pitchFamily="34" charset="0"/>
              </a:rPr>
              <a:t>4. LEMBAGA –LEMBAGA PENGELOLA INTERNET DAN WEB</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323850" y="1052513"/>
            <a:ext cx="8496300" cy="1008062"/>
          </a:xfrm>
          <a:prstGeom prst="rect">
            <a:avLst/>
          </a:prstGeom>
          <a:noFill/>
          <a:ln w="9525">
            <a:noFill/>
            <a:miter lim="800000"/>
            <a:headEnd/>
            <a:tailEnd/>
          </a:ln>
        </p:spPr>
        <p:txBody>
          <a:bodyPr/>
          <a:lstStyle/>
          <a:p>
            <a:pPr marL="609600" indent="-609600">
              <a:spcBef>
                <a:spcPct val="20000"/>
              </a:spcBef>
              <a:buFontTx/>
              <a:buAutoNum type="arabicPeriod"/>
            </a:pPr>
            <a:r>
              <a:rPr lang="id-ID" sz="2400" b="1" noProof="1">
                <a:latin typeface="Calibri Light" pitchFamily="34" charset="0"/>
              </a:rPr>
              <a:t>Penyedia layanan internet (</a:t>
            </a:r>
            <a:r>
              <a:rPr lang="id-ID" sz="2400" b="1" i="1" noProof="1">
                <a:latin typeface="Calibri Light" pitchFamily="34" charset="0"/>
              </a:rPr>
              <a:t>Internet Service Provider/ISP</a:t>
            </a:r>
            <a:r>
              <a:rPr lang="id-ID" sz="2400" b="1" noProof="1">
                <a:latin typeface="Calibri Light" pitchFamily="34" charset="0"/>
              </a:rPr>
              <a:t>) </a:t>
            </a:r>
          </a:p>
        </p:txBody>
      </p:sp>
      <p:sp>
        <p:nvSpPr>
          <p:cNvPr id="33795" name="Rectangle 4"/>
          <p:cNvSpPr>
            <a:spLocks noChangeArrowheads="1"/>
          </p:cNvSpPr>
          <p:nvPr/>
        </p:nvSpPr>
        <p:spPr bwMode="auto">
          <a:xfrm>
            <a:off x="539750" y="1700213"/>
            <a:ext cx="7858125" cy="4052887"/>
          </a:xfrm>
          <a:prstGeom prst="rect">
            <a:avLst/>
          </a:prstGeom>
          <a:noFill/>
          <a:ln w="9525">
            <a:noFill/>
            <a:miter lim="800000"/>
            <a:headEnd/>
            <a:tailEnd/>
          </a:ln>
        </p:spPr>
        <p:txBody>
          <a:bodyPr/>
          <a:lstStyle/>
          <a:p>
            <a:pPr marL="609600" indent="-609600" algn="just">
              <a:spcBef>
                <a:spcPct val="20000"/>
              </a:spcBef>
              <a:buFont typeface="Wingdings" pitchFamily="2" charset="2"/>
              <a:buChar char="Ø"/>
            </a:pPr>
            <a:r>
              <a:rPr lang="id-ID" sz="2400" noProof="1">
                <a:latin typeface="Calibri Light" pitchFamily="34" charset="0"/>
              </a:rPr>
              <a:t>Merupakan perusahaan jasa yang menginvestasikan modalnya untuk membangun jaringan dan menyewakan kepada pelanggan agar meraka dapat mengakses internet.</a:t>
            </a:r>
          </a:p>
          <a:p>
            <a:pPr marL="609600" indent="-609600" algn="just">
              <a:spcBef>
                <a:spcPct val="20000"/>
              </a:spcBef>
              <a:buFont typeface="Wingdings" pitchFamily="2" charset="2"/>
              <a:buChar char="Ø"/>
            </a:pPr>
            <a:r>
              <a:rPr lang="id-ID" sz="2400" noProof="1">
                <a:latin typeface="Calibri Light" pitchFamily="34" charset="0"/>
              </a:rPr>
              <a:t>ISP merupakan pintu gerbang untuk koneksi ke internet.</a:t>
            </a:r>
          </a:p>
          <a:p>
            <a:pPr marL="609600" indent="-609600" algn="just">
              <a:spcBef>
                <a:spcPct val="20000"/>
              </a:spcBef>
              <a:buFont typeface="Wingdings" pitchFamily="2" charset="2"/>
              <a:buChar char="Ø"/>
            </a:pPr>
            <a:r>
              <a:rPr lang="id-ID" sz="2400" noProof="1">
                <a:latin typeface="Calibri Light" pitchFamily="34" charset="0"/>
              </a:rPr>
              <a:t>Koneksi dapat dilakukan atas dasar jumlah jam akses atau hak pakai selama 24 jam.</a:t>
            </a:r>
          </a:p>
          <a:p>
            <a:pPr marL="609600" indent="-609600" algn="just">
              <a:spcBef>
                <a:spcPct val="20000"/>
              </a:spcBef>
              <a:buFont typeface="Wingdings" pitchFamily="2" charset="2"/>
              <a:buChar char="Ø"/>
            </a:pPr>
            <a:r>
              <a:rPr lang="id-ID" sz="2400" noProof="1">
                <a:latin typeface="Calibri Light" pitchFamily="34" charset="0"/>
              </a:rPr>
              <a:t>Contoh ISP di Indonesia : Telkom, INDO.NET, IndosatNET, WasantaraNET, CBN, RADNET.</a:t>
            </a:r>
          </a:p>
        </p:txBody>
      </p:sp>
      <p:sp>
        <p:nvSpPr>
          <p:cNvPr id="33796" name="Rectangle 3"/>
          <p:cNvSpPr>
            <a:spLocks noChangeArrowheads="1"/>
          </p:cNvSpPr>
          <p:nvPr/>
        </p:nvSpPr>
        <p:spPr bwMode="auto">
          <a:xfrm>
            <a:off x="179388" y="188913"/>
            <a:ext cx="8820150" cy="522287"/>
          </a:xfrm>
          <a:prstGeom prst="rect">
            <a:avLst/>
          </a:prstGeom>
          <a:noFill/>
          <a:ln w="9525">
            <a:noFill/>
            <a:miter lim="800000"/>
            <a:headEnd/>
            <a:tailEnd/>
          </a:ln>
        </p:spPr>
        <p:txBody>
          <a:bodyPr>
            <a:spAutoFit/>
          </a:bodyPr>
          <a:lstStyle/>
          <a:p>
            <a:pPr marL="623888" lvl="1" indent="-514350"/>
            <a:r>
              <a:rPr lang="id-ID" sz="2800" b="1">
                <a:latin typeface="Calibri Light" pitchFamily="34" charset="0"/>
              </a:rPr>
              <a:t>4. LEMBAGA –LEMBAGA PENGELOLA INTERNET DAN WEB</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idx="1"/>
          </p:nvPr>
        </p:nvSpPr>
        <p:spPr>
          <a:xfrm>
            <a:off x="755650" y="1782763"/>
            <a:ext cx="7931150" cy="4525962"/>
          </a:xfrm>
        </p:spPr>
        <p:txBody>
          <a:bodyPr/>
          <a:lstStyle/>
          <a:p>
            <a:pPr algn="just">
              <a:buFont typeface="Wingdings" pitchFamily="2" charset="2"/>
              <a:buChar char="Ø"/>
            </a:pPr>
            <a:r>
              <a:rPr lang="id-ID" sz="2400" noProof="1" smtClean="0">
                <a:latin typeface="Calibri Light" pitchFamily="34" charset="0"/>
              </a:rPr>
              <a:t>Selain melalui ISP, untuk mengakses internet dapat dilakukan melalui jaringan TV Kabel.</a:t>
            </a:r>
          </a:p>
          <a:p>
            <a:pPr algn="just">
              <a:buFont typeface="Wingdings" pitchFamily="2" charset="2"/>
              <a:buChar char="Ø"/>
            </a:pPr>
            <a:r>
              <a:rPr lang="id-ID" sz="2400" noProof="1" smtClean="0">
                <a:latin typeface="Calibri Light" pitchFamily="34" charset="0"/>
              </a:rPr>
              <a:t>Cara akses ini umumnya ditawarkan di kota-kota besar dan dikenal dengan istilah Internel Kabel.</a:t>
            </a:r>
          </a:p>
          <a:p>
            <a:pPr algn="just">
              <a:buFont typeface="Wingdings" pitchFamily="2" charset="2"/>
              <a:buChar char="Ø"/>
            </a:pPr>
            <a:r>
              <a:rPr lang="id-ID" sz="2400" noProof="1" smtClean="0">
                <a:latin typeface="Calibri Light" pitchFamily="34" charset="0"/>
              </a:rPr>
              <a:t>User cukup membayar sewa yang relatif murah dan biasanya disertai dengan bonus menggunakan saluran-saluran TV satelit seperti CNN dan Discovery Channel.</a:t>
            </a:r>
            <a:endParaRPr lang="en-US" sz="2400" smtClean="0">
              <a:latin typeface="Calibri Light" pitchFamily="34" charset="0"/>
            </a:endParaRPr>
          </a:p>
        </p:txBody>
      </p:sp>
      <p:sp>
        <p:nvSpPr>
          <p:cNvPr id="34819" name="Rectangle 3"/>
          <p:cNvSpPr>
            <a:spLocks noChangeArrowheads="1"/>
          </p:cNvSpPr>
          <p:nvPr/>
        </p:nvSpPr>
        <p:spPr bwMode="auto">
          <a:xfrm>
            <a:off x="468313" y="1052513"/>
            <a:ext cx="8280400" cy="1225550"/>
          </a:xfrm>
          <a:prstGeom prst="rect">
            <a:avLst/>
          </a:prstGeom>
          <a:noFill/>
          <a:ln w="9525">
            <a:noFill/>
            <a:miter lim="800000"/>
            <a:headEnd/>
            <a:tailEnd/>
          </a:ln>
        </p:spPr>
        <p:txBody>
          <a:bodyPr/>
          <a:lstStyle/>
          <a:p>
            <a:pPr marL="609600" indent="-609600" algn="just">
              <a:spcBef>
                <a:spcPct val="20000"/>
              </a:spcBef>
            </a:pPr>
            <a:r>
              <a:rPr lang="id-ID" sz="2400" b="1">
                <a:latin typeface="Calibri Light" pitchFamily="34" charset="0"/>
              </a:rPr>
              <a:t>2.	</a:t>
            </a:r>
            <a:r>
              <a:rPr lang="en-US" sz="2400" b="1">
                <a:latin typeface="Calibri Light" pitchFamily="34" charset="0"/>
              </a:rPr>
              <a:t>Melalui jaringan TV kabel</a:t>
            </a:r>
            <a:endParaRPr lang="id-ID" sz="2400" b="1">
              <a:latin typeface="Calibri Light" pitchFamily="34" charset="0"/>
            </a:endParaRPr>
          </a:p>
          <a:p>
            <a:pPr marL="609600" indent="-609600" algn="just">
              <a:spcBef>
                <a:spcPct val="20000"/>
              </a:spcBef>
            </a:pPr>
            <a:endParaRPr lang="en-US" sz="2400" b="1">
              <a:latin typeface="Calibri Light" pitchFamily="34" charset="0"/>
            </a:endParaRPr>
          </a:p>
        </p:txBody>
      </p:sp>
      <p:sp>
        <p:nvSpPr>
          <p:cNvPr id="34820" name="Rectangle 3"/>
          <p:cNvSpPr>
            <a:spLocks noChangeArrowheads="1"/>
          </p:cNvSpPr>
          <p:nvPr/>
        </p:nvSpPr>
        <p:spPr bwMode="auto">
          <a:xfrm>
            <a:off x="179388" y="188913"/>
            <a:ext cx="8820150" cy="522287"/>
          </a:xfrm>
          <a:prstGeom prst="rect">
            <a:avLst/>
          </a:prstGeom>
          <a:noFill/>
          <a:ln w="9525">
            <a:noFill/>
            <a:miter lim="800000"/>
            <a:headEnd/>
            <a:tailEnd/>
          </a:ln>
        </p:spPr>
        <p:txBody>
          <a:bodyPr>
            <a:spAutoFit/>
          </a:bodyPr>
          <a:lstStyle/>
          <a:p>
            <a:pPr marL="623888" lvl="1" indent="-514350"/>
            <a:r>
              <a:rPr lang="id-ID" sz="2800" b="1">
                <a:latin typeface="Calibri Light" pitchFamily="34" charset="0"/>
              </a:rPr>
              <a:t>4. LEMBAGA –LEMBAGA PENGELOLA INTERNET DAN WEB</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630238"/>
            <a:ext cx="8686800" cy="1143000"/>
          </a:xfrm>
        </p:spPr>
        <p:txBody>
          <a:bodyPr/>
          <a:lstStyle/>
          <a:p>
            <a:r>
              <a:rPr lang="en-US" sz="2800" b="1" smtClean="0">
                <a:latin typeface="Calibri Light" pitchFamily="34" charset="0"/>
              </a:rPr>
              <a:t>HTTP (HyperText Transfer Protocol)</a:t>
            </a:r>
          </a:p>
        </p:txBody>
      </p:sp>
      <p:sp>
        <p:nvSpPr>
          <p:cNvPr id="35843" name="Rectangle 3"/>
          <p:cNvSpPr>
            <a:spLocks noGrp="1" noChangeArrowheads="1"/>
          </p:cNvSpPr>
          <p:nvPr>
            <p:ph idx="1"/>
          </p:nvPr>
        </p:nvSpPr>
        <p:spPr>
          <a:xfrm>
            <a:off x="468313" y="1422400"/>
            <a:ext cx="7772400" cy="422275"/>
          </a:xfrm>
        </p:spPr>
        <p:txBody>
          <a:bodyPr/>
          <a:lstStyle/>
          <a:p>
            <a:r>
              <a:rPr lang="en-US" sz="1800" smtClean="0">
                <a:latin typeface="Calibri Light" pitchFamily="34" charset="0"/>
              </a:rPr>
              <a:t>HTTP adalah protokol komunikasi yang digunakan dalam we</a:t>
            </a:r>
            <a:r>
              <a:rPr lang="id-ID" sz="1800" smtClean="0">
                <a:latin typeface="Calibri Light" pitchFamily="34" charset="0"/>
              </a:rPr>
              <a:t>b</a:t>
            </a:r>
            <a:endParaRPr lang="en-US" sz="1800" smtClean="0">
              <a:latin typeface="Calibri Light" pitchFamily="34" charset="0"/>
            </a:endParaRPr>
          </a:p>
        </p:txBody>
      </p:sp>
      <p:grpSp>
        <p:nvGrpSpPr>
          <p:cNvPr id="35844" name="Group 24"/>
          <p:cNvGrpSpPr>
            <a:grpSpLocks/>
          </p:cNvGrpSpPr>
          <p:nvPr/>
        </p:nvGrpSpPr>
        <p:grpSpPr bwMode="auto">
          <a:xfrm>
            <a:off x="179388" y="1916113"/>
            <a:ext cx="8820150" cy="3384550"/>
            <a:chOff x="104" y="1456"/>
            <a:chExt cx="6069" cy="2535"/>
          </a:xfrm>
        </p:grpSpPr>
        <p:sp>
          <p:nvSpPr>
            <p:cNvPr id="35846" name="Text Box 25"/>
            <p:cNvSpPr txBox="1">
              <a:spLocks noChangeArrowheads="1"/>
            </p:cNvSpPr>
            <p:nvPr/>
          </p:nvSpPr>
          <p:spPr bwMode="auto">
            <a:xfrm>
              <a:off x="1695" y="1984"/>
              <a:ext cx="3984" cy="781"/>
            </a:xfrm>
            <a:prstGeom prst="rect">
              <a:avLst/>
            </a:prstGeom>
            <a:noFill/>
            <a:ln w="9525">
              <a:solidFill>
                <a:schemeClr val="tx1"/>
              </a:solidFill>
              <a:miter lim="800000"/>
              <a:headEnd/>
              <a:tailEnd/>
            </a:ln>
          </p:spPr>
          <p:txBody>
            <a:bodyPr>
              <a:spAutoFit/>
            </a:bodyPr>
            <a:lstStyle/>
            <a:p>
              <a:pPr eaLnBrk="0" hangingPunct="0"/>
              <a:r>
                <a:rPr lang="en-US" sz="1200">
                  <a:latin typeface="Courier New" pitchFamily="49" charset="0"/>
                </a:rPr>
                <a:t>Content-type: </a:t>
              </a:r>
              <a:r>
                <a:rPr lang="en-US" sz="1200" b="1">
                  <a:latin typeface="Courier New" pitchFamily="49" charset="0"/>
                </a:rPr>
                <a:t>text/html</a:t>
              </a:r>
            </a:p>
            <a:p>
              <a:pPr eaLnBrk="0" hangingPunct="0"/>
              <a:endParaRPr lang="en-US" sz="1200">
                <a:latin typeface="Courier New" pitchFamily="49" charset="0"/>
              </a:endParaRPr>
            </a:p>
            <a:p>
              <a:pPr eaLnBrk="0" hangingPunct="0"/>
              <a:r>
                <a:rPr lang="en-US" sz="1200">
                  <a:latin typeface="Courier New" pitchFamily="49" charset="0"/>
                </a:rPr>
                <a:t>&lt;html&gt;</a:t>
              </a:r>
            </a:p>
            <a:p>
              <a:pPr eaLnBrk="0" hangingPunct="0"/>
              <a:r>
                <a:rPr lang="en-US" sz="1200">
                  <a:latin typeface="Courier New" pitchFamily="49" charset="0"/>
                </a:rPr>
                <a:t>&lt;head&gt;&lt;title&gt; Google &lt;/title&gt;&lt;/head&gt;</a:t>
              </a:r>
            </a:p>
            <a:p>
              <a:pPr eaLnBrk="0" hangingPunct="0"/>
              <a:r>
                <a:rPr lang="en-US" sz="1200">
                  <a:latin typeface="Courier New" pitchFamily="49" charset="0"/>
                </a:rPr>
                <a:t>&lt;body&gt;Welcome to google &lt;img src='logo.gif'&gt;&lt;/body&gt;</a:t>
              </a:r>
            </a:p>
            <a:p>
              <a:pPr eaLnBrk="0" hangingPunct="0"/>
              <a:r>
                <a:rPr lang="en-US" sz="1200">
                  <a:latin typeface="Courier New" pitchFamily="49" charset="0"/>
                </a:rPr>
                <a:t>&lt;/html&gt;</a:t>
              </a:r>
            </a:p>
          </p:txBody>
        </p:sp>
        <p:sp>
          <p:nvSpPr>
            <p:cNvPr id="35847" name="Text Box 26"/>
            <p:cNvSpPr txBox="1">
              <a:spLocks noChangeArrowheads="1"/>
            </p:cNvSpPr>
            <p:nvPr/>
          </p:nvSpPr>
          <p:spPr bwMode="auto">
            <a:xfrm>
              <a:off x="637" y="1456"/>
              <a:ext cx="3984" cy="662"/>
            </a:xfrm>
            <a:prstGeom prst="rect">
              <a:avLst/>
            </a:prstGeom>
            <a:noFill/>
            <a:ln w="9525">
              <a:solidFill>
                <a:schemeClr val="tx1"/>
              </a:solidFill>
              <a:miter lim="800000"/>
              <a:headEnd/>
              <a:tailEnd/>
            </a:ln>
          </p:spPr>
          <p:txBody>
            <a:bodyPr>
              <a:spAutoFit/>
            </a:bodyPr>
            <a:lstStyle/>
            <a:p>
              <a:pPr eaLnBrk="0" hangingPunct="0"/>
              <a:r>
                <a:rPr lang="en-US" sz="1200">
                  <a:latin typeface="Courier New" pitchFamily="49" charset="0"/>
                </a:rPr>
                <a:t>GET </a:t>
              </a:r>
              <a:r>
                <a:rPr lang="en-US" sz="1200" b="1">
                  <a:latin typeface="Courier New" pitchFamily="49" charset="0"/>
                </a:rPr>
                <a:t>/</a:t>
              </a:r>
              <a:r>
                <a:rPr lang="en-US" sz="1200">
                  <a:latin typeface="Courier New" pitchFamily="49" charset="0"/>
                </a:rPr>
                <a:t> HTTP/1.1</a:t>
              </a:r>
            </a:p>
            <a:p>
              <a:pPr eaLnBrk="0" hangingPunct="0"/>
              <a:r>
                <a:rPr lang="en-US" sz="1200">
                  <a:latin typeface="Courier New" pitchFamily="49" charset="0"/>
                </a:rPr>
                <a:t>Accept: image/gif, image/jpeg, application/x-shockwave-flash, */*</a:t>
              </a:r>
            </a:p>
            <a:p>
              <a:pPr eaLnBrk="0" hangingPunct="0"/>
              <a:r>
                <a:rPr lang="en-US" sz="1200">
                  <a:latin typeface="Courier New" pitchFamily="49" charset="0"/>
                </a:rPr>
                <a:t>User-Agent: Mozilla/4.0 (compatible; MSIE 6.0; Windows NT 5.1)</a:t>
              </a:r>
            </a:p>
            <a:p>
              <a:pPr eaLnBrk="0" hangingPunct="0"/>
              <a:endParaRPr lang="en-US" sz="1200">
                <a:latin typeface="Courier New" pitchFamily="49" charset="0"/>
              </a:endParaRPr>
            </a:p>
          </p:txBody>
        </p:sp>
        <p:sp>
          <p:nvSpPr>
            <p:cNvPr id="35848" name="Text Box 27"/>
            <p:cNvSpPr txBox="1">
              <a:spLocks noChangeArrowheads="1"/>
            </p:cNvSpPr>
            <p:nvPr/>
          </p:nvSpPr>
          <p:spPr bwMode="auto">
            <a:xfrm>
              <a:off x="667" y="2800"/>
              <a:ext cx="3983" cy="662"/>
            </a:xfrm>
            <a:prstGeom prst="rect">
              <a:avLst/>
            </a:prstGeom>
            <a:noFill/>
            <a:ln w="9525">
              <a:solidFill>
                <a:schemeClr val="tx1"/>
              </a:solidFill>
              <a:miter lim="800000"/>
              <a:headEnd/>
              <a:tailEnd/>
            </a:ln>
          </p:spPr>
          <p:txBody>
            <a:bodyPr>
              <a:spAutoFit/>
            </a:bodyPr>
            <a:lstStyle/>
            <a:p>
              <a:pPr eaLnBrk="0" hangingPunct="0"/>
              <a:r>
                <a:rPr lang="en-US" sz="1200">
                  <a:latin typeface="Courier New" pitchFamily="49" charset="0"/>
                </a:rPr>
                <a:t>GET </a:t>
              </a:r>
              <a:r>
                <a:rPr lang="en-US" sz="1200" b="1">
                  <a:latin typeface="Courier New" pitchFamily="49" charset="0"/>
                </a:rPr>
                <a:t>/logo.gif</a:t>
              </a:r>
              <a:r>
                <a:rPr lang="en-US" sz="1200">
                  <a:latin typeface="Courier New" pitchFamily="49" charset="0"/>
                </a:rPr>
                <a:t> HTTP/1.1</a:t>
              </a:r>
            </a:p>
            <a:p>
              <a:pPr eaLnBrk="0" hangingPunct="0"/>
              <a:r>
                <a:rPr lang="en-US" sz="1200">
                  <a:latin typeface="Courier New" pitchFamily="49" charset="0"/>
                </a:rPr>
                <a:t>Accept: image/gif, image/jpeg, application/x-shockwave-flash, */*</a:t>
              </a:r>
            </a:p>
            <a:p>
              <a:pPr eaLnBrk="0" hangingPunct="0"/>
              <a:r>
                <a:rPr lang="en-US" sz="1200">
                  <a:latin typeface="Courier New" pitchFamily="49" charset="0"/>
                </a:rPr>
                <a:t>User-Agent: Mozilla/4.0 (compatible; MSIE 6.0; Windows NT 5.1)</a:t>
              </a:r>
            </a:p>
            <a:p>
              <a:pPr eaLnBrk="0" hangingPunct="0"/>
              <a:endParaRPr lang="en-US" sz="1200">
                <a:latin typeface="Courier New" pitchFamily="49" charset="0"/>
              </a:endParaRPr>
            </a:p>
          </p:txBody>
        </p:sp>
        <p:sp>
          <p:nvSpPr>
            <p:cNvPr id="35849" name="Text Box 28"/>
            <p:cNvSpPr txBox="1">
              <a:spLocks noChangeArrowheads="1"/>
            </p:cNvSpPr>
            <p:nvPr/>
          </p:nvSpPr>
          <p:spPr bwMode="auto">
            <a:xfrm>
              <a:off x="1679" y="3328"/>
              <a:ext cx="3984" cy="663"/>
            </a:xfrm>
            <a:prstGeom prst="rect">
              <a:avLst/>
            </a:prstGeom>
            <a:noFill/>
            <a:ln w="9525">
              <a:solidFill>
                <a:schemeClr val="tx1"/>
              </a:solidFill>
              <a:miter lim="800000"/>
              <a:headEnd/>
              <a:tailEnd/>
            </a:ln>
          </p:spPr>
          <p:txBody>
            <a:bodyPr>
              <a:spAutoFit/>
            </a:bodyPr>
            <a:lstStyle/>
            <a:p>
              <a:pPr eaLnBrk="0" hangingPunct="0"/>
              <a:r>
                <a:rPr lang="en-US" sz="1200">
                  <a:latin typeface="Courier New" pitchFamily="49" charset="0"/>
                </a:rPr>
                <a:t>Content-type: </a:t>
              </a:r>
              <a:r>
                <a:rPr lang="en-US" sz="1200" b="1">
                  <a:latin typeface="Courier New" pitchFamily="49" charset="0"/>
                </a:rPr>
                <a:t>image/gif</a:t>
              </a:r>
            </a:p>
            <a:p>
              <a:pPr eaLnBrk="0" hangingPunct="0"/>
              <a:endParaRPr lang="en-US" sz="1200">
                <a:latin typeface="Courier New" pitchFamily="49" charset="0"/>
              </a:endParaRPr>
            </a:p>
            <a:p>
              <a:pPr eaLnBrk="0" hangingPunct="0"/>
              <a:r>
                <a:rPr lang="en-US" sz="1200">
                  <a:latin typeface="Courier New" pitchFamily="49" charset="0"/>
                </a:rPr>
                <a:t>GIF89a€6÷aD&amp;nˆ†!VRŠ:¾è gÛ5ÈßŽ7J ‰¥Ø£“ !Y¤K"d‘qDbF9~¨âkµ­È ö}&amp;•%= æâz!ÙÑ– uéebóùx’˜M‰"š*ÉæŒ‚Õ˜¡ÉI§^„........</a:t>
              </a:r>
            </a:p>
          </p:txBody>
        </p:sp>
        <p:sp>
          <p:nvSpPr>
            <p:cNvPr id="35850" name="Text Box 29"/>
            <p:cNvSpPr txBox="1">
              <a:spLocks noChangeArrowheads="1"/>
            </p:cNvSpPr>
            <p:nvPr/>
          </p:nvSpPr>
          <p:spPr bwMode="auto">
            <a:xfrm>
              <a:off x="112" y="1589"/>
              <a:ext cx="672" cy="219"/>
            </a:xfrm>
            <a:prstGeom prst="rect">
              <a:avLst/>
            </a:prstGeom>
            <a:noFill/>
            <a:ln w="9525">
              <a:noFill/>
              <a:miter lim="800000"/>
              <a:headEnd/>
              <a:tailEnd/>
            </a:ln>
          </p:spPr>
          <p:txBody>
            <a:bodyPr>
              <a:spAutoFit/>
            </a:bodyPr>
            <a:lstStyle/>
            <a:p>
              <a:pPr eaLnBrk="0" hangingPunct="0">
                <a:spcBef>
                  <a:spcPct val="50000"/>
                </a:spcBef>
              </a:pPr>
              <a:r>
                <a:rPr lang="en-US" sz="1600">
                  <a:latin typeface="Tahoma" pitchFamily="34" charset="0"/>
                </a:rPr>
                <a:t>browser</a:t>
              </a:r>
            </a:p>
          </p:txBody>
        </p:sp>
        <p:sp>
          <p:nvSpPr>
            <p:cNvPr id="35851" name="Text Box 30"/>
            <p:cNvSpPr txBox="1">
              <a:spLocks noChangeArrowheads="1"/>
            </p:cNvSpPr>
            <p:nvPr/>
          </p:nvSpPr>
          <p:spPr bwMode="auto">
            <a:xfrm>
              <a:off x="133" y="2944"/>
              <a:ext cx="672" cy="220"/>
            </a:xfrm>
            <a:prstGeom prst="rect">
              <a:avLst/>
            </a:prstGeom>
            <a:noFill/>
            <a:ln w="9525">
              <a:noFill/>
              <a:miter lim="800000"/>
              <a:headEnd/>
              <a:tailEnd/>
            </a:ln>
          </p:spPr>
          <p:txBody>
            <a:bodyPr>
              <a:spAutoFit/>
            </a:bodyPr>
            <a:lstStyle/>
            <a:p>
              <a:pPr eaLnBrk="0" hangingPunct="0">
                <a:spcBef>
                  <a:spcPct val="50000"/>
                </a:spcBef>
              </a:pPr>
              <a:r>
                <a:rPr lang="en-US" sz="1600">
                  <a:latin typeface="Tahoma" pitchFamily="34" charset="0"/>
                </a:rPr>
                <a:t>browser</a:t>
              </a:r>
            </a:p>
          </p:txBody>
        </p:sp>
        <p:sp>
          <p:nvSpPr>
            <p:cNvPr id="35852" name="Text Box 31"/>
            <p:cNvSpPr txBox="1">
              <a:spLocks noChangeArrowheads="1"/>
            </p:cNvSpPr>
            <p:nvPr/>
          </p:nvSpPr>
          <p:spPr bwMode="auto">
            <a:xfrm>
              <a:off x="5643" y="2268"/>
              <a:ext cx="530" cy="220"/>
            </a:xfrm>
            <a:prstGeom prst="rect">
              <a:avLst/>
            </a:prstGeom>
            <a:noFill/>
            <a:ln w="9525">
              <a:noFill/>
              <a:miter lim="800000"/>
              <a:headEnd/>
              <a:tailEnd/>
            </a:ln>
          </p:spPr>
          <p:txBody>
            <a:bodyPr>
              <a:spAutoFit/>
            </a:bodyPr>
            <a:lstStyle/>
            <a:p>
              <a:pPr eaLnBrk="0" hangingPunct="0">
                <a:spcBef>
                  <a:spcPct val="50000"/>
                </a:spcBef>
              </a:pPr>
              <a:r>
                <a:rPr lang="en-US" sz="1600">
                  <a:latin typeface="Tahoma" pitchFamily="34" charset="0"/>
                </a:rPr>
                <a:t>server</a:t>
              </a:r>
            </a:p>
          </p:txBody>
        </p:sp>
        <p:sp>
          <p:nvSpPr>
            <p:cNvPr id="35853" name="Text Box 32"/>
            <p:cNvSpPr txBox="1">
              <a:spLocks noChangeArrowheads="1"/>
            </p:cNvSpPr>
            <p:nvPr/>
          </p:nvSpPr>
          <p:spPr bwMode="auto">
            <a:xfrm>
              <a:off x="5627" y="3494"/>
              <a:ext cx="508" cy="220"/>
            </a:xfrm>
            <a:prstGeom prst="rect">
              <a:avLst/>
            </a:prstGeom>
            <a:noFill/>
            <a:ln w="9525">
              <a:noFill/>
              <a:miter lim="800000"/>
              <a:headEnd/>
              <a:tailEnd/>
            </a:ln>
          </p:spPr>
          <p:txBody>
            <a:bodyPr>
              <a:spAutoFit/>
            </a:bodyPr>
            <a:lstStyle/>
            <a:p>
              <a:pPr eaLnBrk="0" hangingPunct="0">
                <a:spcBef>
                  <a:spcPct val="50000"/>
                </a:spcBef>
              </a:pPr>
              <a:r>
                <a:rPr lang="en-US" sz="1600">
                  <a:latin typeface="Tahoma" pitchFamily="34" charset="0"/>
                </a:rPr>
                <a:t>server</a:t>
              </a:r>
            </a:p>
          </p:txBody>
        </p:sp>
        <p:sp>
          <p:nvSpPr>
            <p:cNvPr id="35854" name="AutoShape 33"/>
            <p:cNvSpPr>
              <a:spLocks noChangeArrowheads="1"/>
            </p:cNvSpPr>
            <p:nvPr/>
          </p:nvSpPr>
          <p:spPr bwMode="auto">
            <a:xfrm>
              <a:off x="4696" y="1536"/>
              <a:ext cx="864" cy="312"/>
            </a:xfrm>
            <a:prstGeom prst="rightArrow">
              <a:avLst>
                <a:gd name="adj1" fmla="val 50000"/>
                <a:gd name="adj2" fmla="val 69231"/>
              </a:avLst>
            </a:prstGeom>
            <a:noFill/>
            <a:ln w="9525">
              <a:solidFill>
                <a:schemeClr val="tx1"/>
              </a:solidFill>
              <a:miter lim="800000"/>
              <a:headEnd/>
              <a:tailEnd/>
            </a:ln>
          </p:spPr>
          <p:txBody>
            <a:bodyPr wrap="none" anchor="ctr"/>
            <a:lstStyle/>
            <a:p>
              <a:endParaRPr lang="id-ID">
                <a:latin typeface="Calibri" pitchFamily="34" charset="0"/>
              </a:endParaRPr>
            </a:p>
          </p:txBody>
        </p:sp>
        <p:sp>
          <p:nvSpPr>
            <p:cNvPr id="35855" name="Text Box 34"/>
            <p:cNvSpPr txBox="1">
              <a:spLocks noChangeArrowheads="1"/>
            </p:cNvSpPr>
            <p:nvPr/>
          </p:nvSpPr>
          <p:spPr bwMode="auto">
            <a:xfrm>
              <a:off x="4689" y="1605"/>
              <a:ext cx="871" cy="179"/>
            </a:xfrm>
            <a:prstGeom prst="rect">
              <a:avLst/>
            </a:prstGeom>
            <a:noFill/>
            <a:ln w="9525">
              <a:noFill/>
              <a:miter lim="800000"/>
              <a:headEnd/>
              <a:tailEnd/>
            </a:ln>
          </p:spPr>
          <p:txBody>
            <a:bodyPr>
              <a:spAutoFit/>
            </a:bodyPr>
            <a:lstStyle/>
            <a:p>
              <a:pPr eaLnBrk="0" hangingPunct="0">
                <a:spcBef>
                  <a:spcPct val="50000"/>
                </a:spcBef>
              </a:pPr>
              <a:r>
                <a:rPr lang="en-US" sz="1200">
                  <a:latin typeface="Tahoma" pitchFamily="34" charset="0"/>
                </a:rPr>
                <a:t>HTTP request 1</a:t>
              </a:r>
            </a:p>
          </p:txBody>
        </p:sp>
        <p:sp>
          <p:nvSpPr>
            <p:cNvPr id="35856" name="AutoShape 35"/>
            <p:cNvSpPr>
              <a:spLocks noChangeArrowheads="1"/>
            </p:cNvSpPr>
            <p:nvPr/>
          </p:nvSpPr>
          <p:spPr bwMode="auto">
            <a:xfrm>
              <a:off x="4728" y="2896"/>
              <a:ext cx="864" cy="312"/>
            </a:xfrm>
            <a:prstGeom prst="rightArrow">
              <a:avLst>
                <a:gd name="adj1" fmla="val 50000"/>
                <a:gd name="adj2" fmla="val 69231"/>
              </a:avLst>
            </a:prstGeom>
            <a:noFill/>
            <a:ln w="9525">
              <a:solidFill>
                <a:schemeClr val="tx1"/>
              </a:solidFill>
              <a:miter lim="800000"/>
              <a:headEnd/>
              <a:tailEnd/>
            </a:ln>
          </p:spPr>
          <p:txBody>
            <a:bodyPr wrap="none" anchor="ctr"/>
            <a:lstStyle/>
            <a:p>
              <a:endParaRPr lang="id-ID">
                <a:latin typeface="Calibri" pitchFamily="34" charset="0"/>
              </a:endParaRPr>
            </a:p>
          </p:txBody>
        </p:sp>
        <p:sp>
          <p:nvSpPr>
            <p:cNvPr id="35857" name="Text Box 36"/>
            <p:cNvSpPr txBox="1">
              <a:spLocks noChangeArrowheads="1"/>
            </p:cNvSpPr>
            <p:nvPr/>
          </p:nvSpPr>
          <p:spPr bwMode="auto">
            <a:xfrm>
              <a:off x="4720" y="2965"/>
              <a:ext cx="871" cy="179"/>
            </a:xfrm>
            <a:prstGeom prst="rect">
              <a:avLst/>
            </a:prstGeom>
            <a:noFill/>
            <a:ln w="9525">
              <a:noFill/>
              <a:miter lim="800000"/>
              <a:headEnd/>
              <a:tailEnd/>
            </a:ln>
          </p:spPr>
          <p:txBody>
            <a:bodyPr>
              <a:spAutoFit/>
            </a:bodyPr>
            <a:lstStyle/>
            <a:p>
              <a:pPr eaLnBrk="0" hangingPunct="0">
                <a:spcBef>
                  <a:spcPct val="50000"/>
                </a:spcBef>
              </a:pPr>
              <a:r>
                <a:rPr lang="en-US" sz="1200">
                  <a:latin typeface="Tahoma" pitchFamily="34" charset="0"/>
                </a:rPr>
                <a:t>HTTP request 2</a:t>
              </a:r>
            </a:p>
          </p:txBody>
        </p:sp>
        <p:sp>
          <p:nvSpPr>
            <p:cNvPr id="35858" name="AutoShape 37"/>
            <p:cNvSpPr>
              <a:spLocks noChangeArrowheads="1"/>
            </p:cNvSpPr>
            <p:nvPr/>
          </p:nvSpPr>
          <p:spPr bwMode="auto">
            <a:xfrm flipH="1">
              <a:off x="768" y="2176"/>
              <a:ext cx="864" cy="312"/>
            </a:xfrm>
            <a:prstGeom prst="rightArrow">
              <a:avLst>
                <a:gd name="adj1" fmla="val 50000"/>
                <a:gd name="adj2" fmla="val 69231"/>
              </a:avLst>
            </a:prstGeom>
            <a:noFill/>
            <a:ln w="9525">
              <a:solidFill>
                <a:schemeClr val="tx1"/>
              </a:solidFill>
              <a:miter lim="800000"/>
              <a:headEnd/>
              <a:tailEnd/>
            </a:ln>
          </p:spPr>
          <p:txBody>
            <a:bodyPr wrap="none" anchor="ctr"/>
            <a:lstStyle/>
            <a:p>
              <a:endParaRPr lang="id-ID">
                <a:latin typeface="Calibri" pitchFamily="34" charset="0"/>
              </a:endParaRPr>
            </a:p>
          </p:txBody>
        </p:sp>
        <p:sp>
          <p:nvSpPr>
            <p:cNvPr id="35859" name="Text Box 38"/>
            <p:cNvSpPr txBox="1">
              <a:spLocks noChangeArrowheads="1"/>
            </p:cNvSpPr>
            <p:nvPr/>
          </p:nvSpPr>
          <p:spPr bwMode="auto">
            <a:xfrm>
              <a:off x="800" y="2245"/>
              <a:ext cx="872" cy="298"/>
            </a:xfrm>
            <a:prstGeom prst="rect">
              <a:avLst/>
            </a:prstGeom>
            <a:noFill/>
            <a:ln w="9525">
              <a:noFill/>
              <a:miter lim="800000"/>
              <a:headEnd/>
              <a:tailEnd/>
            </a:ln>
          </p:spPr>
          <p:txBody>
            <a:bodyPr>
              <a:spAutoFit/>
            </a:bodyPr>
            <a:lstStyle/>
            <a:p>
              <a:pPr eaLnBrk="0" hangingPunct="0">
                <a:spcBef>
                  <a:spcPct val="50000"/>
                </a:spcBef>
              </a:pPr>
              <a:r>
                <a:rPr lang="en-US" sz="1200">
                  <a:latin typeface="Tahoma" pitchFamily="34" charset="0"/>
                </a:rPr>
                <a:t>HTTP response 1</a:t>
              </a:r>
            </a:p>
          </p:txBody>
        </p:sp>
        <p:sp>
          <p:nvSpPr>
            <p:cNvPr id="35860" name="AutoShape 39"/>
            <p:cNvSpPr>
              <a:spLocks noChangeArrowheads="1"/>
            </p:cNvSpPr>
            <p:nvPr/>
          </p:nvSpPr>
          <p:spPr bwMode="auto">
            <a:xfrm flipH="1">
              <a:off x="736" y="3432"/>
              <a:ext cx="864" cy="312"/>
            </a:xfrm>
            <a:prstGeom prst="rightArrow">
              <a:avLst>
                <a:gd name="adj1" fmla="val 50000"/>
                <a:gd name="adj2" fmla="val 69231"/>
              </a:avLst>
            </a:prstGeom>
            <a:noFill/>
            <a:ln w="9525">
              <a:solidFill>
                <a:schemeClr val="tx1"/>
              </a:solidFill>
              <a:miter lim="800000"/>
              <a:headEnd/>
              <a:tailEnd/>
            </a:ln>
          </p:spPr>
          <p:txBody>
            <a:bodyPr wrap="none" anchor="ctr"/>
            <a:lstStyle/>
            <a:p>
              <a:endParaRPr lang="id-ID">
                <a:latin typeface="Calibri" pitchFamily="34" charset="0"/>
              </a:endParaRPr>
            </a:p>
          </p:txBody>
        </p:sp>
        <p:sp>
          <p:nvSpPr>
            <p:cNvPr id="35861" name="Text Box 40"/>
            <p:cNvSpPr txBox="1">
              <a:spLocks noChangeArrowheads="1"/>
            </p:cNvSpPr>
            <p:nvPr/>
          </p:nvSpPr>
          <p:spPr bwMode="auto">
            <a:xfrm>
              <a:off x="768" y="3501"/>
              <a:ext cx="871" cy="299"/>
            </a:xfrm>
            <a:prstGeom prst="rect">
              <a:avLst/>
            </a:prstGeom>
            <a:noFill/>
            <a:ln w="9525">
              <a:noFill/>
              <a:miter lim="800000"/>
              <a:headEnd/>
              <a:tailEnd/>
            </a:ln>
          </p:spPr>
          <p:txBody>
            <a:bodyPr>
              <a:spAutoFit/>
            </a:bodyPr>
            <a:lstStyle/>
            <a:p>
              <a:pPr eaLnBrk="0" hangingPunct="0">
                <a:spcBef>
                  <a:spcPct val="50000"/>
                </a:spcBef>
              </a:pPr>
              <a:r>
                <a:rPr lang="en-US" sz="1200">
                  <a:latin typeface="Tahoma" pitchFamily="34" charset="0"/>
                </a:rPr>
                <a:t>HTTP response 2</a:t>
              </a:r>
            </a:p>
          </p:txBody>
        </p:sp>
        <p:sp>
          <p:nvSpPr>
            <p:cNvPr id="35862" name="Text Box 41"/>
            <p:cNvSpPr txBox="1">
              <a:spLocks noChangeArrowheads="1"/>
            </p:cNvSpPr>
            <p:nvPr/>
          </p:nvSpPr>
          <p:spPr bwMode="auto">
            <a:xfrm>
              <a:off x="5611" y="1579"/>
              <a:ext cx="530" cy="220"/>
            </a:xfrm>
            <a:prstGeom prst="rect">
              <a:avLst/>
            </a:prstGeom>
            <a:noFill/>
            <a:ln w="9525">
              <a:noFill/>
              <a:miter lim="800000"/>
              <a:headEnd/>
              <a:tailEnd/>
            </a:ln>
          </p:spPr>
          <p:txBody>
            <a:bodyPr>
              <a:spAutoFit/>
            </a:bodyPr>
            <a:lstStyle/>
            <a:p>
              <a:pPr eaLnBrk="0" hangingPunct="0">
                <a:spcBef>
                  <a:spcPct val="50000"/>
                </a:spcBef>
              </a:pPr>
              <a:r>
                <a:rPr lang="en-US" sz="1600">
                  <a:latin typeface="Tahoma" pitchFamily="34" charset="0"/>
                </a:rPr>
                <a:t>server</a:t>
              </a:r>
            </a:p>
          </p:txBody>
        </p:sp>
        <p:sp>
          <p:nvSpPr>
            <p:cNvPr id="35863" name="Text Box 42"/>
            <p:cNvSpPr txBox="1">
              <a:spLocks noChangeArrowheads="1"/>
            </p:cNvSpPr>
            <p:nvPr/>
          </p:nvSpPr>
          <p:spPr bwMode="auto">
            <a:xfrm>
              <a:off x="5613" y="2955"/>
              <a:ext cx="530" cy="220"/>
            </a:xfrm>
            <a:prstGeom prst="rect">
              <a:avLst/>
            </a:prstGeom>
            <a:noFill/>
            <a:ln w="9525">
              <a:noFill/>
              <a:miter lim="800000"/>
              <a:headEnd/>
              <a:tailEnd/>
            </a:ln>
          </p:spPr>
          <p:txBody>
            <a:bodyPr>
              <a:spAutoFit/>
            </a:bodyPr>
            <a:lstStyle/>
            <a:p>
              <a:pPr eaLnBrk="0" hangingPunct="0">
                <a:spcBef>
                  <a:spcPct val="50000"/>
                </a:spcBef>
              </a:pPr>
              <a:r>
                <a:rPr lang="en-US" sz="1600">
                  <a:latin typeface="Tahoma" pitchFamily="34" charset="0"/>
                </a:rPr>
                <a:t>server</a:t>
              </a:r>
            </a:p>
          </p:txBody>
        </p:sp>
        <p:sp>
          <p:nvSpPr>
            <p:cNvPr id="35864" name="Text Box 43"/>
            <p:cNvSpPr txBox="1">
              <a:spLocks noChangeArrowheads="1"/>
            </p:cNvSpPr>
            <p:nvPr/>
          </p:nvSpPr>
          <p:spPr bwMode="auto">
            <a:xfrm>
              <a:off x="104" y="2221"/>
              <a:ext cx="672" cy="219"/>
            </a:xfrm>
            <a:prstGeom prst="rect">
              <a:avLst/>
            </a:prstGeom>
            <a:noFill/>
            <a:ln w="9525">
              <a:noFill/>
              <a:miter lim="800000"/>
              <a:headEnd/>
              <a:tailEnd/>
            </a:ln>
          </p:spPr>
          <p:txBody>
            <a:bodyPr>
              <a:spAutoFit/>
            </a:bodyPr>
            <a:lstStyle/>
            <a:p>
              <a:pPr eaLnBrk="0" hangingPunct="0">
                <a:spcBef>
                  <a:spcPct val="50000"/>
                </a:spcBef>
              </a:pPr>
              <a:r>
                <a:rPr lang="en-US" sz="1600">
                  <a:latin typeface="Tahoma" pitchFamily="34" charset="0"/>
                </a:rPr>
                <a:t>browser</a:t>
              </a:r>
            </a:p>
          </p:txBody>
        </p:sp>
        <p:sp>
          <p:nvSpPr>
            <p:cNvPr id="35865" name="Text Box 44"/>
            <p:cNvSpPr txBox="1">
              <a:spLocks noChangeArrowheads="1"/>
            </p:cNvSpPr>
            <p:nvPr/>
          </p:nvSpPr>
          <p:spPr bwMode="auto">
            <a:xfrm>
              <a:off x="112" y="3469"/>
              <a:ext cx="672" cy="220"/>
            </a:xfrm>
            <a:prstGeom prst="rect">
              <a:avLst/>
            </a:prstGeom>
            <a:noFill/>
            <a:ln w="9525">
              <a:noFill/>
              <a:miter lim="800000"/>
              <a:headEnd/>
              <a:tailEnd/>
            </a:ln>
          </p:spPr>
          <p:txBody>
            <a:bodyPr>
              <a:spAutoFit/>
            </a:bodyPr>
            <a:lstStyle/>
            <a:p>
              <a:pPr eaLnBrk="0" hangingPunct="0">
                <a:spcBef>
                  <a:spcPct val="50000"/>
                </a:spcBef>
              </a:pPr>
              <a:r>
                <a:rPr lang="en-US" sz="1600">
                  <a:latin typeface="Tahoma" pitchFamily="34" charset="0"/>
                </a:rPr>
                <a:t>browser</a:t>
              </a:r>
            </a:p>
          </p:txBody>
        </p:sp>
      </p:grpSp>
      <p:sp>
        <p:nvSpPr>
          <p:cNvPr id="35845" name="Rectangle 25"/>
          <p:cNvSpPr>
            <a:spLocks noChangeArrowheads="1"/>
          </p:cNvSpPr>
          <p:nvPr/>
        </p:nvSpPr>
        <p:spPr bwMode="auto">
          <a:xfrm>
            <a:off x="250825" y="188913"/>
            <a:ext cx="8424863" cy="522287"/>
          </a:xfrm>
          <a:prstGeom prst="rect">
            <a:avLst/>
          </a:prstGeom>
          <a:noFill/>
          <a:ln w="9525">
            <a:noFill/>
            <a:miter lim="800000"/>
            <a:headEnd/>
            <a:tailEnd/>
          </a:ln>
        </p:spPr>
        <p:txBody>
          <a:bodyPr>
            <a:spAutoFit/>
          </a:bodyPr>
          <a:lstStyle/>
          <a:p>
            <a:pPr marL="623888" lvl="1" indent="-514350"/>
            <a:r>
              <a:rPr lang="id-ID" sz="2800" b="1">
                <a:latin typeface="Calibri Light" pitchFamily="34" charset="0"/>
              </a:rPr>
              <a:t>4. LEMBAGA –LEMBAGA PENGELOLA INTERNET DAN WEB</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304800"/>
            <a:ext cx="8686800" cy="1539875"/>
          </a:xfrm>
        </p:spPr>
        <p:txBody>
          <a:bodyPr/>
          <a:lstStyle/>
          <a:p>
            <a:r>
              <a:rPr lang="en-US" sz="2800" b="1" smtClean="0">
                <a:latin typeface="Calibri Light" pitchFamily="34" charset="0"/>
              </a:rPr>
              <a:t>HTML (HyperText Markup Language)</a:t>
            </a:r>
          </a:p>
        </p:txBody>
      </p:sp>
      <p:sp>
        <p:nvSpPr>
          <p:cNvPr id="36867" name="Rectangle 3"/>
          <p:cNvSpPr>
            <a:spLocks noGrp="1" noChangeArrowheads="1"/>
          </p:cNvSpPr>
          <p:nvPr>
            <p:ph idx="1"/>
          </p:nvPr>
        </p:nvSpPr>
        <p:spPr>
          <a:xfrm>
            <a:off x="457200" y="1295400"/>
            <a:ext cx="8686800" cy="5110163"/>
          </a:xfrm>
        </p:spPr>
        <p:txBody>
          <a:bodyPr/>
          <a:lstStyle/>
          <a:p>
            <a:r>
              <a:rPr lang="en-US" sz="1800" smtClean="0">
                <a:latin typeface="Calibri Light" pitchFamily="34" charset="0"/>
              </a:rPr>
              <a:t>HTML adalah format standar untuk menulis dokumen web</a:t>
            </a:r>
          </a:p>
          <a:p>
            <a:r>
              <a:rPr lang="en-US" sz="1800" smtClean="0">
                <a:latin typeface="Calibri Light" pitchFamily="34" charset="0"/>
              </a:rPr>
              <a:t>spesifikasi HTML standar (HTML 4.01) terdapat di</a:t>
            </a:r>
            <a:r>
              <a:rPr lang="id-ID" sz="1800" smtClean="0">
                <a:latin typeface="Calibri Light" pitchFamily="34" charset="0"/>
              </a:rPr>
              <a:t> </a:t>
            </a:r>
            <a:r>
              <a:rPr lang="en-US" sz="1800" u="sng" smtClean="0">
                <a:latin typeface="Calibri Light" pitchFamily="34" charset="0"/>
              </a:rPr>
              <a:t>http://www.w3.org/TR/html4/</a:t>
            </a:r>
          </a:p>
          <a:p>
            <a:r>
              <a:rPr lang="en-US" sz="1800" smtClean="0">
                <a:latin typeface="Calibri Light" pitchFamily="34" charset="0"/>
              </a:rPr>
              <a:t>contoh dokumen HTML:</a:t>
            </a:r>
          </a:p>
          <a:p>
            <a:endParaRPr lang="en-US" sz="1800" smtClean="0">
              <a:latin typeface="Calibri Light" pitchFamily="34" charset="0"/>
            </a:endParaRPr>
          </a:p>
          <a:p>
            <a:endParaRPr lang="en-US" sz="1800" smtClean="0">
              <a:latin typeface="Calibri Light" pitchFamily="34" charset="0"/>
            </a:endParaRPr>
          </a:p>
          <a:p>
            <a:endParaRPr lang="en-US" sz="1800" smtClean="0">
              <a:latin typeface="Calibri Light" pitchFamily="34" charset="0"/>
            </a:endParaRPr>
          </a:p>
          <a:p>
            <a:endParaRPr lang="en-US" sz="1800" smtClean="0">
              <a:latin typeface="Calibri Light" pitchFamily="34" charset="0"/>
            </a:endParaRPr>
          </a:p>
          <a:p>
            <a:endParaRPr lang="id-ID" sz="1800" smtClean="0">
              <a:latin typeface="Calibri Light" pitchFamily="34" charset="0"/>
            </a:endParaRPr>
          </a:p>
          <a:p>
            <a:endParaRPr lang="id-ID" sz="1800" smtClean="0">
              <a:latin typeface="Calibri Light" pitchFamily="34" charset="0"/>
            </a:endParaRPr>
          </a:p>
          <a:p>
            <a:pPr>
              <a:buFont typeface="Arial" charset="0"/>
              <a:buNone/>
            </a:pPr>
            <a:endParaRPr lang="en-US" sz="1800" smtClean="0">
              <a:latin typeface="Calibri Light" pitchFamily="34" charset="0"/>
            </a:endParaRPr>
          </a:p>
          <a:p>
            <a:r>
              <a:rPr lang="en-US" sz="1800" smtClean="0">
                <a:latin typeface="Calibri Light" pitchFamily="34" charset="0"/>
              </a:rPr>
              <a:t>hasil tampilan :</a:t>
            </a:r>
          </a:p>
        </p:txBody>
      </p:sp>
      <p:sp>
        <p:nvSpPr>
          <p:cNvPr id="36868" name="Text Box 4"/>
          <p:cNvSpPr txBox="1">
            <a:spLocks noChangeArrowheads="1"/>
          </p:cNvSpPr>
          <p:nvPr/>
        </p:nvSpPr>
        <p:spPr bwMode="auto">
          <a:xfrm>
            <a:off x="1619250" y="2349500"/>
            <a:ext cx="6645275" cy="2030413"/>
          </a:xfrm>
          <a:prstGeom prst="rect">
            <a:avLst/>
          </a:prstGeom>
          <a:noFill/>
          <a:ln w="9525">
            <a:solidFill>
              <a:schemeClr val="tx1"/>
            </a:solidFill>
            <a:miter lim="800000"/>
            <a:headEnd/>
            <a:tailEnd/>
          </a:ln>
        </p:spPr>
        <p:txBody>
          <a:bodyPr>
            <a:spAutoFit/>
          </a:bodyPr>
          <a:lstStyle/>
          <a:p>
            <a:pPr eaLnBrk="0" hangingPunct="0"/>
            <a:r>
              <a:rPr lang="en-US" sz="1400">
                <a:latin typeface="Courier New" pitchFamily="49" charset="0"/>
              </a:rPr>
              <a:t>&lt;html&gt;</a:t>
            </a:r>
          </a:p>
          <a:p>
            <a:pPr eaLnBrk="0" hangingPunct="0"/>
            <a:r>
              <a:rPr lang="en-US" sz="1400">
                <a:latin typeface="Courier New" pitchFamily="49" charset="0"/>
              </a:rPr>
              <a:t>&lt;head&gt;</a:t>
            </a:r>
          </a:p>
          <a:p>
            <a:pPr eaLnBrk="0" hangingPunct="0"/>
            <a:r>
              <a:rPr lang="en-US" sz="1400">
                <a:latin typeface="Courier New" pitchFamily="49" charset="0"/>
              </a:rPr>
              <a:t>    &lt;title&gt;My first HTML document&lt;/title&gt;</a:t>
            </a:r>
          </a:p>
          <a:p>
            <a:pPr eaLnBrk="0" hangingPunct="0"/>
            <a:r>
              <a:rPr lang="en-US" sz="1400">
                <a:latin typeface="Courier New" pitchFamily="49" charset="0"/>
              </a:rPr>
              <a:t>&lt;/head&gt;</a:t>
            </a:r>
          </a:p>
          <a:p>
            <a:pPr eaLnBrk="0" hangingPunct="0"/>
            <a:r>
              <a:rPr lang="en-US" sz="1400">
                <a:latin typeface="Courier New" pitchFamily="49" charset="0"/>
              </a:rPr>
              <a:t>&lt;body&gt;</a:t>
            </a:r>
          </a:p>
          <a:p>
            <a:pPr eaLnBrk="0" hangingPunct="0"/>
            <a:r>
              <a:rPr lang="en-US" sz="1400">
                <a:latin typeface="Courier New" pitchFamily="49" charset="0"/>
              </a:rPr>
              <a:t>    &lt;p&gt;Hello world!&lt;br&gt;Welcome to my &lt;b&gt;first&lt;/b&gt; HTML page.</a:t>
            </a:r>
          </a:p>
          <a:p>
            <a:pPr eaLnBrk="0" hangingPunct="0"/>
            <a:r>
              <a:rPr lang="en-US" sz="1400">
                <a:latin typeface="Courier New" pitchFamily="49" charset="0"/>
              </a:rPr>
              <a:t>    &lt;/p&gt;</a:t>
            </a:r>
          </a:p>
          <a:p>
            <a:pPr eaLnBrk="0" hangingPunct="0"/>
            <a:r>
              <a:rPr lang="en-US" sz="1400">
                <a:latin typeface="Courier New" pitchFamily="49" charset="0"/>
              </a:rPr>
              <a:t>&lt;/body&gt;</a:t>
            </a:r>
          </a:p>
          <a:p>
            <a:pPr eaLnBrk="0" hangingPunct="0"/>
            <a:r>
              <a:rPr lang="en-US" sz="1400">
                <a:latin typeface="Courier New" pitchFamily="49" charset="0"/>
              </a:rPr>
              <a:t>&lt;/html&gt;</a:t>
            </a:r>
          </a:p>
        </p:txBody>
      </p:sp>
      <p:sp>
        <p:nvSpPr>
          <p:cNvPr id="36869" name="Text Box 5"/>
          <p:cNvSpPr txBox="1">
            <a:spLocks noChangeArrowheads="1"/>
          </p:cNvSpPr>
          <p:nvPr/>
        </p:nvSpPr>
        <p:spPr bwMode="auto">
          <a:xfrm>
            <a:off x="2484438" y="4437063"/>
            <a:ext cx="5840412" cy="835025"/>
          </a:xfrm>
          <a:prstGeom prst="rect">
            <a:avLst/>
          </a:prstGeom>
          <a:noFill/>
          <a:ln w="9525">
            <a:solidFill>
              <a:schemeClr val="tx1"/>
            </a:solidFill>
            <a:miter lim="800000"/>
            <a:headEnd/>
            <a:tailEnd/>
          </a:ln>
        </p:spPr>
        <p:txBody>
          <a:bodyPr>
            <a:spAutoFit/>
          </a:bodyPr>
          <a:lstStyle/>
          <a:p>
            <a:pPr eaLnBrk="0" hangingPunct="0"/>
            <a:r>
              <a:rPr lang="en-US" sz="1600">
                <a:latin typeface="Times New Roman" pitchFamily="18" charset="0"/>
              </a:rPr>
              <a:t>Hello world!</a:t>
            </a:r>
          </a:p>
          <a:p>
            <a:pPr eaLnBrk="0" hangingPunct="0"/>
            <a:r>
              <a:rPr lang="en-US" sz="1600">
                <a:latin typeface="Times New Roman" pitchFamily="18" charset="0"/>
              </a:rPr>
              <a:t>Welcome to my </a:t>
            </a:r>
            <a:r>
              <a:rPr lang="en-US" sz="1600" b="1">
                <a:latin typeface="Times New Roman" pitchFamily="18" charset="0"/>
              </a:rPr>
              <a:t>first</a:t>
            </a:r>
            <a:r>
              <a:rPr lang="en-US" sz="1600">
                <a:latin typeface="Times New Roman" pitchFamily="18" charset="0"/>
              </a:rPr>
              <a:t> HTML page.</a:t>
            </a:r>
          </a:p>
          <a:p>
            <a:pPr eaLnBrk="0" hangingPunct="0"/>
            <a:endParaRPr lang="en-US" sz="1600">
              <a:latin typeface="Times New Roman" pitchFamily="18" charset="0"/>
            </a:endParaRPr>
          </a:p>
        </p:txBody>
      </p:sp>
      <p:sp>
        <p:nvSpPr>
          <p:cNvPr id="36870" name="Rectangle 6"/>
          <p:cNvSpPr>
            <a:spLocks noChangeArrowheads="1"/>
          </p:cNvSpPr>
          <p:nvPr/>
        </p:nvSpPr>
        <p:spPr bwMode="auto">
          <a:xfrm>
            <a:off x="250825" y="188913"/>
            <a:ext cx="8424863" cy="522287"/>
          </a:xfrm>
          <a:prstGeom prst="rect">
            <a:avLst/>
          </a:prstGeom>
          <a:noFill/>
          <a:ln w="9525">
            <a:noFill/>
            <a:miter lim="800000"/>
            <a:headEnd/>
            <a:tailEnd/>
          </a:ln>
        </p:spPr>
        <p:txBody>
          <a:bodyPr>
            <a:spAutoFit/>
          </a:bodyPr>
          <a:lstStyle/>
          <a:p>
            <a:pPr marL="623888" lvl="1" indent="-514350"/>
            <a:r>
              <a:rPr lang="id-ID" sz="2800" b="1">
                <a:latin typeface="Calibri Light" pitchFamily="34" charset="0"/>
              </a:rPr>
              <a:t>4. LEMBAGA –LEMBAGA PENGELOLA INTERNET DAN WEB</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68313" y="549275"/>
            <a:ext cx="8229600" cy="1143000"/>
          </a:xfrm>
        </p:spPr>
        <p:txBody>
          <a:bodyPr/>
          <a:lstStyle/>
          <a:p>
            <a:r>
              <a:rPr lang="en-US" sz="2400" b="1" smtClean="0">
                <a:latin typeface="Calibri Light" pitchFamily="34" charset="0"/>
              </a:rPr>
              <a:t>CSS (Cascading Style Sheet)</a:t>
            </a:r>
          </a:p>
        </p:txBody>
      </p:sp>
      <p:sp>
        <p:nvSpPr>
          <p:cNvPr id="37891" name="Rectangle 3"/>
          <p:cNvSpPr>
            <a:spLocks noGrp="1" noChangeArrowheads="1"/>
          </p:cNvSpPr>
          <p:nvPr>
            <p:ph idx="1"/>
          </p:nvPr>
        </p:nvSpPr>
        <p:spPr>
          <a:xfrm>
            <a:off x="533400" y="1484313"/>
            <a:ext cx="7770813" cy="4462462"/>
          </a:xfrm>
        </p:spPr>
        <p:txBody>
          <a:bodyPr/>
          <a:lstStyle/>
          <a:p>
            <a:r>
              <a:rPr lang="en-US" sz="1600" smtClean="0">
                <a:latin typeface="Calibri Light" pitchFamily="34" charset="0"/>
              </a:rPr>
              <a:t>CSS adalah suatu mekanisme untuk menambahkan style (misalnya font, warna, jarak, posisi) pada dokumen web</a:t>
            </a:r>
          </a:p>
          <a:p>
            <a:r>
              <a:rPr lang="en-US" sz="1600" smtClean="0">
                <a:latin typeface="Calibri Light" pitchFamily="34" charset="0"/>
              </a:rPr>
              <a:t>Spesifikasi CSS standar (CSS 2) terdpat di </a:t>
            </a:r>
            <a:r>
              <a:rPr lang="en-US" sz="1600" u="sng" smtClean="0">
                <a:latin typeface="Calibri Light" pitchFamily="34" charset="0"/>
              </a:rPr>
              <a:t>http://www.w3.org/TR/REC-CSS2/</a:t>
            </a:r>
          </a:p>
          <a:p>
            <a:r>
              <a:rPr lang="en-US" sz="1600" smtClean="0">
                <a:latin typeface="Calibri Light" pitchFamily="34" charset="0"/>
              </a:rPr>
              <a:t>Contoh dokumen HTML yang menggunakan CSS:</a:t>
            </a:r>
          </a:p>
          <a:p>
            <a:endParaRPr lang="en-US" sz="1600" smtClean="0">
              <a:latin typeface="Calibri Light" pitchFamily="34" charset="0"/>
            </a:endParaRPr>
          </a:p>
          <a:p>
            <a:endParaRPr lang="en-US" sz="1600" smtClean="0">
              <a:latin typeface="Calibri Light" pitchFamily="34" charset="0"/>
            </a:endParaRPr>
          </a:p>
          <a:p>
            <a:endParaRPr lang="en-US" sz="1600" smtClean="0">
              <a:latin typeface="Calibri Light" pitchFamily="34" charset="0"/>
            </a:endParaRPr>
          </a:p>
          <a:p>
            <a:endParaRPr lang="en-US" sz="800" smtClean="0">
              <a:latin typeface="Calibri Light" pitchFamily="34" charset="0"/>
            </a:endParaRPr>
          </a:p>
          <a:p>
            <a:endParaRPr lang="en-US" sz="800" smtClean="0">
              <a:latin typeface="Calibri Light" pitchFamily="34" charset="0"/>
            </a:endParaRPr>
          </a:p>
          <a:p>
            <a:endParaRPr lang="en-US" sz="800" smtClean="0">
              <a:latin typeface="Calibri Light" pitchFamily="34" charset="0"/>
            </a:endParaRPr>
          </a:p>
          <a:p>
            <a:endParaRPr lang="en-US" sz="800" smtClean="0">
              <a:latin typeface="Calibri Light" pitchFamily="34" charset="0"/>
            </a:endParaRPr>
          </a:p>
          <a:p>
            <a:endParaRPr lang="en-US" sz="800" smtClean="0">
              <a:latin typeface="Calibri Light" pitchFamily="34" charset="0"/>
            </a:endParaRPr>
          </a:p>
          <a:p>
            <a:endParaRPr lang="en-US" sz="800" smtClean="0">
              <a:latin typeface="Calibri Light" pitchFamily="34" charset="0"/>
            </a:endParaRPr>
          </a:p>
          <a:p>
            <a:endParaRPr lang="en-US" sz="800" smtClean="0">
              <a:latin typeface="Calibri Light" pitchFamily="34" charset="0"/>
            </a:endParaRPr>
          </a:p>
          <a:p>
            <a:endParaRPr lang="en-US" sz="800" smtClean="0">
              <a:latin typeface="Calibri Light" pitchFamily="34" charset="0"/>
            </a:endParaRPr>
          </a:p>
          <a:p>
            <a:endParaRPr lang="en-US" sz="800" smtClean="0">
              <a:latin typeface="Calibri Light" pitchFamily="34" charset="0"/>
            </a:endParaRPr>
          </a:p>
          <a:p>
            <a:endParaRPr lang="en-US" sz="800" smtClean="0">
              <a:latin typeface="Calibri Light" pitchFamily="34" charset="0"/>
            </a:endParaRPr>
          </a:p>
          <a:p>
            <a:pPr>
              <a:buFont typeface="Arial" charset="0"/>
              <a:buNone/>
            </a:pPr>
            <a:endParaRPr lang="en-US" sz="800" smtClean="0">
              <a:latin typeface="Calibri Light" pitchFamily="34" charset="0"/>
            </a:endParaRPr>
          </a:p>
        </p:txBody>
      </p:sp>
      <p:sp>
        <p:nvSpPr>
          <p:cNvPr id="37892" name="Text Box 4"/>
          <p:cNvSpPr txBox="1">
            <a:spLocks noChangeArrowheads="1"/>
          </p:cNvSpPr>
          <p:nvPr/>
        </p:nvSpPr>
        <p:spPr bwMode="auto">
          <a:xfrm>
            <a:off x="1547813" y="2695575"/>
            <a:ext cx="7391400" cy="2678113"/>
          </a:xfrm>
          <a:prstGeom prst="rect">
            <a:avLst/>
          </a:prstGeom>
          <a:noFill/>
          <a:ln w="9525">
            <a:solidFill>
              <a:schemeClr val="tx1"/>
            </a:solidFill>
            <a:miter lim="800000"/>
            <a:headEnd/>
            <a:tailEnd/>
          </a:ln>
        </p:spPr>
        <p:txBody>
          <a:bodyPr>
            <a:spAutoFit/>
          </a:bodyPr>
          <a:lstStyle/>
          <a:p>
            <a:pPr eaLnBrk="0" hangingPunct="0"/>
            <a:r>
              <a:rPr lang="en-US" sz="1200">
                <a:solidFill>
                  <a:srgbClr val="777777"/>
                </a:solidFill>
                <a:latin typeface="Courier New" pitchFamily="49" charset="0"/>
              </a:rPr>
              <a:t>&lt;html&gt;</a:t>
            </a:r>
          </a:p>
          <a:p>
            <a:pPr eaLnBrk="0" hangingPunct="0"/>
            <a:r>
              <a:rPr lang="en-US" sz="1200">
                <a:solidFill>
                  <a:srgbClr val="777777"/>
                </a:solidFill>
                <a:latin typeface="Courier New" pitchFamily="49" charset="0"/>
              </a:rPr>
              <a:t>&lt;head&gt;</a:t>
            </a:r>
          </a:p>
          <a:p>
            <a:pPr eaLnBrk="0" hangingPunct="0"/>
            <a:r>
              <a:rPr lang="en-US" sz="1200">
                <a:solidFill>
                  <a:srgbClr val="777777"/>
                </a:solidFill>
                <a:latin typeface="Courier New" pitchFamily="49" charset="0"/>
              </a:rPr>
              <a:t>    &lt;title&gt;My first HTML document&lt;/title&gt;</a:t>
            </a:r>
          </a:p>
          <a:p>
            <a:pPr eaLnBrk="0" hangingPunct="0"/>
            <a:r>
              <a:rPr lang="en-US" sz="1200">
                <a:solidFill>
                  <a:srgbClr val="777777"/>
                </a:solidFill>
                <a:latin typeface="Courier New" pitchFamily="49" charset="0"/>
              </a:rPr>
              <a:t>&lt;/head&gt;</a:t>
            </a:r>
          </a:p>
          <a:p>
            <a:pPr eaLnBrk="0" hangingPunct="0"/>
            <a:r>
              <a:rPr lang="en-US" sz="1200" b="1">
                <a:latin typeface="Courier New" pitchFamily="49" charset="0"/>
              </a:rPr>
              <a:t>&lt;style type='text/css'&gt;</a:t>
            </a:r>
          </a:p>
          <a:p>
            <a:pPr eaLnBrk="0" hangingPunct="0"/>
            <a:r>
              <a:rPr lang="en-US" sz="1200" b="1">
                <a:latin typeface="Courier New" pitchFamily="49" charset="0"/>
              </a:rPr>
              <a:t>    p { font-family: Arial; text-decoration: underline; }</a:t>
            </a:r>
          </a:p>
          <a:p>
            <a:pPr eaLnBrk="0" hangingPunct="0"/>
            <a:r>
              <a:rPr lang="en-US" sz="1200" b="1">
                <a:latin typeface="Courier New" pitchFamily="49" charset="0"/>
              </a:rPr>
              <a:t>    p:first-letter { font-size: 20pt; }</a:t>
            </a:r>
          </a:p>
          <a:p>
            <a:pPr eaLnBrk="0" hangingPunct="0"/>
            <a:r>
              <a:rPr lang="en-US" sz="1200" b="1">
                <a:latin typeface="Courier New" pitchFamily="49" charset="0"/>
              </a:rPr>
              <a:t>    b { font-size: 20pt; }</a:t>
            </a:r>
          </a:p>
          <a:p>
            <a:pPr eaLnBrk="0" hangingPunct="0"/>
            <a:r>
              <a:rPr lang="en-US" sz="1200" b="1">
                <a:latin typeface="Courier New" pitchFamily="49" charset="0"/>
              </a:rPr>
              <a:t>&lt;/style&gt;</a:t>
            </a:r>
          </a:p>
          <a:p>
            <a:pPr eaLnBrk="0" hangingPunct="0"/>
            <a:r>
              <a:rPr lang="en-US" sz="1200">
                <a:solidFill>
                  <a:srgbClr val="777777"/>
                </a:solidFill>
                <a:latin typeface="Courier New" pitchFamily="49" charset="0"/>
              </a:rPr>
              <a:t>&lt;body&gt;</a:t>
            </a:r>
          </a:p>
          <a:p>
            <a:pPr eaLnBrk="0" hangingPunct="0"/>
            <a:r>
              <a:rPr lang="en-US" sz="1200">
                <a:solidFill>
                  <a:srgbClr val="777777"/>
                </a:solidFill>
                <a:latin typeface="Courier New" pitchFamily="49" charset="0"/>
              </a:rPr>
              <a:t>    &lt;p&gt;Hello world!&lt;br&gt;Welcome to my &lt;b&gt;first&lt;/b&gt; HTML page.</a:t>
            </a:r>
          </a:p>
          <a:p>
            <a:pPr eaLnBrk="0" hangingPunct="0"/>
            <a:r>
              <a:rPr lang="en-US" sz="1200">
                <a:solidFill>
                  <a:srgbClr val="777777"/>
                </a:solidFill>
                <a:latin typeface="Courier New" pitchFamily="49" charset="0"/>
              </a:rPr>
              <a:t>    &lt;/p&gt;</a:t>
            </a:r>
          </a:p>
          <a:p>
            <a:pPr eaLnBrk="0" hangingPunct="0"/>
            <a:r>
              <a:rPr lang="en-US" sz="1200">
                <a:solidFill>
                  <a:srgbClr val="777777"/>
                </a:solidFill>
                <a:latin typeface="Courier New" pitchFamily="49" charset="0"/>
              </a:rPr>
              <a:t>&lt;/body&gt;</a:t>
            </a:r>
          </a:p>
          <a:p>
            <a:pPr eaLnBrk="0" hangingPunct="0"/>
            <a:r>
              <a:rPr lang="en-US" sz="1200">
                <a:solidFill>
                  <a:srgbClr val="777777"/>
                </a:solidFill>
                <a:latin typeface="Courier New" pitchFamily="49" charset="0"/>
              </a:rPr>
              <a:t>&lt;/html&gt;</a:t>
            </a:r>
          </a:p>
        </p:txBody>
      </p:sp>
      <p:sp>
        <p:nvSpPr>
          <p:cNvPr id="37893" name="Rectangle 6"/>
          <p:cNvSpPr>
            <a:spLocks noChangeArrowheads="1"/>
          </p:cNvSpPr>
          <p:nvPr/>
        </p:nvSpPr>
        <p:spPr bwMode="auto">
          <a:xfrm>
            <a:off x="250825" y="188913"/>
            <a:ext cx="8424863" cy="522287"/>
          </a:xfrm>
          <a:prstGeom prst="rect">
            <a:avLst/>
          </a:prstGeom>
          <a:noFill/>
          <a:ln w="9525">
            <a:noFill/>
            <a:miter lim="800000"/>
            <a:headEnd/>
            <a:tailEnd/>
          </a:ln>
        </p:spPr>
        <p:txBody>
          <a:bodyPr>
            <a:spAutoFit/>
          </a:bodyPr>
          <a:lstStyle/>
          <a:p>
            <a:pPr marL="623888" lvl="1" indent="-514350"/>
            <a:r>
              <a:rPr lang="id-ID" sz="2800" b="1">
                <a:latin typeface="Calibri Light" pitchFamily="34" charset="0"/>
              </a:rPr>
              <a:t>4. LEMBAGA –LEMBAGA PENGELOLA INTERNET DAN WEB</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13" y="908050"/>
            <a:ext cx="8229600" cy="4525963"/>
          </a:xfrm>
        </p:spPr>
        <p:txBody>
          <a:bodyPr rtlCol="0">
            <a:normAutofit lnSpcReduction="10000"/>
          </a:bodyPr>
          <a:lstStyle/>
          <a:p>
            <a:pPr fontAlgn="auto">
              <a:spcAft>
                <a:spcPts val="0"/>
              </a:spcAft>
              <a:buFont typeface="Arial" pitchFamily="34" charset="0"/>
              <a:buChar char="•"/>
              <a:defRPr/>
            </a:pPr>
            <a:r>
              <a:rPr lang="id-ID" sz="1600" dirty="0" smtClean="0">
                <a:latin typeface="Calibri Light" pitchFamily="34" charset="0"/>
                <a:hlinkClick r:id="rId2"/>
              </a:rPr>
              <a:t>http://nelly_sofi.staff.gunadarma.ac.id/Downloads/files/7751/Lebih+Lanjut+HTML.ppt</a:t>
            </a:r>
            <a:endParaRPr lang="id-ID" sz="1600" dirty="0" smtClean="0">
              <a:latin typeface="Calibri Light" pitchFamily="34" charset="0"/>
            </a:endParaRPr>
          </a:p>
          <a:p>
            <a:pPr fontAlgn="auto">
              <a:spcAft>
                <a:spcPts val="0"/>
              </a:spcAft>
              <a:buFont typeface="Arial" pitchFamily="34" charset="0"/>
              <a:buChar char="•"/>
              <a:defRPr/>
            </a:pPr>
            <a:r>
              <a:rPr lang="id-ID" sz="1600" dirty="0" smtClean="0">
                <a:latin typeface="Calibri Light" pitchFamily="34" charset="0"/>
                <a:hlinkClick r:id="rId3"/>
              </a:rPr>
              <a:t>http://hustina.staff.gunadarma.ac.id/Downloads/files/24460/Pertemuan3_HTML2.p</a:t>
            </a:r>
            <a:endParaRPr lang="id-ID" sz="1600" dirty="0" smtClean="0">
              <a:latin typeface="Calibri Light" pitchFamily="34" charset="0"/>
            </a:endParaRPr>
          </a:p>
          <a:p>
            <a:pPr fontAlgn="auto">
              <a:spcAft>
                <a:spcPts val="0"/>
              </a:spcAft>
              <a:buFont typeface="Arial" pitchFamily="34" charset="0"/>
              <a:buChar char="•"/>
              <a:defRPr/>
            </a:pPr>
            <a:r>
              <a:rPr lang="id-ID" sz="1600" dirty="0" smtClean="0">
                <a:latin typeface="Calibri Light" pitchFamily="34" charset="0"/>
                <a:hlinkClick r:id="rId4"/>
              </a:rPr>
              <a:t>http://kur2003.if.itb.ac.i</a:t>
            </a:r>
          </a:p>
          <a:p>
            <a:pPr fontAlgn="auto">
              <a:spcAft>
                <a:spcPts val="0"/>
              </a:spcAft>
              <a:buFont typeface="Arial" pitchFamily="34" charset="0"/>
              <a:buChar char="•"/>
              <a:defRPr/>
            </a:pPr>
            <a:r>
              <a:rPr lang="id-ID" sz="1600" dirty="0" smtClean="0">
                <a:hlinkClick r:id="rId5"/>
              </a:rPr>
              <a:t>http://zenhadi.lecturer.pens.ac.id/kuliah/bi_dasar/Pengenalan%20HTML.ppt</a:t>
            </a:r>
            <a:endParaRPr lang="id-ID" sz="1600" dirty="0" smtClean="0"/>
          </a:p>
          <a:p>
            <a:pPr fontAlgn="auto">
              <a:spcAft>
                <a:spcPts val="0"/>
              </a:spcAft>
              <a:buFont typeface="Arial" pitchFamily="34" charset="0"/>
              <a:buChar char="•"/>
              <a:defRPr/>
            </a:pPr>
            <a:r>
              <a:rPr lang="id-ID" sz="1600" dirty="0" smtClean="0">
                <a:latin typeface="Calibri Light" pitchFamily="34" charset="0"/>
                <a:hlinkClick r:id="rId4"/>
              </a:rPr>
              <a:t>d/file/IF1191_modul_HTML.ppt</a:t>
            </a:r>
            <a:endParaRPr lang="id-ID" sz="1600" dirty="0" smtClean="0">
              <a:latin typeface="Calibri Light" pitchFamily="34" charset="0"/>
            </a:endParaRPr>
          </a:p>
          <a:p>
            <a:pPr fontAlgn="auto">
              <a:spcAft>
                <a:spcPts val="0"/>
              </a:spcAft>
              <a:buFont typeface="Arial" pitchFamily="34" charset="0"/>
              <a:buChar char="•"/>
              <a:defRPr/>
            </a:pPr>
            <a:r>
              <a:rPr lang="id-ID" sz="1600" dirty="0" smtClean="0">
                <a:hlinkClick r:id="rId6"/>
              </a:rPr>
              <a:t>https://yenikustiyahningsih.files.wordpress.com/2010/03/pbdweb_02-html.pp</a:t>
            </a:r>
            <a:endParaRPr lang="id-ID" sz="1600" dirty="0" smtClean="0"/>
          </a:p>
          <a:p>
            <a:pPr fontAlgn="auto">
              <a:spcAft>
                <a:spcPts val="0"/>
              </a:spcAft>
              <a:buFont typeface="Arial" pitchFamily="34" charset="0"/>
              <a:buChar char="•"/>
              <a:defRPr/>
            </a:pPr>
            <a:r>
              <a:rPr lang="id-ID" sz="1600" dirty="0" smtClean="0">
                <a:hlinkClick r:id="rId7"/>
              </a:rPr>
              <a:t>http://mfile.narotama.ac.id/files/Umum/File%20Dhani/CSS%20-%20Basic.ppt</a:t>
            </a:r>
            <a:endParaRPr lang="id-ID" sz="1600" dirty="0" smtClean="0"/>
          </a:p>
          <a:p>
            <a:pPr fontAlgn="auto">
              <a:spcAft>
                <a:spcPts val="0"/>
              </a:spcAft>
              <a:buFont typeface="Arial" pitchFamily="34" charset="0"/>
              <a:buChar char="•"/>
              <a:defRPr/>
            </a:pPr>
            <a:r>
              <a:rPr lang="id-ID" sz="1600" dirty="0" smtClean="0">
                <a:hlinkClick r:id="rId8"/>
              </a:rPr>
              <a:t>http://kur2003.if.itb.ac.id/file/IF1191_modul_CSS.ppt</a:t>
            </a:r>
            <a:endParaRPr lang="id-ID" sz="1600" dirty="0" smtClean="0"/>
          </a:p>
          <a:p>
            <a:pPr fontAlgn="auto">
              <a:spcAft>
                <a:spcPts val="0"/>
              </a:spcAft>
              <a:buFont typeface="Arial" pitchFamily="34" charset="0"/>
              <a:buChar char="•"/>
              <a:defRPr/>
            </a:pPr>
            <a:r>
              <a:rPr lang="id-ID" sz="1600" dirty="0" smtClean="0">
                <a:hlinkClick r:id="rId9"/>
              </a:rPr>
              <a:t>http://zenhadi.lecturer.pens.ac.id/kuliah/internet/materi%202.ppt</a:t>
            </a:r>
            <a:endParaRPr lang="id-ID" sz="1600" dirty="0" smtClean="0"/>
          </a:p>
          <a:p>
            <a:pPr fontAlgn="auto">
              <a:spcAft>
                <a:spcPts val="0"/>
              </a:spcAft>
              <a:buFont typeface="Arial" pitchFamily="34" charset="0"/>
              <a:buChar char="•"/>
              <a:defRPr/>
            </a:pPr>
            <a:r>
              <a:rPr lang="id-ID" sz="1600" dirty="0" smtClean="0">
                <a:hlinkClick r:id="rId10"/>
              </a:rPr>
              <a:t>http://informatika.poltektegal.ac.id/file/download/c2651d056f60732b9a699306eef04ea0.pdf</a:t>
            </a:r>
            <a:endParaRPr lang="id-ID" sz="1600" dirty="0" smtClean="0"/>
          </a:p>
          <a:p>
            <a:pPr fontAlgn="auto">
              <a:spcAft>
                <a:spcPts val="0"/>
              </a:spcAft>
              <a:buFont typeface="Arial" pitchFamily="34" charset="0"/>
              <a:buChar char="•"/>
              <a:defRPr/>
            </a:pPr>
            <a:r>
              <a:rPr lang="id-ID" sz="1600" dirty="0" smtClean="0">
                <a:hlinkClick r:id="rId11"/>
              </a:rPr>
              <a:t>http://s3.amazonaws.com/ppt-download/05-materihtmlhyperlink-131227205022-phpapp02.ppt?response-content-disposition=attachment&amp;Signature=I02%2BJ9c5ZZhoPwaZ0%2B6s0a%2Bhkwk%3D&amp;Expires=1449345991&amp;AWSAccessKeyId=AKIAJ6D6SEMXSASXHDAQ</a:t>
            </a:r>
            <a:endParaRPr lang="id-ID" sz="1600" dirty="0" smtClean="0"/>
          </a:p>
          <a:p>
            <a:pPr fontAlgn="auto">
              <a:spcAft>
                <a:spcPts val="0"/>
              </a:spcAft>
              <a:buFont typeface="Arial" pitchFamily="34" charset="0"/>
              <a:buChar char="•"/>
              <a:defRPr/>
            </a:pPr>
            <a:r>
              <a:rPr lang="id-ID" sz="1600" dirty="0" smtClean="0">
                <a:hlinkClick r:id="rId12"/>
              </a:rPr>
              <a:t>https://zheira83.files.wordpress.com/2013/09/pertemuan-3-html.ppt</a:t>
            </a:r>
            <a:endParaRPr lang="id-ID" sz="1600" dirty="0" smtClean="0"/>
          </a:p>
          <a:p>
            <a:pPr fontAlgn="auto">
              <a:spcAft>
                <a:spcPts val="0"/>
              </a:spcAft>
              <a:buFont typeface="Arial" pitchFamily="34" charset="0"/>
              <a:buChar char="•"/>
              <a:defRPr/>
            </a:pPr>
            <a:r>
              <a:rPr lang="id-ID" sz="1600" u="sng" dirty="0" smtClean="0">
                <a:solidFill>
                  <a:schemeClr val="tx2"/>
                </a:solidFill>
              </a:rPr>
              <a:t>dll</a:t>
            </a:r>
          </a:p>
        </p:txBody>
      </p:sp>
      <p:sp>
        <p:nvSpPr>
          <p:cNvPr id="38915" name="Rectangle 3"/>
          <p:cNvSpPr>
            <a:spLocks noChangeArrowheads="1"/>
          </p:cNvSpPr>
          <p:nvPr/>
        </p:nvSpPr>
        <p:spPr bwMode="auto">
          <a:xfrm>
            <a:off x="3492500" y="241300"/>
            <a:ext cx="1787525" cy="523875"/>
          </a:xfrm>
          <a:prstGeom prst="rect">
            <a:avLst/>
          </a:prstGeom>
          <a:noFill/>
          <a:ln w="9525">
            <a:noFill/>
            <a:miter lim="800000"/>
            <a:headEnd/>
            <a:tailEnd/>
          </a:ln>
        </p:spPr>
        <p:txBody>
          <a:bodyPr wrap="none">
            <a:spAutoFit/>
          </a:bodyPr>
          <a:lstStyle/>
          <a:p>
            <a:r>
              <a:rPr lang="id-ID" sz="2800" b="1">
                <a:latin typeface="Calibri Light" pitchFamily="34" charset="0"/>
              </a:rPr>
              <a:t>REFERENSI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611188" y="981075"/>
            <a:ext cx="1008062" cy="461963"/>
          </a:xfrm>
          <a:prstGeom prst="rect">
            <a:avLst/>
          </a:prstGeom>
          <a:solidFill>
            <a:srgbClr val="7DEF3D"/>
          </a:solidFill>
          <a:ln w="38100">
            <a:noFill/>
            <a:miter lim="800000"/>
            <a:headEnd/>
            <a:tailEnd/>
          </a:ln>
        </p:spPr>
        <p:txBody>
          <a:bodyPr>
            <a:spAutoFit/>
          </a:bodyPr>
          <a:lstStyle/>
          <a:p>
            <a:pPr>
              <a:spcBef>
                <a:spcPct val="50000"/>
              </a:spcBef>
            </a:pPr>
            <a:r>
              <a:rPr lang="en-US" sz="2400" b="1">
                <a:latin typeface="Calibri Light" pitchFamily="34" charset="0"/>
              </a:rPr>
              <a:t>1969</a:t>
            </a:r>
          </a:p>
        </p:txBody>
      </p:sp>
      <p:sp>
        <p:nvSpPr>
          <p:cNvPr id="35847" name="Text Box 7"/>
          <p:cNvSpPr txBox="1">
            <a:spLocks noChangeArrowheads="1"/>
          </p:cNvSpPr>
          <p:nvPr/>
        </p:nvSpPr>
        <p:spPr bwMode="auto">
          <a:xfrm>
            <a:off x="1763713" y="836613"/>
            <a:ext cx="6624637" cy="831850"/>
          </a:xfrm>
          <a:prstGeom prst="rect">
            <a:avLst/>
          </a:prstGeom>
          <a:solidFill>
            <a:srgbClr val="CCFFCC"/>
          </a:solidFill>
          <a:ln w="9525">
            <a:noFill/>
            <a:miter lim="800000"/>
            <a:headEnd/>
            <a:tailEnd/>
          </a:ln>
        </p:spPr>
        <p:txBody>
          <a:bodyPr>
            <a:spAutoFit/>
          </a:bodyPr>
          <a:lstStyle/>
          <a:p>
            <a:pPr>
              <a:spcBef>
                <a:spcPct val="50000"/>
              </a:spcBef>
            </a:pPr>
            <a:r>
              <a:rPr lang="en-US" sz="2400">
                <a:latin typeface="Calibri Light" pitchFamily="34" charset="0"/>
              </a:rPr>
              <a:t>Dept Pertahanan Amerika, U.S. Defense Advanced Research Projects Agency(</a:t>
            </a:r>
            <a:r>
              <a:rPr lang="en-US" sz="2400">
                <a:solidFill>
                  <a:srgbClr val="6600FF"/>
                </a:solidFill>
                <a:latin typeface="Calibri Light" pitchFamily="34" charset="0"/>
              </a:rPr>
              <a:t>DARPA</a:t>
            </a:r>
            <a:r>
              <a:rPr lang="en-US" sz="2400">
                <a:latin typeface="Calibri Light" pitchFamily="34" charset="0"/>
              </a:rPr>
              <a:t>)</a:t>
            </a:r>
          </a:p>
        </p:txBody>
      </p:sp>
      <p:sp>
        <p:nvSpPr>
          <p:cNvPr id="8196" name="Text Box 8"/>
          <p:cNvSpPr txBox="1">
            <a:spLocks noChangeArrowheads="1"/>
          </p:cNvSpPr>
          <p:nvPr/>
        </p:nvSpPr>
        <p:spPr bwMode="auto">
          <a:xfrm>
            <a:off x="611188" y="2060575"/>
            <a:ext cx="1008062" cy="461963"/>
          </a:xfrm>
          <a:prstGeom prst="rect">
            <a:avLst/>
          </a:prstGeom>
          <a:solidFill>
            <a:srgbClr val="7DEF3D"/>
          </a:solidFill>
          <a:ln w="38100">
            <a:noFill/>
            <a:miter lim="800000"/>
            <a:headEnd/>
            <a:tailEnd/>
          </a:ln>
        </p:spPr>
        <p:txBody>
          <a:bodyPr>
            <a:spAutoFit/>
          </a:bodyPr>
          <a:lstStyle/>
          <a:p>
            <a:pPr>
              <a:spcBef>
                <a:spcPct val="50000"/>
              </a:spcBef>
            </a:pPr>
            <a:r>
              <a:rPr lang="en-US" sz="2400" b="1">
                <a:latin typeface="Calibri Light" pitchFamily="34" charset="0"/>
              </a:rPr>
              <a:t>1970</a:t>
            </a:r>
          </a:p>
        </p:txBody>
      </p:sp>
      <p:sp>
        <p:nvSpPr>
          <p:cNvPr id="8197" name="Text Box 9"/>
          <p:cNvSpPr txBox="1">
            <a:spLocks noChangeArrowheads="1"/>
          </p:cNvSpPr>
          <p:nvPr/>
        </p:nvSpPr>
        <p:spPr bwMode="auto">
          <a:xfrm>
            <a:off x="611188" y="3068638"/>
            <a:ext cx="1008062" cy="461962"/>
          </a:xfrm>
          <a:prstGeom prst="rect">
            <a:avLst/>
          </a:prstGeom>
          <a:solidFill>
            <a:srgbClr val="7DEF3D"/>
          </a:solidFill>
          <a:ln w="38100">
            <a:noFill/>
            <a:miter lim="800000"/>
            <a:headEnd/>
            <a:tailEnd/>
          </a:ln>
        </p:spPr>
        <p:txBody>
          <a:bodyPr>
            <a:spAutoFit/>
          </a:bodyPr>
          <a:lstStyle/>
          <a:p>
            <a:pPr>
              <a:spcBef>
                <a:spcPct val="50000"/>
              </a:spcBef>
            </a:pPr>
            <a:r>
              <a:rPr lang="en-US" sz="2400" b="1">
                <a:latin typeface="Calibri Light" pitchFamily="34" charset="0"/>
              </a:rPr>
              <a:t>1972</a:t>
            </a:r>
          </a:p>
        </p:txBody>
      </p:sp>
      <p:sp>
        <p:nvSpPr>
          <p:cNvPr id="35850" name="Text Box 10"/>
          <p:cNvSpPr txBox="1">
            <a:spLocks noChangeArrowheads="1"/>
          </p:cNvSpPr>
          <p:nvPr/>
        </p:nvSpPr>
        <p:spPr bwMode="auto">
          <a:xfrm>
            <a:off x="1763713" y="2924175"/>
            <a:ext cx="6624637" cy="1200150"/>
          </a:xfrm>
          <a:prstGeom prst="rect">
            <a:avLst/>
          </a:prstGeom>
          <a:solidFill>
            <a:srgbClr val="CCFFCC"/>
          </a:solidFill>
          <a:ln w="9525">
            <a:noFill/>
            <a:miter lim="800000"/>
            <a:headEnd/>
            <a:tailEnd/>
          </a:ln>
        </p:spPr>
        <p:txBody>
          <a:bodyPr>
            <a:spAutoFit/>
          </a:bodyPr>
          <a:lstStyle/>
          <a:p>
            <a:pPr>
              <a:spcBef>
                <a:spcPct val="20000"/>
              </a:spcBef>
              <a:buClr>
                <a:schemeClr val="hlink"/>
              </a:buClr>
              <a:buSzPct val="80000"/>
              <a:buFont typeface="Wingdings" pitchFamily="2" charset="2"/>
              <a:buNone/>
            </a:pPr>
            <a:r>
              <a:rPr lang="en-US" sz="2400">
                <a:latin typeface="Calibri Light" pitchFamily="34" charset="0"/>
              </a:rPr>
              <a:t>10 komputer yang berhasil dihubungkan sehingga mereka bisa saling berkomunikasi dan membentuk sebuah jaringan. </a:t>
            </a:r>
          </a:p>
        </p:txBody>
      </p:sp>
      <p:sp>
        <p:nvSpPr>
          <p:cNvPr id="35851" name="Text Box 11"/>
          <p:cNvSpPr txBox="1">
            <a:spLocks noChangeArrowheads="1"/>
          </p:cNvSpPr>
          <p:nvPr/>
        </p:nvSpPr>
        <p:spPr bwMode="auto">
          <a:xfrm>
            <a:off x="1763713" y="1916113"/>
            <a:ext cx="6624637" cy="831850"/>
          </a:xfrm>
          <a:prstGeom prst="rect">
            <a:avLst/>
          </a:prstGeom>
          <a:solidFill>
            <a:srgbClr val="CCFFCC"/>
          </a:solidFill>
          <a:ln w="9525">
            <a:noFill/>
            <a:miter lim="800000"/>
            <a:headEnd/>
            <a:tailEnd/>
          </a:ln>
        </p:spPr>
        <p:txBody>
          <a:bodyPr>
            <a:spAutoFit/>
          </a:bodyPr>
          <a:lstStyle/>
          <a:p>
            <a:pPr>
              <a:spcBef>
                <a:spcPct val="20000"/>
              </a:spcBef>
              <a:buClr>
                <a:schemeClr val="hlink"/>
              </a:buClr>
              <a:buSzPct val="80000"/>
              <a:buFont typeface="Wingdings" pitchFamily="2" charset="2"/>
              <a:buNone/>
            </a:pPr>
            <a:r>
              <a:rPr lang="en-US" sz="2400" b="1">
                <a:solidFill>
                  <a:srgbClr val="F5590B"/>
                </a:solidFill>
                <a:latin typeface="Calibri Light" pitchFamily="34" charset="0"/>
              </a:rPr>
              <a:t>Roy Tomlinson</a:t>
            </a:r>
            <a:r>
              <a:rPr lang="en-US" sz="2400">
                <a:latin typeface="Calibri Light" pitchFamily="34" charset="0"/>
              </a:rPr>
              <a:t> berhasil menyempurnakan program </a:t>
            </a:r>
            <a:r>
              <a:rPr lang="en-US" sz="2400">
                <a:solidFill>
                  <a:srgbClr val="6600FF"/>
                </a:solidFill>
                <a:latin typeface="Calibri Light" pitchFamily="34" charset="0"/>
              </a:rPr>
              <a:t>e-mai</a:t>
            </a:r>
            <a:r>
              <a:rPr lang="en-US" sz="2400">
                <a:latin typeface="Calibri Light" pitchFamily="34" charset="0"/>
              </a:rPr>
              <a:t>l untuk ARPANET </a:t>
            </a:r>
          </a:p>
        </p:txBody>
      </p:sp>
      <p:sp>
        <p:nvSpPr>
          <p:cNvPr id="35852" name="Text Box 12"/>
          <p:cNvSpPr txBox="1">
            <a:spLocks noChangeArrowheads="1"/>
          </p:cNvSpPr>
          <p:nvPr/>
        </p:nvSpPr>
        <p:spPr bwMode="auto">
          <a:xfrm>
            <a:off x="1763713" y="4292600"/>
            <a:ext cx="6624637" cy="831850"/>
          </a:xfrm>
          <a:prstGeom prst="rect">
            <a:avLst/>
          </a:prstGeom>
          <a:solidFill>
            <a:srgbClr val="CCFFCC"/>
          </a:solidFill>
          <a:ln w="9525">
            <a:noFill/>
            <a:miter lim="800000"/>
            <a:headEnd/>
            <a:tailEnd/>
          </a:ln>
        </p:spPr>
        <p:txBody>
          <a:bodyPr>
            <a:spAutoFit/>
          </a:bodyPr>
          <a:lstStyle/>
          <a:p>
            <a:pPr>
              <a:spcBef>
                <a:spcPct val="20000"/>
              </a:spcBef>
              <a:buClr>
                <a:schemeClr val="hlink"/>
              </a:buClr>
              <a:buSzPct val="80000"/>
              <a:buFont typeface="Wingdings" pitchFamily="2" charset="2"/>
              <a:buNone/>
            </a:pPr>
            <a:r>
              <a:rPr lang="en-US" sz="2400">
                <a:latin typeface="Calibri Light" pitchFamily="34" charset="0"/>
              </a:rPr>
              <a:t>icon </a:t>
            </a:r>
            <a:r>
              <a:rPr lang="en-US" sz="2400">
                <a:solidFill>
                  <a:srgbClr val="F5590B"/>
                </a:solidFill>
                <a:latin typeface="Calibri Light" pitchFamily="34" charset="0"/>
              </a:rPr>
              <a:t>@</a:t>
            </a:r>
            <a:r>
              <a:rPr lang="en-US" sz="2400">
                <a:latin typeface="Calibri Light" pitchFamily="34" charset="0"/>
              </a:rPr>
              <a:t>juga diperkenalkan sebagai lambang penting yang menunjukkan "at" atau "pada". </a:t>
            </a:r>
          </a:p>
        </p:txBody>
      </p:sp>
      <p:sp>
        <p:nvSpPr>
          <p:cNvPr id="8201" name="AutoShape 16"/>
          <p:cNvSpPr>
            <a:spLocks noChangeArrowheads="1"/>
          </p:cNvSpPr>
          <p:nvPr/>
        </p:nvSpPr>
        <p:spPr bwMode="auto">
          <a:xfrm>
            <a:off x="828675" y="1557338"/>
            <a:ext cx="503238" cy="431800"/>
          </a:xfrm>
          <a:prstGeom prst="downArrow">
            <a:avLst>
              <a:gd name="adj1" fmla="val 50000"/>
              <a:gd name="adj2" fmla="val 25000"/>
            </a:avLst>
          </a:prstGeom>
          <a:solidFill>
            <a:schemeClr val="accent1"/>
          </a:solidFill>
          <a:ln w="28575" algn="ctr">
            <a:noFill/>
            <a:miter lim="800000"/>
            <a:headEnd/>
            <a:tailEnd/>
          </a:ln>
        </p:spPr>
        <p:txBody>
          <a:bodyPr wrap="none" anchor="ctr"/>
          <a:lstStyle/>
          <a:p>
            <a:endParaRPr lang="id-ID">
              <a:latin typeface="Calibri Light" pitchFamily="34" charset="0"/>
            </a:endParaRPr>
          </a:p>
        </p:txBody>
      </p:sp>
      <p:sp>
        <p:nvSpPr>
          <p:cNvPr id="8202" name="AutoShape 17"/>
          <p:cNvSpPr>
            <a:spLocks noChangeArrowheads="1"/>
          </p:cNvSpPr>
          <p:nvPr/>
        </p:nvSpPr>
        <p:spPr bwMode="auto">
          <a:xfrm>
            <a:off x="827088" y="2636838"/>
            <a:ext cx="503237" cy="360362"/>
          </a:xfrm>
          <a:prstGeom prst="downArrow">
            <a:avLst>
              <a:gd name="adj1" fmla="val 50000"/>
              <a:gd name="adj2" fmla="val 25000"/>
            </a:avLst>
          </a:prstGeom>
          <a:solidFill>
            <a:schemeClr val="accent1"/>
          </a:solidFill>
          <a:ln w="28575" algn="ctr">
            <a:noFill/>
            <a:miter lim="800000"/>
            <a:headEnd/>
            <a:tailEnd/>
          </a:ln>
        </p:spPr>
        <p:txBody>
          <a:bodyPr wrap="none" anchor="ctr"/>
          <a:lstStyle/>
          <a:p>
            <a:endParaRPr lang="id-ID">
              <a:latin typeface="Calibri Light" pitchFamily="34" charset="0"/>
            </a:endParaRPr>
          </a:p>
        </p:txBody>
      </p:sp>
      <p:sp>
        <p:nvSpPr>
          <p:cNvPr id="8203" name="AutoShape 18"/>
          <p:cNvSpPr>
            <a:spLocks noChangeArrowheads="1"/>
          </p:cNvSpPr>
          <p:nvPr/>
        </p:nvSpPr>
        <p:spPr bwMode="auto">
          <a:xfrm>
            <a:off x="827088" y="3644900"/>
            <a:ext cx="503237" cy="1439863"/>
          </a:xfrm>
          <a:prstGeom prst="downArrow">
            <a:avLst>
              <a:gd name="adj1" fmla="val 50000"/>
              <a:gd name="adj2" fmla="val 71530"/>
            </a:avLst>
          </a:prstGeom>
          <a:solidFill>
            <a:schemeClr val="accent1"/>
          </a:solidFill>
          <a:ln w="28575" algn="ctr">
            <a:noFill/>
            <a:miter lim="800000"/>
            <a:headEnd/>
            <a:tailEnd/>
          </a:ln>
        </p:spPr>
        <p:txBody>
          <a:bodyPr wrap="none" anchor="ctr"/>
          <a:lstStyle/>
          <a:p>
            <a:endParaRPr lang="id-ID">
              <a:latin typeface="Calibri Light" pitchFamily="34" charset="0"/>
            </a:endParaRPr>
          </a:p>
        </p:txBody>
      </p:sp>
      <p:sp>
        <p:nvSpPr>
          <p:cNvPr id="8204" name="Rectangle 16"/>
          <p:cNvSpPr>
            <a:spLocks noChangeArrowheads="1"/>
          </p:cNvSpPr>
          <p:nvPr/>
        </p:nvSpPr>
        <p:spPr bwMode="auto">
          <a:xfrm>
            <a:off x="1116013" y="46038"/>
            <a:ext cx="6783387" cy="646112"/>
          </a:xfrm>
          <a:prstGeom prst="rect">
            <a:avLst/>
          </a:prstGeom>
          <a:noFill/>
          <a:ln w="9525">
            <a:noFill/>
            <a:miter lim="800000"/>
            <a:headEnd/>
            <a:tailEnd/>
          </a:ln>
        </p:spPr>
        <p:txBody>
          <a:bodyPr>
            <a:spAutoFit/>
          </a:bodyPr>
          <a:lstStyle/>
          <a:p>
            <a:r>
              <a:rPr lang="id-ID" sz="3600" b="1">
                <a:latin typeface="Calibri Light" pitchFamily="34" charset="0"/>
              </a:rPr>
              <a:t>1. DEFINISI DAN SEJARAH INTERNET </a:t>
            </a:r>
            <a:endParaRPr lang="id-ID" sz="3600">
              <a:latin typeface="Calibri Light"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5847"/>
                                        </p:tgtEl>
                                        <p:attrNameLst>
                                          <p:attrName>style.visibility</p:attrName>
                                        </p:attrNameLst>
                                      </p:cBhvr>
                                      <p:to>
                                        <p:strVal val="visible"/>
                                      </p:to>
                                    </p:set>
                                    <p:anim calcmode="lin" valueType="num">
                                      <p:cBhvr>
                                        <p:cTn id="7" dur="1000" fill="hold"/>
                                        <p:tgtEl>
                                          <p:spTgt spid="35847"/>
                                        </p:tgtEl>
                                        <p:attrNameLst>
                                          <p:attrName>ppt_w</p:attrName>
                                        </p:attrNameLst>
                                      </p:cBhvr>
                                      <p:tavLst>
                                        <p:tav tm="0">
                                          <p:val>
                                            <p:fltVal val="0"/>
                                          </p:val>
                                        </p:tav>
                                        <p:tav tm="100000">
                                          <p:val>
                                            <p:strVal val="#ppt_w"/>
                                          </p:val>
                                        </p:tav>
                                      </p:tavLst>
                                    </p:anim>
                                    <p:anim calcmode="lin" valueType="num">
                                      <p:cBhvr>
                                        <p:cTn id="8" dur="1000" fill="hold"/>
                                        <p:tgtEl>
                                          <p:spTgt spid="35847"/>
                                        </p:tgtEl>
                                        <p:attrNameLst>
                                          <p:attrName>ppt_h</p:attrName>
                                        </p:attrNameLst>
                                      </p:cBhvr>
                                      <p:tavLst>
                                        <p:tav tm="0">
                                          <p:val>
                                            <p:fltVal val="0"/>
                                          </p:val>
                                        </p:tav>
                                        <p:tav tm="100000">
                                          <p:val>
                                            <p:strVal val="#ppt_h"/>
                                          </p:val>
                                        </p:tav>
                                      </p:tavLst>
                                    </p:anim>
                                    <p:anim calcmode="lin" valueType="num">
                                      <p:cBhvr>
                                        <p:cTn id="9" dur="1000" fill="hold"/>
                                        <p:tgtEl>
                                          <p:spTgt spid="3584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5847"/>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SOUND560.WAV"/>
                                        </p:tgtEl>
                                      </p:cMediaNode>
                                    </p:audio>
                                  </p:sub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35851"/>
                                        </p:tgtEl>
                                        <p:attrNameLst>
                                          <p:attrName>style.visibility</p:attrName>
                                        </p:attrNameLst>
                                      </p:cBhvr>
                                      <p:to>
                                        <p:strVal val="visible"/>
                                      </p:to>
                                    </p:set>
                                    <p:anim calcmode="lin" valueType="num">
                                      <p:cBhvr>
                                        <p:cTn id="15" dur="1000" fill="hold"/>
                                        <p:tgtEl>
                                          <p:spTgt spid="35851"/>
                                        </p:tgtEl>
                                        <p:attrNameLst>
                                          <p:attrName>ppt_w</p:attrName>
                                        </p:attrNameLst>
                                      </p:cBhvr>
                                      <p:tavLst>
                                        <p:tav tm="0">
                                          <p:val>
                                            <p:fltVal val="0"/>
                                          </p:val>
                                        </p:tav>
                                        <p:tav tm="100000">
                                          <p:val>
                                            <p:strVal val="#ppt_w"/>
                                          </p:val>
                                        </p:tav>
                                      </p:tavLst>
                                    </p:anim>
                                    <p:anim calcmode="lin" valueType="num">
                                      <p:cBhvr>
                                        <p:cTn id="16" dur="1000" fill="hold"/>
                                        <p:tgtEl>
                                          <p:spTgt spid="35851"/>
                                        </p:tgtEl>
                                        <p:attrNameLst>
                                          <p:attrName>ppt_h</p:attrName>
                                        </p:attrNameLst>
                                      </p:cBhvr>
                                      <p:tavLst>
                                        <p:tav tm="0">
                                          <p:val>
                                            <p:fltVal val="0"/>
                                          </p:val>
                                        </p:tav>
                                        <p:tav tm="100000">
                                          <p:val>
                                            <p:strVal val="#ppt_h"/>
                                          </p:val>
                                        </p:tav>
                                      </p:tavLst>
                                    </p:anim>
                                    <p:anim calcmode="lin" valueType="num">
                                      <p:cBhvr>
                                        <p:cTn id="17" dur="1000" fill="hold"/>
                                        <p:tgtEl>
                                          <p:spTgt spid="35851"/>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5851"/>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3"/>
                                            </p:cond>
                                          </p:stCondLst>
                                          <p:endCondLst>
                                            <p:cond evt="onStopAudio" delay="0">
                                              <p:tgtEl>
                                                <p:sldTgt/>
                                              </p:tgtEl>
                                            </p:cond>
                                          </p:endCondLst>
                                        </p:cTn>
                                        <p:tgtEl>
                                          <p:sndTgt r:embed="rId2" name="SOUND560.WAV"/>
                                        </p:tgtEl>
                                      </p:cMediaNode>
                                    </p:audio>
                                  </p:sub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35850"/>
                                        </p:tgtEl>
                                        <p:attrNameLst>
                                          <p:attrName>style.visibility</p:attrName>
                                        </p:attrNameLst>
                                      </p:cBhvr>
                                      <p:to>
                                        <p:strVal val="visible"/>
                                      </p:to>
                                    </p:set>
                                    <p:anim calcmode="lin" valueType="num">
                                      <p:cBhvr>
                                        <p:cTn id="23" dur="1000" fill="hold"/>
                                        <p:tgtEl>
                                          <p:spTgt spid="35850"/>
                                        </p:tgtEl>
                                        <p:attrNameLst>
                                          <p:attrName>ppt_w</p:attrName>
                                        </p:attrNameLst>
                                      </p:cBhvr>
                                      <p:tavLst>
                                        <p:tav tm="0">
                                          <p:val>
                                            <p:fltVal val="0"/>
                                          </p:val>
                                        </p:tav>
                                        <p:tav tm="100000">
                                          <p:val>
                                            <p:strVal val="#ppt_w"/>
                                          </p:val>
                                        </p:tav>
                                      </p:tavLst>
                                    </p:anim>
                                    <p:anim calcmode="lin" valueType="num">
                                      <p:cBhvr>
                                        <p:cTn id="24" dur="1000" fill="hold"/>
                                        <p:tgtEl>
                                          <p:spTgt spid="35850"/>
                                        </p:tgtEl>
                                        <p:attrNameLst>
                                          <p:attrName>ppt_h</p:attrName>
                                        </p:attrNameLst>
                                      </p:cBhvr>
                                      <p:tavLst>
                                        <p:tav tm="0">
                                          <p:val>
                                            <p:fltVal val="0"/>
                                          </p:val>
                                        </p:tav>
                                        <p:tav tm="100000">
                                          <p:val>
                                            <p:strVal val="#ppt_h"/>
                                          </p:val>
                                        </p:tav>
                                      </p:tavLst>
                                    </p:anim>
                                    <p:anim calcmode="lin" valueType="num">
                                      <p:cBhvr>
                                        <p:cTn id="25" dur="1000" fill="hold"/>
                                        <p:tgtEl>
                                          <p:spTgt spid="3585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35850"/>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21"/>
                                            </p:cond>
                                          </p:stCondLst>
                                          <p:endCondLst>
                                            <p:cond evt="onStopAudio" delay="0">
                                              <p:tgtEl>
                                                <p:sldTgt/>
                                              </p:tgtEl>
                                            </p:cond>
                                          </p:endCondLst>
                                        </p:cTn>
                                        <p:tgtEl>
                                          <p:sndTgt r:embed="rId2" name="SOUND560.WAV"/>
                                        </p:tgtEl>
                                      </p:cMediaNode>
                                    </p:audio>
                                  </p:sub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35852"/>
                                        </p:tgtEl>
                                        <p:attrNameLst>
                                          <p:attrName>style.visibility</p:attrName>
                                        </p:attrNameLst>
                                      </p:cBhvr>
                                      <p:to>
                                        <p:strVal val="visible"/>
                                      </p:to>
                                    </p:set>
                                    <p:anim calcmode="lin" valueType="num">
                                      <p:cBhvr>
                                        <p:cTn id="31" dur="1000" fill="hold"/>
                                        <p:tgtEl>
                                          <p:spTgt spid="35852"/>
                                        </p:tgtEl>
                                        <p:attrNameLst>
                                          <p:attrName>ppt_w</p:attrName>
                                        </p:attrNameLst>
                                      </p:cBhvr>
                                      <p:tavLst>
                                        <p:tav tm="0">
                                          <p:val>
                                            <p:fltVal val="0"/>
                                          </p:val>
                                        </p:tav>
                                        <p:tav tm="100000">
                                          <p:val>
                                            <p:strVal val="#ppt_w"/>
                                          </p:val>
                                        </p:tav>
                                      </p:tavLst>
                                    </p:anim>
                                    <p:anim calcmode="lin" valueType="num">
                                      <p:cBhvr>
                                        <p:cTn id="32" dur="1000" fill="hold"/>
                                        <p:tgtEl>
                                          <p:spTgt spid="35852"/>
                                        </p:tgtEl>
                                        <p:attrNameLst>
                                          <p:attrName>ppt_h</p:attrName>
                                        </p:attrNameLst>
                                      </p:cBhvr>
                                      <p:tavLst>
                                        <p:tav tm="0">
                                          <p:val>
                                            <p:fltVal val="0"/>
                                          </p:val>
                                        </p:tav>
                                        <p:tav tm="100000">
                                          <p:val>
                                            <p:strVal val="#ppt_h"/>
                                          </p:val>
                                        </p:tav>
                                      </p:tavLst>
                                    </p:anim>
                                    <p:anim calcmode="lin" valueType="num">
                                      <p:cBhvr>
                                        <p:cTn id="33" dur="1000" fill="hold"/>
                                        <p:tgtEl>
                                          <p:spTgt spid="35852"/>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35852"/>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29"/>
                                            </p:cond>
                                          </p:stCondLst>
                                          <p:endCondLst>
                                            <p:cond evt="onStopAudio" delay="0">
                                              <p:tgtEl>
                                                <p:sldTgt/>
                                              </p:tgtEl>
                                            </p:cond>
                                          </p:endCondLst>
                                        </p:cTn>
                                        <p:tgtEl>
                                          <p:sndTgt r:embed="rId2" name="SOUND560.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7" grpId="0" animBg="1"/>
      <p:bldP spid="35850" grpId="0" animBg="1"/>
      <p:bldP spid="35851" grpId="0" animBg="1"/>
      <p:bldP spid="3585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395288" y="1125538"/>
            <a:ext cx="1008062" cy="400050"/>
          </a:xfrm>
          <a:prstGeom prst="rect">
            <a:avLst/>
          </a:prstGeom>
          <a:solidFill>
            <a:srgbClr val="00FF00"/>
          </a:solidFill>
          <a:ln w="38100">
            <a:noFill/>
            <a:miter lim="800000"/>
            <a:headEnd/>
            <a:tailEnd/>
          </a:ln>
        </p:spPr>
        <p:txBody>
          <a:bodyPr>
            <a:spAutoFit/>
          </a:bodyPr>
          <a:lstStyle/>
          <a:p>
            <a:pPr>
              <a:spcBef>
                <a:spcPct val="50000"/>
              </a:spcBef>
            </a:pPr>
            <a:r>
              <a:rPr lang="en-US" sz="2000" b="1">
                <a:solidFill>
                  <a:schemeClr val="folHlink"/>
                </a:solidFill>
                <a:latin typeface="Calibri" pitchFamily="34" charset="0"/>
              </a:rPr>
              <a:t>1973</a:t>
            </a:r>
          </a:p>
        </p:txBody>
      </p:sp>
      <p:sp>
        <p:nvSpPr>
          <p:cNvPr id="36869" name="Text Box 5"/>
          <p:cNvSpPr txBox="1">
            <a:spLocks noChangeArrowheads="1"/>
          </p:cNvSpPr>
          <p:nvPr/>
        </p:nvSpPr>
        <p:spPr bwMode="auto">
          <a:xfrm>
            <a:off x="1476375" y="1125538"/>
            <a:ext cx="7127875" cy="1014412"/>
          </a:xfrm>
          <a:prstGeom prst="rect">
            <a:avLst/>
          </a:prstGeom>
          <a:solidFill>
            <a:srgbClr val="CCFFFF"/>
          </a:solidFill>
          <a:ln w="9525">
            <a:noFill/>
            <a:miter lim="800000"/>
            <a:headEnd/>
            <a:tailEnd/>
          </a:ln>
        </p:spPr>
        <p:txBody>
          <a:bodyPr>
            <a:spAutoFit/>
          </a:bodyPr>
          <a:lstStyle/>
          <a:p>
            <a:pPr>
              <a:spcBef>
                <a:spcPct val="50000"/>
              </a:spcBef>
            </a:pPr>
            <a:r>
              <a:rPr lang="en-US" sz="2000">
                <a:solidFill>
                  <a:srgbClr val="F5590B"/>
                </a:solidFill>
                <a:latin typeface="Calibri" pitchFamily="34" charset="0"/>
              </a:rPr>
              <a:t>ARPANET</a:t>
            </a:r>
            <a:r>
              <a:rPr lang="en-US" sz="2000">
                <a:latin typeface="Calibri" pitchFamily="34" charset="0"/>
              </a:rPr>
              <a:t> mulai dikembangkan ke luar AS. Komputer University College (</a:t>
            </a:r>
            <a:r>
              <a:rPr lang="en-US" sz="2000">
                <a:solidFill>
                  <a:srgbClr val="6600FF"/>
                </a:solidFill>
                <a:latin typeface="Calibri" pitchFamily="34" charset="0"/>
              </a:rPr>
              <a:t>London</a:t>
            </a:r>
            <a:r>
              <a:rPr lang="en-US" sz="2000">
                <a:latin typeface="Calibri" pitchFamily="34" charset="0"/>
              </a:rPr>
              <a:t>) - komputer pertama di luar AS menjadi anggota jaringan </a:t>
            </a:r>
            <a:r>
              <a:rPr lang="en-US" sz="2000">
                <a:solidFill>
                  <a:srgbClr val="F5590B"/>
                </a:solidFill>
                <a:latin typeface="Calibri" pitchFamily="34" charset="0"/>
              </a:rPr>
              <a:t>Arpanet</a:t>
            </a:r>
          </a:p>
        </p:txBody>
      </p:sp>
      <p:sp>
        <p:nvSpPr>
          <p:cNvPr id="9220" name="Text Box 6"/>
          <p:cNvSpPr txBox="1">
            <a:spLocks noChangeArrowheads="1"/>
          </p:cNvSpPr>
          <p:nvPr/>
        </p:nvSpPr>
        <p:spPr bwMode="auto">
          <a:xfrm>
            <a:off x="395288" y="3460750"/>
            <a:ext cx="1008062" cy="400050"/>
          </a:xfrm>
          <a:prstGeom prst="rect">
            <a:avLst/>
          </a:prstGeom>
          <a:solidFill>
            <a:srgbClr val="00FF00"/>
          </a:solidFill>
          <a:ln w="38100">
            <a:noFill/>
            <a:miter lim="800000"/>
            <a:headEnd/>
            <a:tailEnd/>
          </a:ln>
        </p:spPr>
        <p:txBody>
          <a:bodyPr>
            <a:spAutoFit/>
          </a:bodyPr>
          <a:lstStyle/>
          <a:p>
            <a:pPr>
              <a:spcBef>
                <a:spcPct val="50000"/>
              </a:spcBef>
            </a:pPr>
            <a:r>
              <a:rPr lang="en-US" sz="2000" b="1">
                <a:solidFill>
                  <a:schemeClr val="folHlink"/>
                </a:solidFill>
                <a:latin typeface="Calibri" pitchFamily="34" charset="0"/>
              </a:rPr>
              <a:t>1976</a:t>
            </a:r>
          </a:p>
        </p:txBody>
      </p:sp>
      <p:sp>
        <p:nvSpPr>
          <p:cNvPr id="36871" name="Text Box 7"/>
          <p:cNvSpPr txBox="1">
            <a:spLocks noChangeArrowheads="1"/>
          </p:cNvSpPr>
          <p:nvPr/>
        </p:nvSpPr>
        <p:spPr bwMode="auto">
          <a:xfrm>
            <a:off x="1476375" y="2420938"/>
            <a:ext cx="7127875" cy="708025"/>
          </a:xfrm>
          <a:prstGeom prst="rect">
            <a:avLst/>
          </a:prstGeom>
          <a:solidFill>
            <a:srgbClr val="CCFFFF"/>
          </a:solidFill>
          <a:ln w="9525">
            <a:noFill/>
            <a:miter lim="800000"/>
            <a:headEnd/>
            <a:tailEnd/>
          </a:ln>
        </p:spPr>
        <p:txBody>
          <a:bodyPr>
            <a:spAutoFit/>
          </a:bodyPr>
          <a:lstStyle/>
          <a:p>
            <a:pPr>
              <a:spcBef>
                <a:spcPct val="50000"/>
              </a:spcBef>
            </a:pPr>
            <a:r>
              <a:rPr lang="en-US" sz="2000" b="1">
                <a:solidFill>
                  <a:srgbClr val="F5590B"/>
                </a:solidFill>
                <a:latin typeface="Calibri" pitchFamily="34" charset="0"/>
              </a:rPr>
              <a:t>Vinton Cerf</a:t>
            </a:r>
            <a:r>
              <a:rPr lang="en-US" sz="2000">
                <a:latin typeface="Calibri" pitchFamily="34" charset="0"/>
              </a:rPr>
              <a:t> dan </a:t>
            </a:r>
            <a:r>
              <a:rPr lang="en-US" sz="2000" b="1">
                <a:solidFill>
                  <a:srgbClr val="F5590B"/>
                </a:solidFill>
                <a:latin typeface="Calibri" pitchFamily="34" charset="0"/>
              </a:rPr>
              <a:t>Bob Kahn</a:t>
            </a:r>
            <a:r>
              <a:rPr lang="en-US" sz="2000">
                <a:latin typeface="Calibri" pitchFamily="34" charset="0"/>
              </a:rPr>
              <a:t> mempresentasikan gagasan yang menjadi cikal bakal pemikiran internet di </a:t>
            </a:r>
            <a:r>
              <a:rPr lang="en-US" sz="2000" b="1">
                <a:solidFill>
                  <a:srgbClr val="6600FF"/>
                </a:solidFill>
                <a:latin typeface="Calibri" pitchFamily="34" charset="0"/>
              </a:rPr>
              <a:t>Universitas Sussex</a:t>
            </a:r>
          </a:p>
        </p:txBody>
      </p:sp>
      <p:sp>
        <p:nvSpPr>
          <p:cNvPr id="36872" name="Text Box 8"/>
          <p:cNvSpPr txBox="1">
            <a:spLocks noChangeArrowheads="1"/>
          </p:cNvSpPr>
          <p:nvPr/>
        </p:nvSpPr>
        <p:spPr bwMode="auto">
          <a:xfrm>
            <a:off x="1476375" y="3389313"/>
            <a:ext cx="7199313" cy="708025"/>
          </a:xfrm>
          <a:prstGeom prst="rect">
            <a:avLst/>
          </a:prstGeom>
          <a:solidFill>
            <a:srgbClr val="CCFFFF"/>
          </a:solidFill>
          <a:ln w="9525">
            <a:solidFill>
              <a:schemeClr val="bg2"/>
            </a:solidFill>
            <a:miter lim="800000"/>
            <a:headEnd/>
            <a:tailEnd/>
          </a:ln>
        </p:spPr>
        <p:txBody>
          <a:bodyPr>
            <a:spAutoFit/>
          </a:bodyPr>
          <a:lstStyle/>
          <a:p>
            <a:pPr>
              <a:spcBef>
                <a:spcPct val="50000"/>
              </a:spcBef>
            </a:pPr>
            <a:r>
              <a:rPr lang="en-US" sz="2000">
                <a:latin typeface="Calibri" pitchFamily="34" charset="0"/>
              </a:rPr>
              <a:t>Ratu Inggris berhasil mengirimkan</a:t>
            </a:r>
            <a:r>
              <a:rPr lang="en-US" sz="2000">
                <a:solidFill>
                  <a:srgbClr val="F5590B"/>
                </a:solidFill>
                <a:latin typeface="Calibri" pitchFamily="34" charset="0"/>
              </a:rPr>
              <a:t> e</a:t>
            </a:r>
            <a:r>
              <a:rPr lang="en-US" sz="2000">
                <a:latin typeface="Calibri" pitchFamily="34" charset="0"/>
              </a:rPr>
              <a:t>-</a:t>
            </a:r>
            <a:r>
              <a:rPr lang="en-US" sz="2000">
                <a:solidFill>
                  <a:srgbClr val="F5590B"/>
                </a:solidFill>
                <a:latin typeface="Calibri" pitchFamily="34" charset="0"/>
              </a:rPr>
              <a:t>mail </a:t>
            </a:r>
            <a:r>
              <a:rPr lang="en-US" sz="2000">
                <a:latin typeface="Calibri" pitchFamily="34" charset="0"/>
              </a:rPr>
              <a:t>dari </a:t>
            </a:r>
            <a:r>
              <a:rPr lang="en-US" sz="2000">
                <a:solidFill>
                  <a:srgbClr val="6600FF"/>
                </a:solidFill>
                <a:latin typeface="Calibri" pitchFamily="34" charset="0"/>
              </a:rPr>
              <a:t>Royal Signals</a:t>
            </a:r>
            <a:r>
              <a:rPr lang="en-US" sz="2000">
                <a:latin typeface="Calibri" pitchFamily="34" charset="0"/>
              </a:rPr>
              <a:t> and </a:t>
            </a:r>
            <a:r>
              <a:rPr lang="en-US" sz="2000">
                <a:solidFill>
                  <a:srgbClr val="6600FF"/>
                </a:solidFill>
                <a:latin typeface="Calibri" pitchFamily="34" charset="0"/>
              </a:rPr>
              <a:t>Radar Establishment</a:t>
            </a:r>
            <a:r>
              <a:rPr lang="en-US" sz="2000">
                <a:latin typeface="Calibri" pitchFamily="34" charset="0"/>
              </a:rPr>
              <a:t> di </a:t>
            </a:r>
            <a:r>
              <a:rPr lang="en-US" sz="2000">
                <a:solidFill>
                  <a:srgbClr val="6600FF"/>
                </a:solidFill>
                <a:latin typeface="Calibri" pitchFamily="34" charset="0"/>
              </a:rPr>
              <a:t>Malvern</a:t>
            </a:r>
          </a:p>
        </p:txBody>
      </p:sp>
      <p:sp>
        <p:nvSpPr>
          <p:cNvPr id="36873" name="Text Box 9"/>
          <p:cNvSpPr txBox="1">
            <a:spLocks noChangeArrowheads="1"/>
          </p:cNvSpPr>
          <p:nvPr/>
        </p:nvSpPr>
        <p:spPr bwMode="auto">
          <a:xfrm>
            <a:off x="1476375" y="4397375"/>
            <a:ext cx="7199313" cy="400050"/>
          </a:xfrm>
          <a:prstGeom prst="rect">
            <a:avLst/>
          </a:prstGeom>
          <a:solidFill>
            <a:srgbClr val="CCFFFF"/>
          </a:solidFill>
          <a:ln w="9525">
            <a:solidFill>
              <a:schemeClr val="bg2"/>
            </a:solidFill>
            <a:miter lim="800000"/>
            <a:headEnd/>
            <a:tailEnd/>
          </a:ln>
        </p:spPr>
        <p:txBody>
          <a:bodyPr>
            <a:spAutoFit/>
          </a:bodyPr>
          <a:lstStyle/>
          <a:p>
            <a:pPr>
              <a:spcBef>
                <a:spcPct val="50000"/>
              </a:spcBef>
            </a:pPr>
            <a:r>
              <a:rPr lang="en-US" sz="2000">
                <a:latin typeface="Calibri" pitchFamily="34" charset="0"/>
              </a:rPr>
              <a:t>sudah lebih dari 100 komputer yang bergabung di ARPANET</a:t>
            </a:r>
          </a:p>
        </p:txBody>
      </p:sp>
      <p:sp>
        <p:nvSpPr>
          <p:cNvPr id="9224" name="Text Box 10"/>
          <p:cNvSpPr txBox="1">
            <a:spLocks noChangeArrowheads="1"/>
          </p:cNvSpPr>
          <p:nvPr/>
        </p:nvSpPr>
        <p:spPr bwMode="auto">
          <a:xfrm>
            <a:off x="395288" y="4468813"/>
            <a:ext cx="1008062" cy="400050"/>
          </a:xfrm>
          <a:prstGeom prst="rect">
            <a:avLst/>
          </a:prstGeom>
          <a:solidFill>
            <a:srgbClr val="00FF00"/>
          </a:solidFill>
          <a:ln w="38100">
            <a:noFill/>
            <a:miter lim="800000"/>
            <a:headEnd/>
            <a:tailEnd/>
          </a:ln>
        </p:spPr>
        <p:txBody>
          <a:bodyPr>
            <a:spAutoFit/>
          </a:bodyPr>
          <a:lstStyle/>
          <a:p>
            <a:pPr>
              <a:spcBef>
                <a:spcPct val="50000"/>
              </a:spcBef>
            </a:pPr>
            <a:r>
              <a:rPr lang="en-US" sz="2000" b="1">
                <a:solidFill>
                  <a:schemeClr val="folHlink"/>
                </a:solidFill>
                <a:latin typeface="Calibri" pitchFamily="34" charset="0"/>
              </a:rPr>
              <a:t>1977</a:t>
            </a:r>
          </a:p>
        </p:txBody>
      </p:sp>
      <p:sp>
        <p:nvSpPr>
          <p:cNvPr id="9225" name="AutoShape 14"/>
          <p:cNvSpPr>
            <a:spLocks noChangeArrowheads="1"/>
          </p:cNvSpPr>
          <p:nvPr/>
        </p:nvSpPr>
        <p:spPr bwMode="auto">
          <a:xfrm>
            <a:off x="539750" y="1701800"/>
            <a:ext cx="574675" cy="1582738"/>
          </a:xfrm>
          <a:prstGeom prst="downArrow">
            <a:avLst>
              <a:gd name="adj1" fmla="val 50000"/>
              <a:gd name="adj2" fmla="val 84537"/>
            </a:avLst>
          </a:prstGeom>
          <a:solidFill>
            <a:schemeClr val="accent1"/>
          </a:solidFill>
          <a:ln w="28575" algn="ctr">
            <a:noFill/>
            <a:miter lim="800000"/>
            <a:headEnd/>
            <a:tailEnd/>
          </a:ln>
        </p:spPr>
        <p:txBody>
          <a:bodyPr wrap="none" anchor="ctr"/>
          <a:lstStyle/>
          <a:p>
            <a:endParaRPr lang="id-ID" sz="1600">
              <a:latin typeface="Calibri" pitchFamily="34" charset="0"/>
            </a:endParaRPr>
          </a:p>
        </p:txBody>
      </p:sp>
      <p:sp>
        <p:nvSpPr>
          <p:cNvPr id="9226" name="AutoShape 15"/>
          <p:cNvSpPr>
            <a:spLocks noChangeArrowheads="1"/>
          </p:cNvSpPr>
          <p:nvPr/>
        </p:nvSpPr>
        <p:spPr bwMode="auto">
          <a:xfrm>
            <a:off x="611188" y="4037013"/>
            <a:ext cx="503237" cy="358775"/>
          </a:xfrm>
          <a:prstGeom prst="downArrow">
            <a:avLst>
              <a:gd name="adj1" fmla="val 50000"/>
              <a:gd name="adj2" fmla="val 25000"/>
            </a:avLst>
          </a:prstGeom>
          <a:solidFill>
            <a:schemeClr val="accent1"/>
          </a:solidFill>
          <a:ln w="28575" algn="ctr">
            <a:noFill/>
            <a:miter lim="800000"/>
            <a:headEnd/>
            <a:tailEnd/>
          </a:ln>
        </p:spPr>
        <p:txBody>
          <a:bodyPr wrap="none" anchor="ctr"/>
          <a:lstStyle/>
          <a:p>
            <a:endParaRPr lang="id-ID" sz="1600">
              <a:latin typeface="Calibri" pitchFamily="34" charset="0"/>
            </a:endParaRPr>
          </a:p>
        </p:txBody>
      </p:sp>
      <p:sp>
        <p:nvSpPr>
          <p:cNvPr id="9227" name="Rectangle 13"/>
          <p:cNvSpPr>
            <a:spLocks noChangeArrowheads="1"/>
          </p:cNvSpPr>
          <p:nvPr/>
        </p:nvSpPr>
        <p:spPr bwMode="auto">
          <a:xfrm>
            <a:off x="1116013" y="46038"/>
            <a:ext cx="6783387" cy="646112"/>
          </a:xfrm>
          <a:prstGeom prst="rect">
            <a:avLst/>
          </a:prstGeom>
          <a:noFill/>
          <a:ln w="9525">
            <a:noFill/>
            <a:miter lim="800000"/>
            <a:headEnd/>
            <a:tailEnd/>
          </a:ln>
        </p:spPr>
        <p:txBody>
          <a:bodyPr>
            <a:spAutoFit/>
          </a:bodyPr>
          <a:lstStyle/>
          <a:p>
            <a:r>
              <a:rPr lang="id-ID" sz="3600" b="1">
                <a:latin typeface="Calibri Light" pitchFamily="34" charset="0"/>
              </a:rPr>
              <a:t>1. DEFINISI DAN SEJARAH INTERNET </a:t>
            </a:r>
            <a:endParaRPr lang="id-ID" sz="36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6869"/>
                                        </p:tgtEl>
                                        <p:attrNameLst>
                                          <p:attrName>style.visibility</p:attrName>
                                        </p:attrNameLst>
                                      </p:cBhvr>
                                      <p:to>
                                        <p:strVal val="visible"/>
                                      </p:to>
                                    </p:set>
                                    <p:anim calcmode="lin" valueType="num">
                                      <p:cBhvr>
                                        <p:cTn id="7" dur="500" fill="hold"/>
                                        <p:tgtEl>
                                          <p:spTgt spid="36869"/>
                                        </p:tgtEl>
                                        <p:attrNameLst>
                                          <p:attrName>ppt_w</p:attrName>
                                        </p:attrNameLst>
                                      </p:cBhvr>
                                      <p:tavLst>
                                        <p:tav tm="0">
                                          <p:val>
                                            <p:fltVal val="0"/>
                                          </p:val>
                                        </p:tav>
                                        <p:tav tm="100000">
                                          <p:val>
                                            <p:strVal val="#ppt_w"/>
                                          </p:val>
                                        </p:tav>
                                      </p:tavLst>
                                    </p:anim>
                                    <p:anim calcmode="lin" valueType="num">
                                      <p:cBhvr>
                                        <p:cTn id="8" dur="500" fill="hold"/>
                                        <p:tgtEl>
                                          <p:spTgt spid="3686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SOUND999.WAV"/>
                                        </p:tgtEl>
                                      </p:cMediaNode>
                                    </p:audio>
                                  </p:sub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6871"/>
                                        </p:tgtEl>
                                        <p:attrNameLst>
                                          <p:attrName>style.visibility</p:attrName>
                                        </p:attrNameLst>
                                      </p:cBhvr>
                                      <p:to>
                                        <p:strVal val="visible"/>
                                      </p:to>
                                    </p:set>
                                    <p:anim calcmode="lin" valueType="num">
                                      <p:cBhvr>
                                        <p:cTn id="13" dur="500" fill="hold"/>
                                        <p:tgtEl>
                                          <p:spTgt spid="36871"/>
                                        </p:tgtEl>
                                        <p:attrNameLst>
                                          <p:attrName>ppt_w</p:attrName>
                                        </p:attrNameLst>
                                      </p:cBhvr>
                                      <p:tavLst>
                                        <p:tav tm="0">
                                          <p:val>
                                            <p:fltVal val="0"/>
                                          </p:val>
                                        </p:tav>
                                        <p:tav tm="100000">
                                          <p:val>
                                            <p:strVal val="#ppt_w"/>
                                          </p:val>
                                        </p:tav>
                                      </p:tavLst>
                                    </p:anim>
                                    <p:anim calcmode="lin" valueType="num">
                                      <p:cBhvr>
                                        <p:cTn id="14" dur="500" fill="hold"/>
                                        <p:tgtEl>
                                          <p:spTgt spid="3687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1"/>
                                            </p:cond>
                                          </p:stCondLst>
                                          <p:endCondLst>
                                            <p:cond evt="onStopAudio" delay="0">
                                              <p:tgtEl>
                                                <p:sldTgt/>
                                              </p:tgtEl>
                                            </p:cond>
                                          </p:endCondLst>
                                        </p:cTn>
                                        <p:tgtEl>
                                          <p:sndTgt r:embed="rId2" name="SOUND999.WAV"/>
                                        </p:tgtEl>
                                      </p:cMediaNode>
                                    </p:audio>
                                  </p:sub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6872"/>
                                        </p:tgtEl>
                                        <p:attrNameLst>
                                          <p:attrName>style.visibility</p:attrName>
                                        </p:attrNameLst>
                                      </p:cBhvr>
                                      <p:to>
                                        <p:strVal val="visible"/>
                                      </p:to>
                                    </p:set>
                                    <p:anim calcmode="lin" valueType="num">
                                      <p:cBhvr>
                                        <p:cTn id="19" dur="500" fill="hold"/>
                                        <p:tgtEl>
                                          <p:spTgt spid="36872"/>
                                        </p:tgtEl>
                                        <p:attrNameLst>
                                          <p:attrName>ppt_w</p:attrName>
                                        </p:attrNameLst>
                                      </p:cBhvr>
                                      <p:tavLst>
                                        <p:tav tm="0">
                                          <p:val>
                                            <p:fltVal val="0"/>
                                          </p:val>
                                        </p:tav>
                                        <p:tav tm="100000">
                                          <p:val>
                                            <p:strVal val="#ppt_w"/>
                                          </p:val>
                                        </p:tav>
                                      </p:tavLst>
                                    </p:anim>
                                    <p:anim calcmode="lin" valueType="num">
                                      <p:cBhvr>
                                        <p:cTn id="20" dur="500" fill="hold"/>
                                        <p:tgtEl>
                                          <p:spTgt spid="3687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7"/>
                                            </p:cond>
                                          </p:stCondLst>
                                          <p:endCondLst>
                                            <p:cond evt="onStopAudio" delay="0">
                                              <p:tgtEl>
                                                <p:sldTgt/>
                                              </p:tgtEl>
                                            </p:cond>
                                          </p:endCondLst>
                                        </p:cTn>
                                        <p:tgtEl>
                                          <p:sndTgt r:embed="rId2" name="SOUND999.WAV"/>
                                        </p:tgtEl>
                                      </p:cMediaNode>
                                    </p:audio>
                                  </p:sub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6873"/>
                                        </p:tgtEl>
                                        <p:attrNameLst>
                                          <p:attrName>style.visibility</p:attrName>
                                        </p:attrNameLst>
                                      </p:cBhvr>
                                      <p:to>
                                        <p:strVal val="visible"/>
                                      </p:to>
                                    </p:set>
                                    <p:anim calcmode="lin" valueType="num">
                                      <p:cBhvr>
                                        <p:cTn id="25" dur="500" fill="hold"/>
                                        <p:tgtEl>
                                          <p:spTgt spid="36873"/>
                                        </p:tgtEl>
                                        <p:attrNameLst>
                                          <p:attrName>ppt_w</p:attrName>
                                        </p:attrNameLst>
                                      </p:cBhvr>
                                      <p:tavLst>
                                        <p:tav tm="0">
                                          <p:val>
                                            <p:fltVal val="0"/>
                                          </p:val>
                                        </p:tav>
                                        <p:tav tm="100000">
                                          <p:val>
                                            <p:strVal val="#ppt_w"/>
                                          </p:val>
                                        </p:tav>
                                      </p:tavLst>
                                    </p:anim>
                                    <p:anim calcmode="lin" valueType="num">
                                      <p:cBhvr>
                                        <p:cTn id="26" dur="500" fill="hold"/>
                                        <p:tgtEl>
                                          <p:spTgt spid="3687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3"/>
                                            </p:cond>
                                          </p:stCondLst>
                                          <p:endCondLst>
                                            <p:cond evt="onStopAudio" delay="0">
                                              <p:tgtEl>
                                                <p:sldTgt/>
                                              </p:tgtEl>
                                            </p:cond>
                                          </p:endCondLst>
                                        </p:cTn>
                                        <p:tgtEl>
                                          <p:sndTgt r:embed="rId2" name="SOUND999.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p:bldP spid="36871" grpId="0" animBg="1"/>
      <p:bldP spid="36872" grpId="0" animBg="1"/>
      <p:bldP spid="3687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427038" y="979488"/>
            <a:ext cx="1008062" cy="400050"/>
          </a:xfrm>
          <a:prstGeom prst="rect">
            <a:avLst/>
          </a:prstGeom>
          <a:solidFill>
            <a:srgbClr val="00FF00"/>
          </a:solidFill>
          <a:ln w="38100">
            <a:noFill/>
            <a:miter lim="800000"/>
            <a:headEnd/>
            <a:tailEnd/>
          </a:ln>
        </p:spPr>
        <p:txBody>
          <a:bodyPr>
            <a:spAutoFit/>
          </a:bodyPr>
          <a:lstStyle/>
          <a:p>
            <a:pPr>
              <a:spcBef>
                <a:spcPct val="50000"/>
              </a:spcBef>
            </a:pPr>
            <a:r>
              <a:rPr lang="en-US" sz="2000" b="1">
                <a:solidFill>
                  <a:schemeClr val="folHlink"/>
                </a:solidFill>
                <a:latin typeface="Calibri" pitchFamily="34" charset="0"/>
              </a:rPr>
              <a:t>1979</a:t>
            </a:r>
          </a:p>
        </p:txBody>
      </p:sp>
      <p:sp>
        <p:nvSpPr>
          <p:cNvPr id="37893" name="Text Box 5"/>
          <p:cNvSpPr txBox="1">
            <a:spLocks noChangeArrowheads="1"/>
          </p:cNvSpPr>
          <p:nvPr/>
        </p:nvSpPr>
        <p:spPr bwMode="auto">
          <a:xfrm>
            <a:off x="1435100" y="908050"/>
            <a:ext cx="7199313" cy="592138"/>
          </a:xfrm>
          <a:prstGeom prst="rect">
            <a:avLst/>
          </a:prstGeom>
          <a:solidFill>
            <a:srgbClr val="CCFFFF"/>
          </a:solidFill>
          <a:ln w="9525">
            <a:noFill/>
            <a:miter lim="800000"/>
            <a:headEnd/>
            <a:tailEnd/>
          </a:ln>
        </p:spPr>
        <p:txBody>
          <a:bodyPr>
            <a:spAutoFit/>
          </a:bodyPr>
          <a:lstStyle/>
          <a:p>
            <a:pPr>
              <a:lnSpc>
                <a:spcPct val="80000"/>
              </a:lnSpc>
              <a:spcBef>
                <a:spcPct val="20000"/>
              </a:spcBef>
              <a:buClr>
                <a:schemeClr val="hlink"/>
              </a:buClr>
              <a:buSzPct val="80000"/>
              <a:buFont typeface="Wingdings" pitchFamily="2" charset="2"/>
              <a:buNone/>
            </a:pPr>
            <a:r>
              <a:rPr lang="en-US" sz="2000" b="1">
                <a:solidFill>
                  <a:srgbClr val="F5590B"/>
                </a:solidFill>
                <a:latin typeface="Calibri" pitchFamily="34" charset="0"/>
              </a:rPr>
              <a:t>Tom Truscott</a:t>
            </a:r>
            <a:r>
              <a:rPr lang="en-US" sz="2000">
                <a:latin typeface="Calibri" pitchFamily="34" charset="0"/>
              </a:rPr>
              <a:t>, </a:t>
            </a:r>
            <a:r>
              <a:rPr lang="en-US" sz="2000" b="1">
                <a:solidFill>
                  <a:srgbClr val="F5590B"/>
                </a:solidFill>
                <a:latin typeface="Calibri" pitchFamily="34" charset="0"/>
              </a:rPr>
              <a:t>Jim Ellis</a:t>
            </a:r>
            <a:r>
              <a:rPr lang="en-US" sz="2000">
                <a:latin typeface="Calibri" pitchFamily="34" charset="0"/>
              </a:rPr>
              <a:t> dan </a:t>
            </a:r>
            <a:r>
              <a:rPr lang="en-US" sz="2000" b="1">
                <a:solidFill>
                  <a:srgbClr val="F5590B"/>
                </a:solidFill>
                <a:latin typeface="Calibri" pitchFamily="34" charset="0"/>
              </a:rPr>
              <a:t>Steve Bellovin</a:t>
            </a:r>
            <a:r>
              <a:rPr lang="en-US" sz="2000">
                <a:latin typeface="Calibri" pitchFamily="34" charset="0"/>
              </a:rPr>
              <a:t>, menciptakan </a:t>
            </a:r>
            <a:r>
              <a:rPr lang="en-US" sz="2000" b="1">
                <a:solidFill>
                  <a:srgbClr val="6600FF"/>
                </a:solidFill>
                <a:latin typeface="Calibri" pitchFamily="34" charset="0"/>
              </a:rPr>
              <a:t>newsgroups</a:t>
            </a:r>
            <a:r>
              <a:rPr lang="en-US" sz="2000">
                <a:solidFill>
                  <a:srgbClr val="6600FF"/>
                </a:solidFill>
                <a:latin typeface="Calibri" pitchFamily="34" charset="0"/>
              </a:rPr>
              <a:t> </a:t>
            </a:r>
            <a:r>
              <a:rPr lang="en-US" sz="2000">
                <a:latin typeface="Calibri" pitchFamily="34" charset="0"/>
              </a:rPr>
              <a:t>pertama yang diberi nama </a:t>
            </a:r>
            <a:r>
              <a:rPr lang="en-US" sz="2000">
                <a:solidFill>
                  <a:srgbClr val="F5590B"/>
                </a:solidFill>
                <a:latin typeface="Calibri" pitchFamily="34" charset="0"/>
              </a:rPr>
              <a:t>USENET</a:t>
            </a:r>
            <a:r>
              <a:rPr lang="en-US" sz="2000">
                <a:latin typeface="Calibri" pitchFamily="34" charset="0"/>
              </a:rPr>
              <a:t> </a:t>
            </a:r>
          </a:p>
        </p:txBody>
      </p:sp>
      <p:sp>
        <p:nvSpPr>
          <p:cNvPr id="10244" name="Text Box 6"/>
          <p:cNvSpPr txBox="1">
            <a:spLocks noChangeArrowheads="1"/>
          </p:cNvSpPr>
          <p:nvPr/>
        </p:nvSpPr>
        <p:spPr bwMode="auto">
          <a:xfrm>
            <a:off x="427038" y="1876425"/>
            <a:ext cx="1008062" cy="400050"/>
          </a:xfrm>
          <a:prstGeom prst="rect">
            <a:avLst/>
          </a:prstGeom>
          <a:solidFill>
            <a:srgbClr val="00FF00"/>
          </a:solidFill>
          <a:ln w="38100">
            <a:noFill/>
            <a:miter lim="800000"/>
            <a:headEnd/>
            <a:tailEnd/>
          </a:ln>
        </p:spPr>
        <p:txBody>
          <a:bodyPr>
            <a:spAutoFit/>
          </a:bodyPr>
          <a:lstStyle/>
          <a:p>
            <a:pPr>
              <a:spcBef>
                <a:spcPct val="50000"/>
              </a:spcBef>
            </a:pPr>
            <a:r>
              <a:rPr lang="en-US" sz="2000" b="1">
                <a:solidFill>
                  <a:schemeClr val="folHlink"/>
                </a:solidFill>
                <a:latin typeface="Calibri" pitchFamily="34" charset="0"/>
              </a:rPr>
              <a:t>1981</a:t>
            </a:r>
          </a:p>
        </p:txBody>
      </p:sp>
      <p:sp>
        <p:nvSpPr>
          <p:cNvPr id="37895" name="Text Box 7"/>
          <p:cNvSpPr txBox="1">
            <a:spLocks noChangeArrowheads="1"/>
          </p:cNvSpPr>
          <p:nvPr/>
        </p:nvSpPr>
        <p:spPr bwMode="auto">
          <a:xfrm>
            <a:off x="1435100" y="1876425"/>
            <a:ext cx="7199313" cy="590550"/>
          </a:xfrm>
          <a:prstGeom prst="rect">
            <a:avLst/>
          </a:prstGeom>
          <a:solidFill>
            <a:srgbClr val="CCFFFF"/>
          </a:solidFill>
          <a:ln w="9525">
            <a:noFill/>
            <a:miter lim="800000"/>
            <a:headEnd/>
            <a:tailEnd/>
          </a:ln>
        </p:spPr>
        <p:txBody>
          <a:bodyPr>
            <a:spAutoFit/>
          </a:bodyPr>
          <a:lstStyle/>
          <a:p>
            <a:pPr>
              <a:lnSpc>
                <a:spcPct val="80000"/>
              </a:lnSpc>
              <a:spcBef>
                <a:spcPct val="20000"/>
              </a:spcBef>
              <a:buClr>
                <a:schemeClr val="hlink"/>
              </a:buClr>
              <a:buSzPct val="80000"/>
              <a:buFont typeface="Wingdings" pitchFamily="2" charset="2"/>
              <a:buNone/>
            </a:pPr>
            <a:r>
              <a:rPr lang="en-US" sz="2000">
                <a:solidFill>
                  <a:srgbClr val="6600FF"/>
                </a:solidFill>
                <a:latin typeface="Calibri" pitchFamily="34" charset="0"/>
              </a:rPr>
              <a:t>France Telecom</a:t>
            </a:r>
            <a:r>
              <a:rPr lang="en-US" sz="2000">
                <a:latin typeface="Calibri" pitchFamily="34" charset="0"/>
              </a:rPr>
              <a:t> meluncurkan telpon televisi pertama, dimana orang bisa saling menelpon sambil berhubungan dengan video link.</a:t>
            </a:r>
          </a:p>
        </p:txBody>
      </p:sp>
      <p:sp>
        <p:nvSpPr>
          <p:cNvPr id="10246" name="Text Box 8"/>
          <p:cNvSpPr txBox="1">
            <a:spLocks noChangeArrowheads="1"/>
          </p:cNvSpPr>
          <p:nvPr/>
        </p:nvSpPr>
        <p:spPr bwMode="auto">
          <a:xfrm>
            <a:off x="354013" y="2852738"/>
            <a:ext cx="1008062" cy="400050"/>
          </a:xfrm>
          <a:prstGeom prst="rect">
            <a:avLst/>
          </a:prstGeom>
          <a:solidFill>
            <a:srgbClr val="00FF00"/>
          </a:solidFill>
          <a:ln w="38100">
            <a:noFill/>
            <a:miter lim="800000"/>
            <a:headEnd/>
            <a:tailEnd/>
          </a:ln>
        </p:spPr>
        <p:txBody>
          <a:bodyPr>
            <a:spAutoFit/>
          </a:bodyPr>
          <a:lstStyle/>
          <a:p>
            <a:pPr>
              <a:spcBef>
                <a:spcPct val="50000"/>
              </a:spcBef>
            </a:pPr>
            <a:r>
              <a:rPr lang="en-US" sz="2000" b="1">
                <a:solidFill>
                  <a:schemeClr val="folHlink"/>
                </a:solidFill>
                <a:latin typeface="Calibri" pitchFamily="34" charset="0"/>
              </a:rPr>
              <a:t>1982</a:t>
            </a:r>
          </a:p>
        </p:txBody>
      </p:sp>
      <p:sp>
        <p:nvSpPr>
          <p:cNvPr id="37897" name="Text Box 9"/>
          <p:cNvSpPr txBox="1">
            <a:spLocks noChangeArrowheads="1"/>
          </p:cNvSpPr>
          <p:nvPr/>
        </p:nvSpPr>
        <p:spPr bwMode="auto">
          <a:xfrm>
            <a:off x="1403350" y="2813050"/>
            <a:ext cx="7199313" cy="590550"/>
          </a:xfrm>
          <a:prstGeom prst="rect">
            <a:avLst/>
          </a:prstGeom>
          <a:solidFill>
            <a:srgbClr val="CCFFFF"/>
          </a:solidFill>
          <a:ln w="9525">
            <a:noFill/>
            <a:miter lim="800000"/>
            <a:headEnd/>
            <a:tailEnd/>
          </a:ln>
        </p:spPr>
        <p:txBody>
          <a:bodyPr>
            <a:spAutoFit/>
          </a:bodyPr>
          <a:lstStyle/>
          <a:p>
            <a:pPr>
              <a:lnSpc>
                <a:spcPct val="80000"/>
              </a:lnSpc>
              <a:spcBef>
                <a:spcPct val="20000"/>
              </a:spcBef>
              <a:buClr>
                <a:schemeClr val="hlink"/>
              </a:buClr>
              <a:buSzPct val="80000"/>
              <a:buFont typeface="Wingdings" pitchFamily="2" charset="2"/>
              <a:buNone/>
            </a:pPr>
            <a:r>
              <a:rPr lang="en-US" sz="2000">
                <a:latin typeface="Calibri" pitchFamily="34" charset="0"/>
              </a:rPr>
              <a:t>dibentuk </a:t>
            </a:r>
            <a:r>
              <a:rPr lang="en-US" sz="2000">
                <a:solidFill>
                  <a:srgbClr val="6600FF"/>
                </a:solidFill>
                <a:latin typeface="Calibri" pitchFamily="34" charset="0"/>
              </a:rPr>
              <a:t>Transmission Control Protocol</a:t>
            </a:r>
            <a:r>
              <a:rPr lang="en-US" sz="2000">
                <a:latin typeface="Calibri" pitchFamily="34" charset="0"/>
              </a:rPr>
              <a:t> atau </a:t>
            </a:r>
            <a:r>
              <a:rPr lang="en-US" sz="2000" b="1">
                <a:solidFill>
                  <a:srgbClr val="F5590B"/>
                </a:solidFill>
                <a:latin typeface="Calibri" pitchFamily="34" charset="0"/>
              </a:rPr>
              <a:t>TCP</a:t>
            </a:r>
            <a:r>
              <a:rPr lang="en-US" sz="2000">
                <a:latin typeface="Calibri" pitchFamily="34" charset="0"/>
              </a:rPr>
              <a:t> dan </a:t>
            </a:r>
            <a:r>
              <a:rPr lang="en-US" sz="2000">
                <a:solidFill>
                  <a:srgbClr val="6600FF"/>
                </a:solidFill>
                <a:latin typeface="Calibri" pitchFamily="34" charset="0"/>
              </a:rPr>
              <a:t>Internet Protokol</a:t>
            </a:r>
            <a:r>
              <a:rPr lang="en-US" sz="2000">
                <a:latin typeface="Calibri" pitchFamily="34" charset="0"/>
              </a:rPr>
              <a:t> atau </a:t>
            </a:r>
            <a:r>
              <a:rPr lang="en-US" sz="2000" b="1">
                <a:solidFill>
                  <a:srgbClr val="F5590B"/>
                </a:solidFill>
                <a:latin typeface="Calibri" pitchFamily="34" charset="0"/>
              </a:rPr>
              <a:t>IP</a:t>
            </a:r>
          </a:p>
        </p:txBody>
      </p:sp>
      <p:sp>
        <p:nvSpPr>
          <p:cNvPr id="10248" name="Text Box 10"/>
          <p:cNvSpPr txBox="1">
            <a:spLocks noChangeArrowheads="1"/>
          </p:cNvSpPr>
          <p:nvPr/>
        </p:nvSpPr>
        <p:spPr bwMode="auto">
          <a:xfrm>
            <a:off x="374650" y="3748088"/>
            <a:ext cx="1008063" cy="400050"/>
          </a:xfrm>
          <a:prstGeom prst="rect">
            <a:avLst/>
          </a:prstGeom>
          <a:solidFill>
            <a:srgbClr val="00FF00"/>
          </a:solidFill>
          <a:ln w="38100">
            <a:noFill/>
            <a:miter lim="800000"/>
            <a:headEnd/>
            <a:tailEnd/>
          </a:ln>
        </p:spPr>
        <p:txBody>
          <a:bodyPr>
            <a:spAutoFit/>
          </a:bodyPr>
          <a:lstStyle/>
          <a:p>
            <a:pPr>
              <a:spcBef>
                <a:spcPct val="50000"/>
              </a:spcBef>
            </a:pPr>
            <a:r>
              <a:rPr lang="en-US" sz="2000" b="1">
                <a:solidFill>
                  <a:schemeClr val="folHlink"/>
                </a:solidFill>
                <a:latin typeface="Calibri" pitchFamily="34" charset="0"/>
              </a:rPr>
              <a:t>1984</a:t>
            </a:r>
          </a:p>
        </p:txBody>
      </p:sp>
      <p:sp>
        <p:nvSpPr>
          <p:cNvPr id="37899" name="Text Box 11"/>
          <p:cNvSpPr txBox="1">
            <a:spLocks noChangeArrowheads="1"/>
          </p:cNvSpPr>
          <p:nvPr/>
        </p:nvSpPr>
        <p:spPr bwMode="auto">
          <a:xfrm>
            <a:off x="1435100" y="3644900"/>
            <a:ext cx="7199313" cy="708025"/>
          </a:xfrm>
          <a:prstGeom prst="rect">
            <a:avLst/>
          </a:prstGeom>
          <a:solidFill>
            <a:srgbClr val="CCFFFF"/>
          </a:solidFill>
          <a:ln w="9525">
            <a:noFill/>
            <a:miter lim="800000"/>
            <a:headEnd/>
            <a:tailEnd/>
          </a:ln>
        </p:spPr>
        <p:txBody>
          <a:bodyPr>
            <a:spAutoFit/>
          </a:bodyPr>
          <a:lstStyle/>
          <a:p>
            <a:pPr>
              <a:spcBef>
                <a:spcPct val="20000"/>
              </a:spcBef>
              <a:buClr>
                <a:schemeClr val="hlink"/>
              </a:buClr>
              <a:buSzPct val="80000"/>
              <a:buFont typeface="Wingdings" pitchFamily="2" charset="2"/>
              <a:buNone/>
            </a:pPr>
            <a:r>
              <a:rPr lang="en-US" sz="2000">
                <a:latin typeface="Calibri" pitchFamily="34" charset="0"/>
              </a:rPr>
              <a:t>diperkenalkan sistem nama domain, yang kini kita kenal dengan </a:t>
            </a:r>
            <a:r>
              <a:rPr lang="en-US" sz="2000" b="1">
                <a:solidFill>
                  <a:srgbClr val="F5590B"/>
                </a:solidFill>
                <a:latin typeface="Calibri" pitchFamily="34" charset="0"/>
              </a:rPr>
              <a:t>DNS</a:t>
            </a:r>
            <a:r>
              <a:rPr lang="en-US" sz="2000">
                <a:latin typeface="Calibri" pitchFamily="34" charset="0"/>
              </a:rPr>
              <a:t> atau </a:t>
            </a:r>
            <a:r>
              <a:rPr lang="en-US" sz="2000">
                <a:solidFill>
                  <a:srgbClr val="6600FF"/>
                </a:solidFill>
                <a:latin typeface="Calibri" pitchFamily="34" charset="0"/>
              </a:rPr>
              <a:t>Domain Name System</a:t>
            </a:r>
            <a:r>
              <a:rPr lang="en-US" sz="2000">
                <a:latin typeface="Calibri" pitchFamily="34" charset="0"/>
              </a:rPr>
              <a:t>. Komputer 1000 lebih</a:t>
            </a:r>
          </a:p>
        </p:txBody>
      </p:sp>
      <p:sp>
        <p:nvSpPr>
          <p:cNvPr id="10250" name="Text Box 12"/>
          <p:cNvSpPr txBox="1">
            <a:spLocks noChangeArrowheads="1"/>
          </p:cNvSpPr>
          <p:nvPr/>
        </p:nvSpPr>
        <p:spPr bwMode="auto">
          <a:xfrm>
            <a:off x="385763" y="4764088"/>
            <a:ext cx="1008062" cy="400050"/>
          </a:xfrm>
          <a:prstGeom prst="rect">
            <a:avLst/>
          </a:prstGeom>
          <a:solidFill>
            <a:srgbClr val="00FF00"/>
          </a:solidFill>
          <a:ln w="38100">
            <a:noFill/>
            <a:miter lim="800000"/>
            <a:headEnd/>
            <a:tailEnd/>
          </a:ln>
        </p:spPr>
        <p:txBody>
          <a:bodyPr>
            <a:spAutoFit/>
          </a:bodyPr>
          <a:lstStyle/>
          <a:p>
            <a:pPr>
              <a:spcBef>
                <a:spcPct val="50000"/>
              </a:spcBef>
            </a:pPr>
            <a:r>
              <a:rPr lang="en-US" sz="2000" b="1">
                <a:solidFill>
                  <a:schemeClr val="folHlink"/>
                </a:solidFill>
                <a:latin typeface="Calibri" pitchFamily="34" charset="0"/>
              </a:rPr>
              <a:t>1987</a:t>
            </a:r>
          </a:p>
        </p:txBody>
      </p:sp>
      <p:sp>
        <p:nvSpPr>
          <p:cNvPr id="37901" name="Text Box 13"/>
          <p:cNvSpPr txBox="1">
            <a:spLocks noChangeArrowheads="1"/>
          </p:cNvSpPr>
          <p:nvPr/>
        </p:nvSpPr>
        <p:spPr bwMode="auto">
          <a:xfrm>
            <a:off x="1435100" y="4756150"/>
            <a:ext cx="7199313" cy="400050"/>
          </a:xfrm>
          <a:prstGeom prst="rect">
            <a:avLst/>
          </a:prstGeom>
          <a:solidFill>
            <a:srgbClr val="CCFFFF"/>
          </a:solidFill>
          <a:ln w="9525">
            <a:noFill/>
            <a:miter lim="800000"/>
            <a:headEnd/>
            <a:tailEnd/>
          </a:ln>
        </p:spPr>
        <p:txBody>
          <a:bodyPr>
            <a:spAutoFit/>
          </a:bodyPr>
          <a:lstStyle/>
          <a:p>
            <a:pPr>
              <a:spcBef>
                <a:spcPct val="20000"/>
              </a:spcBef>
              <a:buClr>
                <a:schemeClr val="hlink"/>
              </a:buClr>
              <a:buSzPct val="80000"/>
              <a:buFont typeface="Wingdings" pitchFamily="2" charset="2"/>
              <a:buNone/>
            </a:pPr>
            <a:r>
              <a:rPr lang="en-US" sz="2000">
                <a:latin typeface="Calibri" pitchFamily="34" charset="0"/>
              </a:rPr>
              <a:t>jumlah komputer 10 kali lipat (10.000 lebih  )</a:t>
            </a:r>
          </a:p>
        </p:txBody>
      </p:sp>
      <p:sp>
        <p:nvSpPr>
          <p:cNvPr id="10252" name="AutoShape 17"/>
          <p:cNvSpPr>
            <a:spLocks noChangeArrowheads="1"/>
          </p:cNvSpPr>
          <p:nvPr/>
        </p:nvSpPr>
        <p:spPr bwMode="auto">
          <a:xfrm>
            <a:off x="611188" y="1516063"/>
            <a:ext cx="544512" cy="288925"/>
          </a:xfrm>
          <a:prstGeom prst="downArrow">
            <a:avLst>
              <a:gd name="adj1" fmla="val 50000"/>
              <a:gd name="adj2" fmla="val 25000"/>
            </a:avLst>
          </a:prstGeom>
          <a:solidFill>
            <a:schemeClr val="accent1"/>
          </a:solidFill>
          <a:ln w="28575" algn="ctr">
            <a:noFill/>
            <a:miter lim="800000"/>
            <a:headEnd/>
            <a:tailEnd/>
          </a:ln>
        </p:spPr>
        <p:txBody>
          <a:bodyPr wrap="none" anchor="ctr"/>
          <a:lstStyle/>
          <a:p>
            <a:endParaRPr lang="id-ID" sz="1600">
              <a:latin typeface="Calibri" pitchFamily="34" charset="0"/>
            </a:endParaRPr>
          </a:p>
        </p:txBody>
      </p:sp>
      <p:sp>
        <p:nvSpPr>
          <p:cNvPr id="10253" name="AutoShape 18"/>
          <p:cNvSpPr>
            <a:spLocks noChangeArrowheads="1"/>
          </p:cNvSpPr>
          <p:nvPr/>
        </p:nvSpPr>
        <p:spPr bwMode="auto">
          <a:xfrm>
            <a:off x="642938" y="2452688"/>
            <a:ext cx="473075" cy="360362"/>
          </a:xfrm>
          <a:prstGeom prst="downArrow">
            <a:avLst>
              <a:gd name="adj1" fmla="val 50000"/>
              <a:gd name="adj2" fmla="val 25000"/>
            </a:avLst>
          </a:prstGeom>
          <a:solidFill>
            <a:schemeClr val="accent1"/>
          </a:solidFill>
          <a:ln w="28575" algn="ctr">
            <a:noFill/>
            <a:miter lim="800000"/>
            <a:headEnd/>
            <a:tailEnd/>
          </a:ln>
        </p:spPr>
        <p:txBody>
          <a:bodyPr wrap="none" anchor="ctr"/>
          <a:lstStyle/>
          <a:p>
            <a:endParaRPr lang="id-ID" sz="1600">
              <a:latin typeface="Calibri" pitchFamily="34" charset="0"/>
            </a:endParaRPr>
          </a:p>
        </p:txBody>
      </p:sp>
      <p:sp>
        <p:nvSpPr>
          <p:cNvPr id="10254" name="AutoShape 19"/>
          <p:cNvSpPr>
            <a:spLocks noChangeArrowheads="1"/>
          </p:cNvSpPr>
          <p:nvPr/>
        </p:nvSpPr>
        <p:spPr bwMode="auto">
          <a:xfrm>
            <a:off x="642938" y="4294188"/>
            <a:ext cx="473075" cy="390525"/>
          </a:xfrm>
          <a:prstGeom prst="downArrow">
            <a:avLst>
              <a:gd name="adj1" fmla="val 50000"/>
              <a:gd name="adj2" fmla="val 25000"/>
            </a:avLst>
          </a:prstGeom>
          <a:solidFill>
            <a:schemeClr val="accent1"/>
          </a:solidFill>
          <a:ln w="28575" algn="ctr">
            <a:noFill/>
            <a:miter lim="800000"/>
            <a:headEnd/>
            <a:tailEnd/>
          </a:ln>
        </p:spPr>
        <p:txBody>
          <a:bodyPr wrap="none" anchor="ctr"/>
          <a:lstStyle/>
          <a:p>
            <a:endParaRPr lang="id-ID" sz="1600">
              <a:latin typeface="Calibri" pitchFamily="34" charset="0"/>
            </a:endParaRPr>
          </a:p>
        </p:txBody>
      </p:sp>
      <p:sp>
        <p:nvSpPr>
          <p:cNvPr id="10255" name="AutoShape 20"/>
          <p:cNvSpPr>
            <a:spLocks noChangeArrowheads="1"/>
          </p:cNvSpPr>
          <p:nvPr/>
        </p:nvSpPr>
        <p:spPr bwMode="auto">
          <a:xfrm>
            <a:off x="642938" y="3414713"/>
            <a:ext cx="503237" cy="249237"/>
          </a:xfrm>
          <a:prstGeom prst="downArrow">
            <a:avLst>
              <a:gd name="adj1" fmla="val 50000"/>
              <a:gd name="adj2" fmla="val 25000"/>
            </a:avLst>
          </a:prstGeom>
          <a:solidFill>
            <a:schemeClr val="accent1"/>
          </a:solidFill>
          <a:ln w="28575" algn="ctr">
            <a:noFill/>
            <a:miter lim="800000"/>
            <a:headEnd/>
            <a:tailEnd/>
          </a:ln>
        </p:spPr>
        <p:txBody>
          <a:bodyPr wrap="none" anchor="ctr"/>
          <a:lstStyle/>
          <a:p>
            <a:endParaRPr lang="id-ID" sz="1600">
              <a:latin typeface="Calibri" pitchFamily="34" charset="0"/>
            </a:endParaRPr>
          </a:p>
        </p:txBody>
      </p:sp>
      <p:sp>
        <p:nvSpPr>
          <p:cNvPr id="10256" name="Rectangle 18"/>
          <p:cNvSpPr>
            <a:spLocks noChangeArrowheads="1"/>
          </p:cNvSpPr>
          <p:nvPr/>
        </p:nvSpPr>
        <p:spPr bwMode="auto">
          <a:xfrm>
            <a:off x="1116013" y="46038"/>
            <a:ext cx="6783387" cy="646112"/>
          </a:xfrm>
          <a:prstGeom prst="rect">
            <a:avLst/>
          </a:prstGeom>
          <a:noFill/>
          <a:ln w="9525">
            <a:noFill/>
            <a:miter lim="800000"/>
            <a:headEnd/>
            <a:tailEnd/>
          </a:ln>
        </p:spPr>
        <p:txBody>
          <a:bodyPr>
            <a:spAutoFit/>
          </a:bodyPr>
          <a:lstStyle/>
          <a:p>
            <a:r>
              <a:rPr lang="id-ID" sz="3600" b="1">
                <a:latin typeface="Calibri Light" pitchFamily="34" charset="0"/>
              </a:rPr>
              <a:t>1. DEFINISI DAN SEJARAH INTERNET </a:t>
            </a:r>
            <a:endParaRPr lang="id-ID" sz="36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7893"/>
                                        </p:tgtEl>
                                        <p:attrNameLst>
                                          <p:attrName>style.visibility</p:attrName>
                                        </p:attrNameLst>
                                      </p:cBhvr>
                                      <p:to>
                                        <p:strVal val="visible"/>
                                      </p:to>
                                    </p:set>
                                    <p:anim calcmode="lin" valueType="num">
                                      <p:cBhvr>
                                        <p:cTn id="7" dur="500" decel="50000" fill="hold">
                                          <p:stCondLst>
                                            <p:cond delay="0"/>
                                          </p:stCondLst>
                                        </p:cTn>
                                        <p:tgtEl>
                                          <p:spTgt spid="3789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789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7893"/>
                                        </p:tgtEl>
                                        <p:attrNameLst>
                                          <p:attrName>ppt_w</p:attrName>
                                        </p:attrNameLst>
                                      </p:cBhvr>
                                      <p:tavLst>
                                        <p:tav tm="0">
                                          <p:val>
                                            <p:strVal val="#ppt_w*.05"/>
                                          </p:val>
                                        </p:tav>
                                        <p:tav tm="100000">
                                          <p:val>
                                            <p:strVal val="#ppt_w"/>
                                          </p:val>
                                        </p:tav>
                                      </p:tavLst>
                                    </p:anim>
                                    <p:anim calcmode="lin" valueType="num">
                                      <p:cBhvr>
                                        <p:cTn id="10" dur="1000" fill="hold"/>
                                        <p:tgtEl>
                                          <p:spTgt spid="3789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789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789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789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7893"/>
                                        </p:tgtEl>
                                      </p:cBhvr>
                                    </p:animEffect>
                                  </p:childTnLst>
                                  <p:subTnLst>
                                    <p:audio>
                                      <p:cMediaNode>
                                        <p:cTn display="0" masterRel="sameClick">
                                          <p:stCondLst>
                                            <p:cond evt="begin" delay="0">
                                              <p:tn val="5"/>
                                            </p:cond>
                                          </p:stCondLst>
                                          <p:endCondLst>
                                            <p:cond evt="onStopAudio" delay="0">
                                              <p:tgtEl>
                                                <p:sldTgt/>
                                              </p:tgtEl>
                                            </p:cond>
                                          </p:endCondLst>
                                        </p:cTn>
                                        <p:tgtEl>
                                          <p:sndTgt r:embed="rId2" name="SOUND563.WAV"/>
                                        </p:tgtEl>
                                      </p:cMediaNode>
                                    </p:audio>
                                  </p:sub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37895"/>
                                        </p:tgtEl>
                                        <p:attrNameLst>
                                          <p:attrName>style.visibility</p:attrName>
                                        </p:attrNameLst>
                                      </p:cBhvr>
                                      <p:to>
                                        <p:strVal val="visible"/>
                                      </p:to>
                                    </p:set>
                                    <p:anim calcmode="lin" valueType="num">
                                      <p:cBhvr>
                                        <p:cTn id="19" dur="500" decel="50000" fill="hold">
                                          <p:stCondLst>
                                            <p:cond delay="0"/>
                                          </p:stCondLst>
                                        </p:cTn>
                                        <p:tgtEl>
                                          <p:spTgt spid="37895"/>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7895"/>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7895"/>
                                        </p:tgtEl>
                                        <p:attrNameLst>
                                          <p:attrName>ppt_w</p:attrName>
                                        </p:attrNameLst>
                                      </p:cBhvr>
                                      <p:tavLst>
                                        <p:tav tm="0">
                                          <p:val>
                                            <p:strVal val="#ppt_w*.05"/>
                                          </p:val>
                                        </p:tav>
                                        <p:tav tm="100000">
                                          <p:val>
                                            <p:strVal val="#ppt_w"/>
                                          </p:val>
                                        </p:tav>
                                      </p:tavLst>
                                    </p:anim>
                                    <p:anim calcmode="lin" valueType="num">
                                      <p:cBhvr>
                                        <p:cTn id="22" dur="1000" fill="hold"/>
                                        <p:tgtEl>
                                          <p:spTgt spid="37895"/>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7895"/>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7895"/>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7895"/>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7895"/>
                                        </p:tgtEl>
                                      </p:cBhvr>
                                    </p:animEffect>
                                  </p:childTnLst>
                                  <p:subTnLst>
                                    <p:audio>
                                      <p:cMediaNode>
                                        <p:cTn display="0" masterRel="sameClick">
                                          <p:stCondLst>
                                            <p:cond evt="begin" delay="0">
                                              <p:tn val="17"/>
                                            </p:cond>
                                          </p:stCondLst>
                                          <p:endCondLst>
                                            <p:cond evt="onStopAudio" delay="0">
                                              <p:tgtEl>
                                                <p:sldTgt/>
                                              </p:tgtEl>
                                            </p:cond>
                                          </p:endCondLst>
                                        </p:cTn>
                                        <p:tgtEl>
                                          <p:sndTgt r:embed="rId2" name="SOUND563.WAV"/>
                                        </p:tgtEl>
                                      </p:cMediaNode>
                                    </p:audio>
                                  </p:sub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37897"/>
                                        </p:tgtEl>
                                        <p:attrNameLst>
                                          <p:attrName>style.visibility</p:attrName>
                                        </p:attrNameLst>
                                      </p:cBhvr>
                                      <p:to>
                                        <p:strVal val="visible"/>
                                      </p:to>
                                    </p:set>
                                    <p:anim calcmode="lin" valueType="num">
                                      <p:cBhvr>
                                        <p:cTn id="31" dur="500" decel="50000" fill="hold">
                                          <p:stCondLst>
                                            <p:cond delay="0"/>
                                          </p:stCondLst>
                                        </p:cTn>
                                        <p:tgtEl>
                                          <p:spTgt spid="37897"/>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7897"/>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7897"/>
                                        </p:tgtEl>
                                        <p:attrNameLst>
                                          <p:attrName>ppt_w</p:attrName>
                                        </p:attrNameLst>
                                      </p:cBhvr>
                                      <p:tavLst>
                                        <p:tav tm="0">
                                          <p:val>
                                            <p:strVal val="#ppt_w*.05"/>
                                          </p:val>
                                        </p:tav>
                                        <p:tav tm="100000">
                                          <p:val>
                                            <p:strVal val="#ppt_w"/>
                                          </p:val>
                                        </p:tav>
                                      </p:tavLst>
                                    </p:anim>
                                    <p:anim calcmode="lin" valueType="num">
                                      <p:cBhvr>
                                        <p:cTn id="34" dur="1000" fill="hold"/>
                                        <p:tgtEl>
                                          <p:spTgt spid="37897"/>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7897"/>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7897"/>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7897"/>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7897"/>
                                        </p:tgtEl>
                                      </p:cBhvr>
                                    </p:animEffect>
                                  </p:childTnLst>
                                  <p:subTnLst>
                                    <p:audio>
                                      <p:cMediaNode>
                                        <p:cTn display="0" masterRel="sameClick">
                                          <p:stCondLst>
                                            <p:cond evt="begin" delay="0">
                                              <p:tn val="29"/>
                                            </p:cond>
                                          </p:stCondLst>
                                          <p:endCondLst>
                                            <p:cond evt="onStopAudio" delay="0">
                                              <p:tgtEl>
                                                <p:sldTgt/>
                                              </p:tgtEl>
                                            </p:cond>
                                          </p:endCondLst>
                                        </p:cTn>
                                        <p:tgtEl>
                                          <p:sndTgt r:embed="rId2" name="SOUND563.WAV"/>
                                        </p:tgtEl>
                                      </p:cMediaNode>
                                    </p:audio>
                                  </p:sub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childTnLst>
                                    <p:set>
                                      <p:cBhvr>
                                        <p:cTn id="42" dur="1" fill="hold">
                                          <p:stCondLst>
                                            <p:cond delay="0"/>
                                          </p:stCondLst>
                                        </p:cTn>
                                        <p:tgtEl>
                                          <p:spTgt spid="37899"/>
                                        </p:tgtEl>
                                        <p:attrNameLst>
                                          <p:attrName>style.visibility</p:attrName>
                                        </p:attrNameLst>
                                      </p:cBhvr>
                                      <p:to>
                                        <p:strVal val="visible"/>
                                      </p:to>
                                    </p:set>
                                    <p:anim calcmode="lin" valueType="num">
                                      <p:cBhvr>
                                        <p:cTn id="43" dur="500" decel="50000" fill="hold">
                                          <p:stCondLst>
                                            <p:cond delay="0"/>
                                          </p:stCondLst>
                                        </p:cTn>
                                        <p:tgtEl>
                                          <p:spTgt spid="37899"/>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7899"/>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7899"/>
                                        </p:tgtEl>
                                        <p:attrNameLst>
                                          <p:attrName>ppt_w</p:attrName>
                                        </p:attrNameLst>
                                      </p:cBhvr>
                                      <p:tavLst>
                                        <p:tav tm="0">
                                          <p:val>
                                            <p:strVal val="#ppt_w*.05"/>
                                          </p:val>
                                        </p:tav>
                                        <p:tav tm="100000">
                                          <p:val>
                                            <p:strVal val="#ppt_w"/>
                                          </p:val>
                                        </p:tav>
                                      </p:tavLst>
                                    </p:anim>
                                    <p:anim calcmode="lin" valueType="num">
                                      <p:cBhvr>
                                        <p:cTn id="46" dur="1000" fill="hold"/>
                                        <p:tgtEl>
                                          <p:spTgt spid="37899"/>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7899"/>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7899"/>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7899"/>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7899"/>
                                        </p:tgtEl>
                                      </p:cBhvr>
                                    </p:animEffect>
                                  </p:childTnLst>
                                  <p:subTnLst>
                                    <p:audio>
                                      <p:cMediaNode>
                                        <p:cTn display="0" masterRel="sameClick">
                                          <p:stCondLst>
                                            <p:cond evt="begin" delay="0">
                                              <p:tn val="41"/>
                                            </p:cond>
                                          </p:stCondLst>
                                          <p:endCondLst>
                                            <p:cond evt="onStopAudio" delay="0">
                                              <p:tgtEl>
                                                <p:sldTgt/>
                                              </p:tgtEl>
                                            </p:cond>
                                          </p:endCondLst>
                                        </p:cTn>
                                        <p:tgtEl>
                                          <p:sndTgt r:embed="rId2" name="SOUND563.WAV"/>
                                        </p:tgtEl>
                                      </p:cMediaNode>
                                    </p:audio>
                                  </p:sub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childTnLst>
                                    <p:set>
                                      <p:cBhvr>
                                        <p:cTn id="54" dur="1" fill="hold">
                                          <p:stCondLst>
                                            <p:cond delay="0"/>
                                          </p:stCondLst>
                                        </p:cTn>
                                        <p:tgtEl>
                                          <p:spTgt spid="37901"/>
                                        </p:tgtEl>
                                        <p:attrNameLst>
                                          <p:attrName>style.visibility</p:attrName>
                                        </p:attrNameLst>
                                      </p:cBhvr>
                                      <p:to>
                                        <p:strVal val="visible"/>
                                      </p:to>
                                    </p:set>
                                    <p:anim calcmode="lin" valueType="num">
                                      <p:cBhvr>
                                        <p:cTn id="55" dur="500" decel="50000" fill="hold">
                                          <p:stCondLst>
                                            <p:cond delay="0"/>
                                          </p:stCondLst>
                                        </p:cTn>
                                        <p:tgtEl>
                                          <p:spTgt spid="37901"/>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7901"/>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7901"/>
                                        </p:tgtEl>
                                        <p:attrNameLst>
                                          <p:attrName>ppt_w</p:attrName>
                                        </p:attrNameLst>
                                      </p:cBhvr>
                                      <p:tavLst>
                                        <p:tav tm="0">
                                          <p:val>
                                            <p:strVal val="#ppt_w*.05"/>
                                          </p:val>
                                        </p:tav>
                                        <p:tav tm="100000">
                                          <p:val>
                                            <p:strVal val="#ppt_w"/>
                                          </p:val>
                                        </p:tav>
                                      </p:tavLst>
                                    </p:anim>
                                    <p:anim calcmode="lin" valueType="num">
                                      <p:cBhvr>
                                        <p:cTn id="58" dur="1000" fill="hold"/>
                                        <p:tgtEl>
                                          <p:spTgt spid="37901"/>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7901"/>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7901"/>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7901"/>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7901"/>
                                        </p:tgtEl>
                                      </p:cBhvr>
                                    </p:animEffect>
                                  </p:childTnLst>
                                  <p:subTnLst>
                                    <p:audio>
                                      <p:cMediaNode>
                                        <p:cTn display="0" masterRel="sameClick">
                                          <p:stCondLst>
                                            <p:cond evt="begin" delay="0">
                                              <p:tn val="53"/>
                                            </p:cond>
                                          </p:stCondLst>
                                          <p:endCondLst>
                                            <p:cond evt="onStopAudio" delay="0">
                                              <p:tgtEl>
                                                <p:sldTgt/>
                                              </p:tgtEl>
                                            </p:cond>
                                          </p:endCondLst>
                                        </p:cTn>
                                        <p:tgtEl>
                                          <p:sndTgt r:embed="rId2" name="SOUND563.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animBg="1"/>
      <p:bldP spid="37895" grpId="0" animBg="1"/>
      <p:bldP spid="37897" grpId="0" animBg="1"/>
      <p:bldP spid="37899" grpId="0" animBg="1"/>
      <p:bldP spid="3790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395288" y="1114425"/>
            <a:ext cx="1008062" cy="400050"/>
          </a:xfrm>
          <a:prstGeom prst="rect">
            <a:avLst/>
          </a:prstGeom>
          <a:solidFill>
            <a:srgbClr val="00FF00"/>
          </a:solidFill>
          <a:ln w="38100">
            <a:noFill/>
            <a:miter lim="800000"/>
            <a:headEnd/>
            <a:tailEnd/>
          </a:ln>
        </p:spPr>
        <p:txBody>
          <a:bodyPr>
            <a:spAutoFit/>
          </a:bodyPr>
          <a:lstStyle/>
          <a:p>
            <a:pPr>
              <a:spcBef>
                <a:spcPct val="50000"/>
              </a:spcBef>
            </a:pPr>
            <a:r>
              <a:rPr lang="en-US" sz="2000" b="1">
                <a:solidFill>
                  <a:schemeClr val="folHlink"/>
                </a:solidFill>
                <a:latin typeface="Calibri" pitchFamily="34" charset="0"/>
              </a:rPr>
              <a:t>1988</a:t>
            </a:r>
          </a:p>
        </p:txBody>
      </p:sp>
      <p:sp>
        <p:nvSpPr>
          <p:cNvPr id="38917" name="Text Box 5"/>
          <p:cNvSpPr txBox="1">
            <a:spLocks noChangeArrowheads="1"/>
          </p:cNvSpPr>
          <p:nvPr/>
        </p:nvSpPr>
        <p:spPr bwMode="auto">
          <a:xfrm>
            <a:off x="1476375" y="1114425"/>
            <a:ext cx="7127875" cy="369888"/>
          </a:xfrm>
          <a:prstGeom prst="rect">
            <a:avLst/>
          </a:prstGeom>
          <a:solidFill>
            <a:srgbClr val="CCFFCC"/>
          </a:solidFill>
          <a:ln w="9525">
            <a:noFill/>
            <a:miter lim="800000"/>
            <a:headEnd/>
            <a:tailEnd/>
          </a:ln>
        </p:spPr>
        <p:txBody>
          <a:bodyPr>
            <a:spAutoFit/>
          </a:bodyPr>
          <a:lstStyle/>
          <a:p>
            <a:pPr>
              <a:spcBef>
                <a:spcPct val="20000"/>
              </a:spcBef>
              <a:buClr>
                <a:schemeClr val="hlink"/>
              </a:buClr>
              <a:buSzPct val="80000"/>
              <a:buFont typeface="Wingdings" pitchFamily="2" charset="2"/>
              <a:buNone/>
            </a:pPr>
            <a:r>
              <a:rPr lang="en-US" b="1">
                <a:solidFill>
                  <a:srgbClr val="F5590B"/>
                </a:solidFill>
                <a:latin typeface="Calibri" pitchFamily="34" charset="0"/>
              </a:rPr>
              <a:t>Jarko Oikarinen</a:t>
            </a:r>
            <a:r>
              <a:rPr lang="en-US">
                <a:latin typeface="Calibri" pitchFamily="34" charset="0"/>
              </a:rPr>
              <a:t> dari</a:t>
            </a:r>
            <a:r>
              <a:rPr lang="en-US">
                <a:solidFill>
                  <a:srgbClr val="6600FF"/>
                </a:solidFill>
                <a:latin typeface="Calibri" pitchFamily="34" charset="0"/>
              </a:rPr>
              <a:t> Finland</a:t>
            </a:r>
            <a:r>
              <a:rPr lang="en-US">
                <a:latin typeface="Calibri" pitchFamily="34" charset="0"/>
              </a:rPr>
              <a:t> menemukan   </a:t>
            </a:r>
            <a:r>
              <a:rPr lang="en-US" b="1">
                <a:solidFill>
                  <a:srgbClr val="F5590B"/>
                </a:solidFill>
                <a:latin typeface="Calibri" pitchFamily="34" charset="0"/>
              </a:rPr>
              <a:t>IRC</a:t>
            </a:r>
            <a:r>
              <a:rPr lang="en-US">
                <a:latin typeface="Calibri" pitchFamily="34" charset="0"/>
              </a:rPr>
              <a:t> atau </a:t>
            </a:r>
            <a:r>
              <a:rPr lang="en-US">
                <a:solidFill>
                  <a:srgbClr val="6600FF"/>
                </a:solidFill>
                <a:latin typeface="Calibri" pitchFamily="34" charset="0"/>
              </a:rPr>
              <a:t>Internet Relay Chat</a:t>
            </a:r>
            <a:r>
              <a:rPr lang="en-US">
                <a:latin typeface="Calibri" pitchFamily="34" charset="0"/>
              </a:rPr>
              <a:t> </a:t>
            </a:r>
          </a:p>
        </p:txBody>
      </p:sp>
      <p:sp>
        <p:nvSpPr>
          <p:cNvPr id="11268" name="Text Box 6"/>
          <p:cNvSpPr txBox="1">
            <a:spLocks noChangeArrowheads="1"/>
          </p:cNvSpPr>
          <p:nvPr/>
        </p:nvSpPr>
        <p:spPr bwMode="auto">
          <a:xfrm>
            <a:off x="395288" y="1978025"/>
            <a:ext cx="1008062" cy="400050"/>
          </a:xfrm>
          <a:prstGeom prst="rect">
            <a:avLst/>
          </a:prstGeom>
          <a:solidFill>
            <a:srgbClr val="00FF00"/>
          </a:solidFill>
          <a:ln w="38100">
            <a:noFill/>
            <a:miter lim="800000"/>
            <a:headEnd/>
            <a:tailEnd/>
          </a:ln>
        </p:spPr>
        <p:txBody>
          <a:bodyPr>
            <a:spAutoFit/>
          </a:bodyPr>
          <a:lstStyle/>
          <a:p>
            <a:pPr>
              <a:spcBef>
                <a:spcPct val="50000"/>
              </a:spcBef>
            </a:pPr>
            <a:r>
              <a:rPr lang="en-US" sz="2000" b="1">
                <a:solidFill>
                  <a:schemeClr val="folHlink"/>
                </a:solidFill>
                <a:latin typeface="Calibri" pitchFamily="34" charset="0"/>
              </a:rPr>
              <a:t>1990</a:t>
            </a:r>
          </a:p>
        </p:txBody>
      </p:sp>
      <p:sp>
        <p:nvSpPr>
          <p:cNvPr id="38919" name="Text Box 7"/>
          <p:cNvSpPr txBox="1">
            <a:spLocks noChangeArrowheads="1"/>
          </p:cNvSpPr>
          <p:nvPr/>
        </p:nvSpPr>
        <p:spPr bwMode="auto">
          <a:xfrm>
            <a:off x="1476375" y="1978025"/>
            <a:ext cx="7056438" cy="923925"/>
          </a:xfrm>
          <a:prstGeom prst="rect">
            <a:avLst/>
          </a:prstGeom>
          <a:solidFill>
            <a:srgbClr val="CCFFCC"/>
          </a:solidFill>
          <a:ln w="9525">
            <a:noFill/>
            <a:miter lim="800000"/>
            <a:headEnd/>
            <a:tailEnd/>
          </a:ln>
        </p:spPr>
        <p:txBody>
          <a:bodyPr>
            <a:spAutoFit/>
          </a:bodyPr>
          <a:lstStyle/>
          <a:p>
            <a:pPr>
              <a:spcBef>
                <a:spcPct val="20000"/>
              </a:spcBef>
              <a:buClr>
                <a:schemeClr val="hlink"/>
              </a:buClr>
              <a:buSzPct val="80000"/>
              <a:buFont typeface="Wingdings" pitchFamily="2" charset="2"/>
              <a:buNone/>
            </a:pPr>
            <a:r>
              <a:rPr lang="en-US">
                <a:solidFill>
                  <a:srgbClr val="F5590B"/>
                </a:solidFill>
                <a:latin typeface="Calibri" pitchFamily="34" charset="0"/>
              </a:rPr>
              <a:t>Thn paling bersejarah</a:t>
            </a:r>
            <a:r>
              <a:rPr lang="en-US">
                <a:latin typeface="Calibri" pitchFamily="34" charset="0"/>
              </a:rPr>
              <a:t>, ketika </a:t>
            </a:r>
            <a:r>
              <a:rPr lang="en-US" b="1">
                <a:solidFill>
                  <a:srgbClr val="F5590B"/>
                </a:solidFill>
                <a:latin typeface="Calibri" pitchFamily="34" charset="0"/>
              </a:rPr>
              <a:t>Tim Berners Lee</a:t>
            </a:r>
            <a:r>
              <a:rPr lang="en-US">
                <a:latin typeface="Calibri" pitchFamily="34" charset="0"/>
              </a:rPr>
              <a:t> menemukan </a:t>
            </a:r>
            <a:r>
              <a:rPr lang="en-US">
                <a:solidFill>
                  <a:srgbClr val="6600FF"/>
                </a:solidFill>
                <a:latin typeface="Calibri" pitchFamily="34" charset="0"/>
              </a:rPr>
              <a:t>editor</a:t>
            </a:r>
            <a:r>
              <a:rPr lang="en-US">
                <a:latin typeface="Calibri" pitchFamily="34" charset="0"/>
              </a:rPr>
              <a:t> dan </a:t>
            </a:r>
            <a:r>
              <a:rPr lang="en-US" b="1">
                <a:solidFill>
                  <a:srgbClr val="6600FF"/>
                </a:solidFill>
                <a:latin typeface="Calibri" pitchFamily="34" charset="0"/>
              </a:rPr>
              <a:t>browser</a:t>
            </a:r>
            <a:r>
              <a:rPr lang="en-US">
                <a:latin typeface="Calibri" pitchFamily="34" charset="0"/>
              </a:rPr>
              <a:t> yang bisa menjelajah  jaringan. Program inilah yang disebut </a:t>
            </a:r>
            <a:r>
              <a:rPr lang="en-US">
                <a:solidFill>
                  <a:srgbClr val="6600FF"/>
                </a:solidFill>
                <a:latin typeface="Calibri" pitchFamily="34" charset="0"/>
              </a:rPr>
              <a:t>www</a:t>
            </a:r>
            <a:r>
              <a:rPr lang="en-US">
                <a:latin typeface="Calibri" pitchFamily="34" charset="0"/>
              </a:rPr>
              <a:t>, atau </a:t>
            </a:r>
            <a:r>
              <a:rPr lang="en-US" b="1">
                <a:solidFill>
                  <a:srgbClr val="6600FF"/>
                </a:solidFill>
                <a:latin typeface="Calibri" pitchFamily="34" charset="0"/>
              </a:rPr>
              <a:t>Worl Wide Web</a:t>
            </a:r>
            <a:r>
              <a:rPr lang="en-US">
                <a:latin typeface="Calibri" pitchFamily="34" charset="0"/>
              </a:rPr>
              <a:t>. </a:t>
            </a:r>
          </a:p>
        </p:txBody>
      </p:sp>
      <p:sp>
        <p:nvSpPr>
          <p:cNvPr id="38920" name="Text Box 8"/>
          <p:cNvSpPr txBox="1">
            <a:spLocks noChangeArrowheads="1"/>
          </p:cNvSpPr>
          <p:nvPr/>
        </p:nvSpPr>
        <p:spPr bwMode="auto">
          <a:xfrm>
            <a:off x="1476375" y="3130550"/>
            <a:ext cx="6983413" cy="646113"/>
          </a:xfrm>
          <a:prstGeom prst="rect">
            <a:avLst/>
          </a:prstGeom>
          <a:solidFill>
            <a:srgbClr val="CCFFCC"/>
          </a:solidFill>
          <a:ln w="9525">
            <a:noFill/>
            <a:miter lim="800000"/>
            <a:headEnd/>
            <a:tailEnd/>
          </a:ln>
        </p:spPr>
        <p:txBody>
          <a:bodyPr>
            <a:spAutoFit/>
          </a:bodyPr>
          <a:lstStyle/>
          <a:p>
            <a:pPr>
              <a:spcBef>
                <a:spcPct val="20000"/>
              </a:spcBef>
              <a:buClr>
                <a:schemeClr val="hlink"/>
              </a:buClr>
              <a:buSzPct val="80000"/>
              <a:buFont typeface="Wingdings" pitchFamily="2" charset="2"/>
              <a:buNone/>
            </a:pPr>
            <a:r>
              <a:rPr lang="en-US">
                <a:latin typeface="Calibri" pitchFamily="34" charset="0"/>
              </a:rPr>
              <a:t>komputer yang tersambung sejuta lebih, dan di tahun yang sama muncul istilah </a:t>
            </a:r>
            <a:r>
              <a:rPr lang="en-US" b="1">
                <a:solidFill>
                  <a:srgbClr val="6600FF"/>
                </a:solidFill>
                <a:latin typeface="Calibri" pitchFamily="34" charset="0"/>
              </a:rPr>
              <a:t>surfing</a:t>
            </a:r>
            <a:r>
              <a:rPr lang="en-US">
                <a:latin typeface="Calibri" pitchFamily="34" charset="0"/>
              </a:rPr>
              <a:t> the </a:t>
            </a:r>
            <a:r>
              <a:rPr lang="en-US" b="1">
                <a:solidFill>
                  <a:srgbClr val="F5590B"/>
                </a:solidFill>
                <a:latin typeface="Calibri" pitchFamily="34" charset="0"/>
              </a:rPr>
              <a:t>internet</a:t>
            </a:r>
          </a:p>
        </p:txBody>
      </p:sp>
      <p:sp>
        <p:nvSpPr>
          <p:cNvPr id="11271" name="Text Box 9"/>
          <p:cNvSpPr txBox="1">
            <a:spLocks noChangeArrowheads="1"/>
          </p:cNvSpPr>
          <p:nvPr/>
        </p:nvSpPr>
        <p:spPr bwMode="auto">
          <a:xfrm>
            <a:off x="395288" y="3130550"/>
            <a:ext cx="1008062" cy="400050"/>
          </a:xfrm>
          <a:prstGeom prst="rect">
            <a:avLst/>
          </a:prstGeom>
          <a:solidFill>
            <a:srgbClr val="00FF00"/>
          </a:solidFill>
          <a:ln w="38100">
            <a:noFill/>
            <a:miter lim="800000"/>
            <a:headEnd/>
            <a:tailEnd/>
          </a:ln>
        </p:spPr>
        <p:txBody>
          <a:bodyPr>
            <a:spAutoFit/>
          </a:bodyPr>
          <a:lstStyle/>
          <a:p>
            <a:pPr>
              <a:spcBef>
                <a:spcPct val="50000"/>
              </a:spcBef>
            </a:pPr>
            <a:r>
              <a:rPr lang="en-US" sz="2000" b="1">
                <a:solidFill>
                  <a:schemeClr val="folHlink"/>
                </a:solidFill>
                <a:latin typeface="Calibri" pitchFamily="34" charset="0"/>
              </a:rPr>
              <a:t>1992</a:t>
            </a:r>
          </a:p>
        </p:txBody>
      </p:sp>
      <p:sp>
        <p:nvSpPr>
          <p:cNvPr id="11272" name="Text Box 10"/>
          <p:cNvSpPr txBox="1">
            <a:spLocks noChangeArrowheads="1"/>
          </p:cNvSpPr>
          <p:nvPr/>
        </p:nvSpPr>
        <p:spPr bwMode="auto">
          <a:xfrm>
            <a:off x="395288" y="4138613"/>
            <a:ext cx="1008062" cy="400050"/>
          </a:xfrm>
          <a:prstGeom prst="rect">
            <a:avLst/>
          </a:prstGeom>
          <a:solidFill>
            <a:srgbClr val="00FF00"/>
          </a:solidFill>
          <a:ln w="38100">
            <a:noFill/>
            <a:miter lim="800000"/>
            <a:headEnd/>
            <a:tailEnd/>
          </a:ln>
        </p:spPr>
        <p:txBody>
          <a:bodyPr>
            <a:spAutoFit/>
          </a:bodyPr>
          <a:lstStyle/>
          <a:p>
            <a:pPr>
              <a:spcBef>
                <a:spcPct val="50000"/>
              </a:spcBef>
            </a:pPr>
            <a:r>
              <a:rPr lang="en-US" sz="2000" b="1">
                <a:solidFill>
                  <a:schemeClr val="folHlink"/>
                </a:solidFill>
                <a:latin typeface="Calibri" pitchFamily="34" charset="0"/>
              </a:rPr>
              <a:t>1994</a:t>
            </a:r>
          </a:p>
        </p:txBody>
      </p:sp>
      <p:sp>
        <p:nvSpPr>
          <p:cNvPr id="38923" name="Text Box 11"/>
          <p:cNvSpPr txBox="1">
            <a:spLocks noChangeArrowheads="1"/>
          </p:cNvSpPr>
          <p:nvPr/>
        </p:nvSpPr>
        <p:spPr bwMode="auto">
          <a:xfrm>
            <a:off x="1476375" y="4067175"/>
            <a:ext cx="6983413" cy="646113"/>
          </a:xfrm>
          <a:prstGeom prst="rect">
            <a:avLst/>
          </a:prstGeom>
          <a:solidFill>
            <a:srgbClr val="CCFFCC"/>
          </a:solidFill>
          <a:ln w="9525">
            <a:noFill/>
            <a:miter lim="800000"/>
            <a:headEnd/>
            <a:tailEnd/>
          </a:ln>
        </p:spPr>
        <p:txBody>
          <a:bodyPr>
            <a:spAutoFit/>
          </a:bodyPr>
          <a:lstStyle/>
          <a:p>
            <a:pPr>
              <a:spcBef>
                <a:spcPct val="20000"/>
              </a:spcBef>
              <a:buClr>
                <a:schemeClr val="hlink"/>
              </a:buClr>
              <a:buSzPct val="80000"/>
              <a:buFont typeface="Wingdings" pitchFamily="2" charset="2"/>
              <a:buNone/>
            </a:pPr>
            <a:r>
              <a:rPr lang="en-US">
                <a:latin typeface="Calibri" pitchFamily="34" charset="0"/>
              </a:rPr>
              <a:t>situs </a:t>
            </a:r>
            <a:r>
              <a:rPr lang="en-US" b="1">
                <a:solidFill>
                  <a:srgbClr val="6600FF"/>
                </a:solidFill>
                <a:latin typeface="Calibri" pitchFamily="34" charset="0"/>
              </a:rPr>
              <a:t>internet</a:t>
            </a:r>
            <a:r>
              <a:rPr lang="en-US">
                <a:latin typeface="Calibri" pitchFamily="34" charset="0"/>
              </a:rPr>
              <a:t> tumbuh jadi 3000 alamat, muncul </a:t>
            </a:r>
            <a:r>
              <a:rPr lang="en-US" b="1">
                <a:solidFill>
                  <a:srgbClr val="6600FF"/>
                </a:solidFill>
                <a:latin typeface="Calibri" pitchFamily="34" charset="0"/>
              </a:rPr>
              <a:t>virtual-shopping</a:t>
            </a:r>
            <a:r>
              <a:rPr lang="en-US">
                <a:latin typeface="Calibri" pitchFamily="34" charset="0"/>
              </a:rPr>
              <a:t> atau </a:t>
            </a:r>
            <a:r>
              <a:rPr lang="en-US" b="1">
                <a:solidFill>
                  <a:srgbClr val="6600FF"/>
                </a:solidFill>
                <a:latin typeface="Calibri" pitchFamily="34" charset="0"/>
              </a:rPr>
              <a:t>e-retail</a:t>
            </a:r>
            <a:r>
              <a:rPr lang="en-US">
                <a:latin typeface="Calibri" pitchFamily="34" charset="0"/>
              </a:rPr>
              <a:t> pertama di internet</a:t>
            </a:r>
          </a:p>
        </p:txBody>
      </p:sp>
      <p:sp>
        <p:nvSpPr>
          <p:cNvPr id="38924" name="Text Box 12"/>
          <p:cNvSpPr txBox="1">
            <a:spLocks noChangeArrowheads="1"/>
          </p:cNvSpPr>
          <p:nvPr/>
        </p:nvSpPr>
        <p:spPr bwMode="auto">
          <a:xfrm>
            <a:off x="1476375" y="4859338"/>
            <a:ext cx="6983413" cy="369887"/>
          </a:xfrm>
          <a:prstGeom prst="rect">
            <a:avLst/>
          </a:prstGeom>
          <a:solidFill>
            <a:srgbClr val="CCFFCC"/>
          </a:solidFill>
          <a:ln w="9525">
            <a:noFill/>
            <a:miter lim="800000"/>
            <a:headEnd/>
            <a:tailEnd/>
          </a:ln>
        </p:spPr>
        <p:txBody>
          <a:bodyPr>
            <a:spAutoFit/>
          </a:bodyPr>
          <a:lstStyle/>
          <a:p>
            <a:pPr>
              <a:spcBef>
                <a:spcPct val="20000"/>
              </a:spcBef>
              <a:buClr>
                <a:schemeClr val="hlink"/>
              </a:buClr>
              <a:buSzPct val="80000"/>
              <a:buFont typeface="Wingdings" pitchFamily="2" charset="2"/>
              <a:buNone/>
            </a:pPr>
            <a:r>
              <a:rPr lang="en-US" b="1">
                <a:solidFill>
                  <a:srgbClr val="F5590B"/>
                </a:solidFill>
                <a:latin typeface="Calibri" pitchFamily="34" charset="0"/>
              </a:rPr>
              <a:t>Yahoo</a:t>
            </a:r>
            <a:r>
              <a:rPr lang="en-US">
                <a:latin typeface="Calibri" pitchFamily="34" charset="0"/>
              </a:rPr>
              <a:t>! didirikan, yang juga sekaligus kelahiran </a:t>
            </a:r>
            <a:r>
              <a:rPr lang="en-US" b="1">
                <a:solidFill>
                  <a:srgbClr val="F5590B"/>
                </a:solidFill>
                <a:latin typeface="Calibri" pitchFamily="34" charset="0"/>
              </a:rPr>
              <a:t>Netscape Navigator</a:t>
            </a:r>
            <a:r>
              <a:rPr lang="en-US">
                <a:latin typeface="Calibri" pitchFamily="34" charset="0"/>
              </a:rPr>
              <a:t> 1.0. </a:t>
            </a:r>
          </a:p>
        </p:txBody>
      </p:sp>
      <p:sp>
        <p:nvSpPr>
          <p:cNvPr id="11275" name="AutoShape 16"/>
          <p:cNvSpPr>
            <a:spLocks noChangeArrowheads="1"/>
          </p:cNvSpPr>
          <p:nvPr/>
        </p:nvSpPr>
        <p:spPr bwMode="auto">
          <a:xfrm>
            <a:off x="611188" y="2554288"/>
            <a:ext cx="503237" cy="503237"/>
          </a:xfrm>
          <a:prstGeom prst="downArrow">
            <a:avLst>
              <a:gd name="adj1" fmla="val 50000"/>
              <a:gd name="adj2" fmla="val 25000"/>
            </a:avLst>
          </a:prstGeom>
          <a:solidFill>
            <a:schemeClr val="accent1"/>
          </a:solidFill>
          <a:ln w="28575" algn="ctr">
            <a:noFill/>
            <a:miter lim="800000"/>
            <a:headEnd/>
            <a:tailEnd/>
          </a:ln>
        </p:spPr>
        <p:txBody>
          <a:bodyPr wrap="none" anchor="ctr"/>
          <a:lstStyle/>
          <a:p>
            <a:endParaRPr lang="id-ID" sz="1600">
              <a:latin typeface="Calibri" pitchFamily="34" charset="0"/>
            </a:endParaRPr>
          </a:p>
        </p:txBody>
      </p:sp>
      <p:sp>
        <p:nvSpPr>
          <p:cNvPr id="11276" name="AutoShape 17"/>
          <p:cNvSpPr>
            <a:spLocks noChangeArrowheads="1"/>
          </p:cNvSpPr>
          <p:nvPr/>
        </p:nvSpPr>
        <p:spPr bwMode="auto">
          <a:xfrm>
            <a:off x="611188" y="3706813"/>
            <a:ext cx="503237" cy="360362"/>
          </a:xfrm>
          <a:prstGeom prst="downArrow">
            <a:avLst>
              <a:gd name="adj1" fmla="val 50000"/>
              <a:gd name="adj2" fmla="val 25000"/>
            </a:avLst>
          </a:prstGeom>
          <a:solidFill>
            <a:schemeClr val="accent1"/>
          </a:solidFill>
          <a:ln w="28575" algn="ctr">
            <a:noFill/>
            <a:miter lim="800000"/>
            <a:headEnd/>
            <a:tailEnd/>
          </a:ln>
        </p:spPr>
        <p:txBody>
          <a:bodyPr wrap="none" anchor="ctr"/>
          <a:lstStyle/>
          <a:p>
            <a:endParaRPr lang="id-ID" sz="1600">
              <a:latin typeface="Calibri" pitchFamily="34" charset="0"/>
            </a:endParaRPr>
          </a:p>
        </p:txBody>
      </p:sp>
      <p:sp>
        <p:nvSpPr>
          <p:cNvPr id="11277" name="AutoShape 18"/>
          <p:cNvSpPr>
            <a:spLocks noChangeArrowheads="1"/>
          </p:cNvSpPr>
          <p:nvPr/>
        </p:nvSpPr>
        <p:spPr bwMode="auto">
          <a:xfrm>
            <a:off x="612775" y="1690688"/>
            <a:ext cx="503238" cy="214312"/>
          </a:xfrm>
          <a:prstGeom prst="downArrow">
            <a:avLst>
              <a:gd name="adj1" fmla="val 50000"/>
              <a:gd name="adj2" fmla="val 25000"/>
            </a:avLst>
          </a:prstGeom>
          <a:solidFill>
            <a:schemeClr val="accent1"/>
          </a:solidFill>
          <a:ln w="28575" algn="ctr">
            <a:noFill/>
            <a:miter lim="800000"/>
            <a:headEnd/>
            <a:tailEnd/>
          </a:ln>
        </p:spPr>
        <p:txBody>
          <a:bodyPr wrap="none" anchor="ctr"/>
          <a:lstStyle/>
          <a:p>
            <a:endParaRPr lang="id-ID" sz="1600">
              <a:latin typeface="Calibri" pitchFamily="34" charset="0"/>
            </a:endParaRPr>
          </a:p>
        </p:txBody>
      </p:sp>
      <p:sp>
        <p:nvSpPr>
          <p:cNvPr id="11278" name="Rectangle 17"/>
          <p:cNvSpPr>
            <a:spLocks noChangeArrowheads="1"/>
          </p:cNvSpPr>
          <p:nvPr/>
        </p:nvSpPr>
        <p:spPr bwMode="auto">
          <a:xfrm>
            <a:off x="1116013" y="46038"/>
            <a:ext cx="6783387" cy="646112"/>
          </a:xfrm>
          <a:prstGeom prst="rect">
            <a:avLst/>
          </a:prstGeom>
          <a:noFill/>
          <a:ln w="9525">
            <a:noFill/>
            <a:miter lim="800000"/>
            <a:headEnd/>
            <a:tailEnd/>
          </a:ln>
        </p:spPr>
        <p:txBody>
          <a:bodyPr>
            <a:spAutoFit/>
          </a:bodyPr>
          <a:lstStyle/>
          <a:p>
            <a:r>
              <a:rPr lang="id-ID" sz="3600" b="1">
                <a:latin typeface="Calibri Light" pitchFamily="34" charset="0"/>
              </a:rPr>
              <a:t>1. DEFINISI DAN SEJARAH INTERNET </a:t>
            </a:r>
            <a:endParaRPr lang="id-ID" sz="36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anim calcmode="lin" valueType="num">
                                      <p:cBhvr additive="base">
                                        <p:cTn id="7" dur="500" fill="hold"/>
                                        <p:tgtEl>
                                          <p:spTgt spid="38917"/>
                                        </p:tgtEl>
                                        <p:attrNameLst>
                                          <p:attrName>ppt_x</p:attrName>
                                        </p:attrNameLst>
                                      </p:cBhvr>
                                      <p:tavLst>
                                        <p:tav tm="0">
                                          <p:val>
                                            <p:strVal val="#ppt_x"/>
                                          </p:val>
                                        </p:tav>
                                        <p:tav tm="100000">
                                          <p:val>
                                            <p:strVal val="#ppt_x"/>
                                          </p:val>
                                        </p:tav>
                                      </p:tavLst>
                                    </p:anim>
                                    <p:anim calcmode="lin" valueType="num">
                                      <p:cBhvr additive="base">
                                        <p:cTn id="8" dur="500" fill="hold"/>
                                        <p:tgtEl>
                                          <p:spTgt spid="3891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SOUND240.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19"/>
                                        </p:tgtEl>
                                        <p:attrNameLst>
                                          <p:attrName>style.visibility</p:attrName>
                                        </p:attrNameLst>
                                      </p:cBhvr>
                                      <p:to>
                                        <p:strVal val="visible"/>
                                      </p:to>
                                    </p:set>
                                    <p:anim calcmode="lin" valueType="num">
                                      <p:cBhvr additive="base">
                                        <p:cTn id="13" dur="500" fill="hold"/>
                                        <p:tgtEl>
                                          <p:spTgt spid="38919"/>
                                        </p:tgtEl>
                                        <p:attrNameLst>
                                          <p:attrName>ppt_x</p:attrName>
                                        </p:attrNameLst>
                                      </p:cBhvr>
                                      <p:tavLst>
                                        <p:tav tm="0">
                                          <p:val>
                                            <p:strVal val="#ppt_x"/>
                                          </p:val>
                                        </p:tav>
                                        <p:tav tm="100000">
                                          <p:val>
                                            <p:strVal val="#ppt_x"/>
                                          </p:val>
                                        </p:tav>
                                      </p:tavLst>
                                    </p:anim>
                                    <p:anim calcmode="lin" valueType="num">
                                      <p:cBhvr additive="base">
                                        <p:cTn id="14" dur="500" fill="hold"/>
                                        <p:tgtEl>
                                          <p:spTgt spid="3891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SOUND240.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920"/>
                                        </p:tgtEl>
                                        <p:attrNameLst>
                                          <p:attrName>style.visibility</p:attrName>
                                        </p:attrNameLst>
                                      </p:cBhvr>
                                      <p:to>
                                        <p:strVal val="visible"/>
                                      </p:to>
                                    </p:set>
                                    <p:anim calcmode="lin" valueType="num">
                                      <p:cBhvr additive="base">
                                        <p:cTn id="19" dur="500" fill="hold"/>
                                        <p:tgtEl>
                                          <p:spTgt spid="38920"/>
                                        </p:tgtEl>
                                        <p:attrNameLst>
                                          <p:attrName>ppt_x</p:attrName>
                                        </p:attrNameLst>
                                      </p:cBhvr>
                                      <p:tavLst>
                                        <p:tav tm="0">
                                          <p:val>
                                            <p:strVal val="#ppt_x"/>
                                          </p:val>
                                        </p:tav>
                                        <p:tav tm="100000">
                                          <p:val>
                                            <p:strVal val="#ppt_x"/>
                                          </p:val>
                                        </p:tav>
                                      </p:tavLst>
                                    </p:anim>
                                    <p:anim calcmode="lin" valueType="num">
                                      <p:cBhvr additive="base">
                                        <p:cTn id="20" dur="500" fill="hold"/>
                                        <p:tgtEl>
                                          <p:spTgt spid="3892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SOUND240.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8923"/>
                                        </p:tgtEl>
                                        <p:attrNameLst>
                                          <p:attrName>style.visibility</p:attrName>
                                        </p:attrNameLst>
                                      </p:cBhvr>
                                      <p:to>
                                        <p:strVal val="visible"/>
                                      </p:to>
                                    </p:set>
                                    <p:anim calcmode="lin" valueType="num">
                                      <p:cBhvr additive="base">
                                        <p:cTn id="25" dur="500" fill="hold"/>
                                        <p:tgtEl>
                                          <p:spTgt spid="38923"/>
                                        </p:tgtEl>
                                        <p:attrNameLst>
                                          <p:attrName>ppt_x</p:attrName>
                                        </p:attrNameLst>
                                      </p:cBhvr>
                                      <p:tavLst>
                                        <p:tav tm="0">
                                          <p:val>
                                            <p:strVal val="#ppt_x"/>
                                          </p:val>
                                        </p:tav>
                                        <p:tav tm="100000">
                                          <p:val>
                                            <p:strVal val="#ppt_x"/>
                                          </p:val>
                                        </p:tav>
                                      </p:tavLst>
                                    </p:anim>
                                    <p:anim calcmode="lin" valueType="num">
                                      <p:cBhvr additive="base">
                                        <p:cTn id="26" dur="500" fill="hold"/>
                                        <p:tgtEl>
                                          <p:spTgt spid="3892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SOUND240.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8924"/>
                                        </p:tgtEl>
                                        <p:attrNameLst>
                                          <p:attrName>style.visibility</p:attrName>
                                        </p:attrNameLst>
                                      </p:cBhvr>
                                      <p:to>
                                        <p:strVal val="visible"/>
                                      </p:to>
                                    </p:set>
                                    <p:anim calcmode="lin" valueType="num">
                                      <p:cBhvr additive="base">
                                        <p:cTn id="31" dur="500" fill="hold"/>
                                        <p:tgtEl>
                                          <p:spTgt spid="38924"/>
                                        </p:tgtEl>
                                        <p:attrNameLst>
                                          <p:attrName>ppt_x</p:attrName>
                                        </p:attrNameLst>
                                      </p:cBhvr>
                                      <p:tavLst>
                                        <p:tav tm="0">
                                          <p:val>
                                            <p:strVal val="#ppt_x"/>
                                          </p:val>
                                        </p:tav>
                                        <p:tav tm="100000">
                                          <p:val>
                                            <p:strVal val="#ppt_x"/>
                                          </p:val>
                                        </p:tav>
                                      </p:tavLst>
                                    </p:anim>
                                    <p:anim calcmode="lin" valueType="num">
                                      <p:cBhvr additive="base">
                                        <p:cTn id="32" dur="500" fill="hold"/>
                                        <p:tgtEl>
                                          <p:spTgt spid="3892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SOUND240.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9" grpId="0" animBg="1"/>
      <p:bldP spid="38920" grpId="0" animBg="1"/>
      <p:bldP spid="38923" grpId="0" animBg="1"/>
      <p:bldP spid="389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375" y="981075"/>
            <a:ext cx="8686800" cy="5472113"/>
          </a:xfrm>
        </p:spPr>
        <p:txBody>
          <a:bodyPr rtlCol="0">
            <a:noAutofit/>
          </a:bodyPr>
          <a:lstStyle/>
          <a:p>
            <a:pPr algn="just" fontAlgn="auto">
              <a:spcAft>
                <a:spcPts val="0"/>
              </a:spcAft>
              <a:buFont typeface="Arial" pitchFamily="34" charset="0"/>
              <a:buChar char="•"/>
              <a:defRPr/>
            </a:pPr>
            <a:r>
              <a:rPr lang="id-ID" sz="1600" b="1" dirty="0" smtClean="0">
                <a:latin typeface="Calibri Light" pitchFamily="34" charset="0"/>
              </a:rPr>
              <a:t>E – mail (electronic mail)</a:t>
            </a:r>
          </a:p>
          <a:p>
            <a:pPr marL="361950" indent="0" algn="just" fontAlgn="auto">
              <a:spcAft>
                <a:spcPts val="0"/>
              </a:spcAft>
              <a:buFont typeface="Arial" pitchFamily="34" charset="0"/>
              <a:buNone/>
              <a:defRPr/>
            </a:pPr>
            <a:r>
              <a:rPr lang="id-ID" sz="1600" dirty="0" smtClean="0">
                <a:latin typeface="Calibri Light" pitchFamily="34" charset="0"/>
              </a:rPr>
              <a:t>Merupakan singkatan dari electronic mail . Email ini berfungsi untuk mengirimkan surat elektronik berupa teks maupun gambar dari satu alamat email ke email lain dalam sebuah jaringan internet. Dalam e-mail ini kita juga bisa mengirimkan lampiran (attachment) yang dapat berupa file gambar, dokumen, lagu, animasi, maupun film (movie). Kita juga bisa mengirimkan e-mail tersebut ke alamat yg berbeda secara bersamaan. </a:t>
            </a:r>
          </a:p>
          <a:p>
            <a:pPr marL="361950" indent="0" algn="just" fontAlgn="auto">
              <a:spcAft>
                <a:spcPts val="0"/>
              </a:spcAft>
              <a:buFont typeface="Arial" pitchFamily="34" charset="0"/>
              <a:buNone/>
              <a:defRPr/>
            </a:pPr>
            <a:r>
              <a:rPr lang="id-ID" sz="1600" dirty="0" smtClean="0">
                <a:latin typeface="Calibri Light" pitchFamily="34" charset="0"/>
              </a:rPr>
              <a:t>Keuntungan yang didapat apabila kita menggunakan sebuah email:</a:t>
            </a:r>
          </a:p>
          <a:p>
            <a:pPr marL="361950" indent="0" algn="just" fontAlgn="auto">
              <a:spcAft>
                <a:spcPts val="0"/>
              </a:spcAft>
              <a:buFontTx/>
              <a:buChar char="-"/>
              <a:defRPr/>
            </a:pPr>
            <a:r>
              <a:rPr lang="id-ID" sz="1600" dirty="0" smtClean="0">
                <a:latin typeface="Calibri Light" pitchFamily="34" charset="0"/>
              </a:rPr>
              <a:t>Surat bisa langsung diterima</a:t>
            </a:r>
          </a:p>
          <a:p>
            <a:pPr marL="361950" indent="0" algn="just" fontAlgn="auto">
              <a:spcAft>
                <a:spcPts val="0"/>
              </a:spcAft>
              <a:buFontTx/>
              <a:buChar char="-"/>
              <a:defRPr/>
            </a:pPr>
            <a:r>
              <a:rPr lang="id-ID" sz="1600" dirty="0" smtClean="0">
                <a:latin typeface="Calibri Light" pitchFamily="34" charset="0"/>
              </a:rPr>
              <a:t>Biaya yang dikeluarkan cukup murah</a:t>
            </a:r>
          </a:p>
          <a:p>
            <a:pPr marL="361950" indent="0" algn="just" fontAlgn="auto">
              <a:spcAft>
                <a:spcPts val="0"/>
              </a:spcAft>
              <a:buFont typeface="Arial" pitchFamily="34" charset="0"/>
              <a:buNone/>
              <a:defRPr/>
            </a:pPr>
            <a:r>
              <a:rPr lang="id-ID" sz="1600" dirty="0" smtClean="0">
                <a:latin typeface="Calibri Light" pitchFamily="34" charset="0"/>
              </a:rPr>
              <a:t>Bagian – bagian e-mail:</a:t>
            </a:r>
          </a:p>
          <a:p>
            <a:pPr marL="361950" indent="0" algn="just" fontAlgn="auto">
              <a:spcAft>
                <a:spcPts val="0"/>
              </a:spcAft>
              <a:buFont typeface="Arial" pitchFamily="34" charset="0"/>
              <a:buNone/>
              <a:defRPr/>
            </a:pPr>
            <a:r>
              <a:rPr lang="id-ID" sz="1600" dirty="0" smtClean="0">
                <a:latin typeface="Calibri Light" pitchFamily="34" charset="0"/>
              </a:rPr>
              <a:t>Sebuah alamat email biasanya mempunyai format semacam </a:t>
            </a:r>
            <a:endParaRPr lang="id-ID" sz="1600" i="1" dirty="0">
              <a:solidFill>
                <a:srgbClr val="C00000"/>
              </a:solidFill>
              <a:latin typeface="Calibri Light" pitchFamily="34" charset="0"/>
            </a:endParaRPr>
          </a:p>
          <a:p>
            <a:pPr marL="361950" indent="0" algn="just" fontAlgn="auto">
              <a:spcAft>
                <a:spcPts val="0"/>
              </a:spcAft>
              <a:buFont typeface="Arial" pitchFamily="34" charset="0"/>
              <a:buNone/>
              <a:defRPr/>
            </a:pPr>
            <a:r>
              <a:rPr lang="id-ID" sz="1600" i="1" dirty="0" smtClean="0">
                <a:solidFill>
                  <a:srgbClr val="C00000"/>
                </a:solidFill>
                <a:latin typeface="Calibri Light" pitchFamily="34" charset="0"/>
                <a:hlinkClick r:id="rId3"/>
              </a:rPr>
              <a:t>username@host.domain</a:t>
            </a:r>
            <a:endParaRPr lang="id-ID" sz="1600" i="1" dirty="0">
              <a:solidFill>
                <a:srgbClr val="C00000"/>
              </a:solidFill>
              <a:latin typeface="Calibri Light" pitchFamily="34" charset="0"/>
            </a:endParaRPr>
          </a:p>
          <a:p>
            <a:pPr marL="361950" indent="0" algn="just" fontAlgn="auto">
              <a:spcAft>
                <a:spcPts val="0"/>
              </a:spcAft>
              <a:buFont typeface="Arial" pitchFamily="34" charset="0"/>
              <a:buNone/>
              <a:defRPr/>
            </a:pPr>
            <a:r>
              <a:rPr lang="id-ID" sz="1600" i="1" dirty="0" smtClean="0">
                <a:latin typeface="Calibri Light" pitchFamily="34" charset="0"/>
              </a:rPr>
              <a:t>username</a:t>
            </a:r>
            <a:r>
              <a:rPr lang="id-ID" sz="1600" dirty="0" smtClean="0">
                <a:latin typeface="Calibri Light" pitchFamily="34" charset="0"/>
              </a:rPr>
              <a:t> merupakan nama yg kita pilih untuk identitas e-mail kita.</a:t>
            </a:r>
          </a:p>
          <a:p>
            <a:pPr marL="361950" indent="0" algn="just" fontAlgn="auto">
              <a:spcAft>
                <a:spcPts val="0"/>
              </a:spcAft>
              <a:buFont typeface="Arial" pitchFamily="34" charset="0"/>
              <a:buNone/>
              <a:defRPr/>
            </a:pPr>
            <a:r>
              <a:rPr lang="id-ID" sz="1600" i="1" dirty="0" smtClean="0">
                <a:latin typeface="Calibri Light" pitchFamily="34" charset="0"/>
              </a:rPr>
              <a:t>host</a:t>
            </a:r>
            <a:r>
              <a:rPr lang="id-ID" sz="1600" dirty="0" smtClean="0">
                <a:latin typeface="Calibri Light" pitchFamily="34" charset="0"/>
              </a:rPr>
              <a:t> merupakan penyedia jasa atau yang memfasilitasi dalam layanan e-mail yang kita gunakan</a:t>
            </a:r>
          </a:p>
          <a:p>
            <a:pPr marL="361950" indent="0" algn="just" fontAlgn="auto">
              <a:spcAft>
                <a:spcPts val="0"/>
              </a:spcAft>
              <a:buFont typeface="Arial" pitchFamily="34" charset="0"/>
              <a:buNone/>
              <a:defRPr/>
            </a:pPr>
            <a:r>
              <a:rPr lang="id-ID" sz="1600" i="1" dirty="0" smtClean="0">
                <a:latin typeface="Calibri Light" pitchFamily="34" charset="0"/>
              </a:rPr>
              <a:t>domain</a:t>
            </a:r>
            <a:r>
              <a:rPr lang="id-ID" sz="1600" dirty="0" smtClean="0">
                <a:latin typeface="Calibri Light" pitchFamily="34" charset="0"/>
              </a:rPr>
              <a:t> merupakan domain situs dari penyedia jasa yang kita pilih untuk pembuatan email kita.</a:t>
            </a:r>
          </a:p>
          <a:p>
            <a:pPr marL="534988" indent="-169863" algn="just" fontAlgn="auto">
              <a:spcAft>
                <a:spcPts val="0"/>
              </a:spcAft>
              <a:buFont typeface="Arial" pitchFamily="34" charset="0"/>
              <a:buNone/>
              <a:defRPr/>
            </a:pPr>
            <a:endParaRPr lang="id-ID" sz="1600" dirty="0" smtClean="0">
              <a:latin typeface="Calibri Light" pitchFamily="34" charset="0"/>
            </a:endParaRPr>
          </a:p>
          <a:p>
            <a:pPr algn="just" fontAlgn="auto">
              <a:spcAft>
                <a:spcPts val="0"/>
              </a:spcAft>
              <a:buFont typeface="Arial" pitchFamily="34" charset="0"/>
              <a:buNone/>
              <a:defRPr/>
            </a:pPr>
            <a:endParaRPr lang="id-ID" sz="1600" dirty="0" smtClean="0">
              <a:latin typeface="Calibri Light" pitchFamily="34" charset="0"/>
            </a:endParaRPr>
          </a:p>
        </p:txBody>
      </p:sp>
      <p:sp>
        <p:nvSpPr>
          <p:cNvPr id="12291" name="Rectangle 4"/>
          <p:cNvSpPr>
            <a:spLocks noChangeArrowheads="1"/>
          </p:cNvSpPr>
          <p:nvPr/>
        </p:nvSpPr>
        <p:spPr bwMode="auto">
          <a:xfrm>
            <a:off x="1116013" y="46038"/>
            <a:ext cx="6783387" cy="646112"/>
          </a:xfrm>
          <a:prstGeom prst="rect">
            <a:avLst/>
          </a:prstGeom>
          <a:noFill/>
          <a:ln w="9525">
            <a:noFill/>
            <a:miter lim="800000"/>
            <a:headEnd/>
            <a:tailEnd/>
          </a:ln>
        </p:spPr>
        <p:txBody>
          <a:bodyPr>
            <a:spAutoFit/>
          </a:bodyPr>
          <a:lstStyle/>
          <a:p>
            <a:r>
              <a:rPr lang="id-ID" sz="3600" b="1">
                <a:latin typeface="Calibri Light" pitchFamily="34" charset="0"/>
              </a:rPr>
              <a:t>2. LAYANAN – LAYANAN INTERNET</a:t>
            </a:r>
            <a:endParaRPr lang="id-ID" sz="3600">
              <a:latin typeface="Calibri" pitchFamily="34" charset="0"/>
            </a:endParaRPr>
          </a:p>
        </p:txBody>
      </p:sp>
    </p:spTree>
  </p:cSld>
  <p:clrMapOvr>
    <a:masterClrMapping/>
  </p:clrMapOvr>
  <p:transitio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6"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6"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13" y="908050"/>
            <a:ext cx="8280400" cy="5545138"/>
          </a:xfrm>
        </p:spPr>
        <p:txBody>
          <a:bodyPr rtlCol="0">
            <a:normAutofit/>
          </a:bodyPr>
          <a:lstStyle/>
          <a:p>
            <a:pPr algn="just" fontAlgn="auto">
              <a:spcAft>
                <a:spcPts val="0"/>
              </a:spcAft>
              <a:buFont typeface="Arial" pitchFamily="34" charset="0"/>
              <a:buNone/>
              <a:defRPr/>
            </a:pPr>
            <a:r>
              <a:rPr lang="id-ID" sz="1600" dirty="0" smtClean="0">
                <a:latin typeface="Calibri Light" pitchFamily="34" charset="0"/>
              </a:rPr>
              <a:t>tanda “@” dibaca </a:t>
            </a:r>
            <a:r>
              <a:rPr lang="id-ID" sz="1600" i="1" dirty="0" smtClean="0">
                <a:latin typeface="Calibri Light" pitchFamily="34" charset="0"/>
              </a:rPr>
              <a:t>et, </a:t>
            </a:r>
            <a:r>
              <a:rPr lang="id-ID" sz="1600" dirty="0" smtClean="0">
                <a:latin typeface="Calibri Light" pitchFamily="34" charset="0"/>
              </a:rPr>
              <a:t>dari kata “</a:t>
            </a:r>
            <a:r>
              <a:rPr lang="id-ID" sz="1600" i="1" dirty="0" smtClean="0">
                <a:latin typeface="Calibri Light" pitchFamily="34" charset="0"/>
              </a:rPr>
              <a:t>at</a:t>
            </a:r>
            <a:r>
              <a:rPr lang="id-ID" sz="1600" dirty="0" smtClean="0">
                <a:latin typeface="Calibri Light" pitchFamily="34" charset="0"/>
              </a:rPr>
              <a:t>” dalam bahasa inggris.</a:t>
            </a:r>
          </a:p>
          <a:p>
            <a:pPr algn="just" fontAlgn="auto">
              <a:spcAft>
                <a:spcPts val="0"/>
              </a:spcAft>
              <a:buFont typeface="Arial" pitchFamily="34" charset="0"/>
              <a:buNone/>
              <a:defRPr/>
            </a:pPr>
            <a:r>
              <a:rPr lang="id-ID" sz="1600" dirty="0" smtClean="0">
                <a:latin typeface="Calibri Light" pitchFamily="34" charset="0"/>
              </a:rPr>
              <a:t>Berikut ini adalah contoh2 alamat email:</a:t>
            </a:r>
          </a:p>
          <a:p>
            <a:pPr algn="just" fontAlgn="auto">
              <a:spcAft>
                <a:spcPts val="0"/>
              </a:spcAft>
              <a:buFontTx/>
              <a:buChar char="-"/>
              <a:defRPr/>
            </a:pPr>
            <a:r>
              <a:rPr lang="id-ID" sz="1600" i="1" dirty="0" smtClean="0">
                <a:latin typeface="Calibri Light" pitchFamily="34" charset="0"/>
                <a:hlinkClick r:id="rId3"/>
              </a:rPr>
              <a:t>daffawahid@yahoo.com</a:t>
            </a:r>
            <a:endParaRPr lang="id-ID" sz="1600" i="1" dirty="0" smtClean="0">
              <a:latin typeface="Calibri Light" pitchFamily="34" charset="0"/>
            </a:endParaRPr>
          </a:p>
          <a:p>
            <a:pPr algn="just" fontAlgn="auto">
              <a:spcAft>
                <a:spcPts val="0"/>
              </a:spcAft>
              <a:buFontTx/>
              <a:buChar char="-"/>
              <a:defRPr/>
            </a:pPr>
            <a:r>
              <a:rPr lang="id-ID" sz="1600" i="1" dirty="0" smtClean="0">
                <a:latin typeface="Calibri Light" pitchFamily="34" charset="0"/>
                <a:hlinkClick r:id="rId4"/>
              </a:rPr>
              <a:t>kompas@kompas.com</a:t>
            </a:r>
            <a:endParaRPr lang="id-ID" sz="1600" i="1" dirty="0" smtClean="0">
              <a:latin typeface="Calibri Light" pitchFamily="34" charset="0"/>
            </a:endParaRPr>
          </a:p>
          <a:p>
            <a:pPr algn="just" fontAlgn="auto">
              <a:spcAft>
                <a:spcPts val="0"/>
              </a:spcAft>
              <a:buFont typeface="Arial" pitchFamily="34" charset="0"/>
              <a:buNone/>
              <a:defRPr/>
            </a:pPr>
            <a:endParaRPr lang="id-ID" sz="1600" i="1" dirty="0" smtClean="0">
              <a:latin typeface="Calibri Light" pitchFamily="34" charset="0"/>
            </a:endParaRPr>
          </a:p>
          <a:p>
            <a:pPr algn="just" fontAlgn="auto">
              <a:spcAft>
                <a:spcPts val="0"/>
              </a:spcAft>
              <a:buFont typeface="Arial" pitchFamily="34" charset="0"/>
              <a:buNone/>
              <a:defRPr/>
            </a:pPr>
            <a:r>
              <a:rPr lang="id-ID" sz="1800" dirty="0" smtClean="0">
                <a:latin typeface="Calibri Light" pitchFamily="34" charset="0"/>
              </a:rPr>
              <a:t>Jenis – Jenis e-mail:</a:t>
            </a:r>
          </a:p>
          <a:p>
            <a:pPr marL="266700" indent="-266700" algn="just" fontAlgn="auto">
              <a:spcAft>
                <a:spcPts val="0"/>
              </a:spcAft>
              <a:buFont typeface="Arial" pitchFamily="34" charset="0"/>
              <a:buNone/>
              <a:defRPr/>
            </a:pPr>
            <a:r>
              <a:rPr lang="id-ID" sz="1800" dirty="0" smtClean="0">
                <a:latin typeface="Calibri Light" pitchFamily="34" charset="0"/>
              </a:rPr>
              <a:t>a.  Pop mail (SMTP/ POP3)</a:t>
            </a:r>
          </a:p>
          <a:p>
            <a:pPr marL="266700" indent="0" algn="just" fontAlgn="auto">
              <a:spcAft>
                <a:spcPts val="0"/>
              </a:spcAft>
              <a:buFont typeface="Arial" pitchFamily="34" charset="0"/>
              <a:buNone/>
              <a:defRPr/>
            </a:pPr>
            <a:r>
              <a:rPr lang="id-ID" sz="1800" dirty="0" smtClean="0">
                <a:latin typeface="Calibri Light" pitchFamily="34" charset="0"/>
              </a:rPr>
              <a:t>POP mail (POP = Post Office Protocol) merupakan tipe e-mail yang memungkinkan kita membacanya secara offline (tidak harus online/ terhubung ke internet). </a:t>
            </a:r>
          </a:p>
          <a:p>
            <a:pPr marL="266700" indent="0" algn="just" fontAlgn="auto">
              <a:spcAft>
                <a:spcPts val="0"/>
              </a:spcAft>
              <a:buFont typeface="Arial" pitchFamily="34" charset="0"/>
              <a:buNone/>
              <a:defRPr/>
            </a:pPr>
            <a:r>
              <a:rPr lang="id-ID" sz="1800" dirty="0" smtClean="0">
                <a:latin typeface="Calibri Light" pitchFamily="34" charset="0"/>
              </a:rPr>
              <a:t>Cara kerja POP mail:</a:t>
            </a:r>
          </a:p>
          <a:p>
            <a:pPr marL="266700" indent="0" algn="just" fontAlgn="auto">
              <a:spcAft>
                <a:spcPts val="0"/>
              </a:spcAft>
              <a:buFont typeface="Arial" pitchFamily="34" charset="0"/>
              <a:buNone/>
              <a:defRPr/>
            </a:pPr>
            <a:r>
              <a:rPr lang="id-ID" sz="1800" dirty="0" smtClean="0">
                <a:latin typeface="Calibri Light" pitchFamily="34" charset="0"/>
              </a:rPr>
              <a:t>Server menampung surat2 yg dikirim ke kita </a:t>
            </a:r>
            <a:r>
              <a:rPr lang="id-ID" sz="1800" b="1" dirty="0" smtClean="0">
                <a:solidFill>
                  <a:srgbClr val="C00000"/>
                </a:solidFill>
                <a:latin typeface="Calibri Light" pitchFamily="34" charset="0"/>
              </a:rPr>
              <a:t>→</a:t>
            </a:r>
            <a:r>
              <a:rPr lang="id-ID" sz="1800" dirty="0" smtClean="0">
                <a:latin typeface="Calibri Light" pitchFamily="34" charset="0"/>
              </a:rPr>
              <a:t> utuk mengambil surat itu kita harus terhubung ke internet </a:t>
            </a:r>
            <a:r>
              <a:rPr lang="id-ID" sz="1800" b="1" dirty="0" smtClean="0">
                <a:solidFill>
                  <a:srgbClr val="C00000"/>
                </a:solidFill>
                <a:latin typeface="Calibri Light" pitchFamily="34" charset="0"/>
              </a:rPr>
              <a:t>→</a:t>
            </a:r>
            <a:r>
              <a:rPr lang="id-ID" sz="1800" dirty="0" smtClean="0">
                <a:latin typeface="Calibri Light" pitchFamily="34" charset="0"/>
              </a:rPr>
              <a:t> download semua surat yang telah dikirim ke kita </a:t>
            </a:r>
            <a:r>
              <a:rPr lang="id-ID" sz="1800" b="1" dirty="0" smtClean="0">
                <a:solidFill>
                  <a:srgbClr val="C00000"/>
                </a:solidFill>
                <a:latin typeface="Calibri Light" pitchFamily="34" charset="0"/>
              </a:rPr>
              <a:t>→</a:t>
            </a:r>
            <a:r>
              <a:rPr lang="id-ID" sz="1800" dirty="0" smtClean="0">
                <a:latin typeface="Calibri Light" pitchFamily="34" charset="0"/>
              </a:rPr>
              <a:t> matikan akses internet </a:t>
            </a:r>
            <a:r>
              <a:rPr lang="id-ID" sz="1800" b="1" dirty="0" smtClean="0">
                <a:solidFill>
                  <a:srgbClr val="C00000"/>
                </a:solidFill>
                <a:latin typeface="Calibri Light" pitchFamily="34" charset="0"/>
              </a:rPr>
              <a:t>→</a:t>
            </a:r>
            <a:r>
              <a:rPr lang="id-ID" sz="1800" dirty="0" smtClean="0">
                <a:latin typeface="Calibri Light" pitchFamily="34" charset="0"/>
              </a:rPr>
              <a:t> baca surat tsb di komputer tanpa hrs terhubuung ke internet </a:t>
            </a:r>
            <a:r>
              <a:rPr lang="id-ID" sz="1800" b="1" dirty="0" smtClean="0">
                <a:solidFill>
                  <a:srgbClr val="C00000"/>
                </a:solidFill>
                <a:latin typeface="Calibri Light" pitchFamily="34" charset="0"/>
              </a:rPr>
              <a:t>→ </a:t>
            </a:r>
            <a:r>
              <a:rPr lang="id-ID" sz="1800" dirty="0" smtClean="0">
                <a:latin typeface="Calibri Light" pitchFamily="34" charset="0"/>
              </a:rPr>
              <a:t>jika igin membalas surat connet lagi ke internet</a:t>
            </a:r>
          </a:p>
        </p:txBody>
      </p:sp>
      <p:sp>
        <p:nvSpPr>
          <p:cNvPr id="13315" name="Rectangle 5"/>
          <p:cNvSpPr>
            <a:spLocks noChangeArrowheads="1"/>
          </p:cNvSpPr>
          <p:nvPr/>
        </p:nvSpPr>
        <p:spPr bwMode="auto">
          <a:xfrm>
            <a:off x="1116013" y="46038"/>
            <a:ext cx="6783387" cy="646112"/>
          </a:xfrm>
          <a:prstGeom prst="rect">
            <a:avLst/>
          </a:prstGeom>
          <a:noFill/>
          <a:ln w="9525">
            <a:noFill/>
            <a:miter lim="800000"/>
            <a:headEnd/>
            <a:tailEnd/>
          </a:ln>
        </p:spPr>
        <p:txBody>
          <a:bodyPr>
            <a:spAutoFit/>
          </a:bodyPr>
          <a:lstStyle/>
          <a:p>
            <a:r>
              <a:rPr lang="id-ID" sz="3600" b="1">
                <a:latin typeface="Calibri Light" pitchFamily="34" charset="0"/>
              </a:rPr>
              <a:t>2. LAYANAN – LAYANAN INTERNET</a:t>
            </a:r>
            <a:endParaRPr lang="id-ID" sz="3600">
              <a:latin typeface="Calibri" pitchFamily="34" charset="0"/>
            </a:endParaRPr>
          </a:p>
        </p:txBody>
      </p:sp>
    </p:spTree>
  </p:cSld>
  <p:clrMapOvr>
    <a:masterClrMapping/>
  </p:clrMapOvr>
  <p:transition>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6"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arn(inHorizontal)">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TotalTime>
  <Words>2716</Words>
  <Application>Microsoft Office PowerPoint</Application>
  <PresentationFormat>On-screen Show (4:3)</PresentationFormat>
  <Paragraphs>412</Paragraphs>
  <Slides>36</Slides>
  <Notes>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46" baseType="lpstr">
      <vt:lpstr>Arial</vt:lpstr>
      <vt:lpstr>Calibri</vt:lpstr>
      <vt:lpstr>Calibri Light</vt:lpstr>
      <vt:lpstr>Wingdings</vt:lpstr>
      <vt:lpstr>Courier New</vt:lpstr>
      <vt:lpstr>Tahoma</vt:lpstr>
      <vt:lpstr>Times New Roman</vt:lpstr>
      <vt:lpstr>Office Theme</vt:lpstr>
      <vt:lpstr>Visio</vt:lpstr>
      <vt:lpstr>Microsoft Office Excel Chart</vt:lpstr>
      <vt:lpstr>Slide 1</vt:lpstr>
      <vt:lpstr>MATERI 1 – INTERNET DAN WEB</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Bagaimana WEB bekerja?</vt:lpstr>
      <vt:lpstr>Web client (web browser)</vt:lpstr>
      <vt:lpstr>Web client (web browser)</vt:lpstr>
      <vt:lpstr>Web server</vt:lpstr>
      <vt:lpstr>URL (Uniform/Universal Resource Locator)</vt:lpstr>
      <vt:lpstr>URL (Uniform/Universal Resource Locator)</vt:lpstr>
      <vt:lpstr>URL (Uniform/Universal Resource Locator)</vt:lpstr>
      <vt:lpstr>Nama Domain Internet</vt:lpstr>
      <vt:lpstr>Slide 24</vt:lpstr>
      <vt:lpstr>  Nama sub domain .id yang berlaku</vt:lpstr>
      <vt:lpstr> Ketentuan untuk pendaftaran nama .co.id </vt:lpstr>
      <vt:lpstr>Ketentuan umum kriteria penamaan </vt:lpstr>
      <vt:lpstr>Aplikasi berbasis Internet vs  Aplikasi berbasis Web</vt:lpstr>
      <vt:lpstr>Teknologi Pembangun Aplikasi berbasis Web</vt:lpstr>
      <vt:lpstr>Slide 30</vt:lpstr>
      <vt:lpstr>Slide 31</vt:lpstr>
      <vt:lpstr>Slide 32</vt:lpstr>
      <vt:lpstr>HTTP (HyperText Transfer Protocol)</vt:lpstr>
      <vt:lpstr>HTML (HyperText Markup Language)</vt:lpstr>
      <vt:lpstr>CSS (Cascading Style Sheet)</vt:lpstr>
      <vt:lpstr>Slide 36</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Dalam modul ini akan dipelajari:</dc:title>
  <dc:creator>Anne Lestari</dc:creator>
  <cp:lastModifiedBy>Anne Lestari</cp:lastModifiedBy>
  <cp:revision>11</cp:revision>
  <dcterms:created xsi:type="dcterms:W3CDTF">2015-12-06T15:39:59Z</dcterms:created>
  <dcterms:modified xsi:type="dcterms:W3CDTF">2015-12-12T08:51:27Z</dcterms:modified>
</cp:coreProperties>
</file>