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</p:sldMasterIdLst>
  <p:notesMasterIdLst>
    <p:notesMasterId r:id="rId38"/>
  </p:notesMasterIdLst>
  <p:sldIdLst>
    <p:sldId id="29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314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15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58" r:id="rId37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E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4660"/>
  </p:normalViewPr>
  <p:slideViewPr>
    <p:cSldViewPr>
      <p:cViewPr>
        <p:scale>
          <a:sx n="40" d="100"/>
          <a:sy n="40" d="100"/>
        </p:scale>
        <p:origin x="-129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A33DC8-3A1B-456E-B94E-03F38A19190A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2BAE70-9AA5-4F41-9F32-45B86453E87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8620-C2AE-4791-8951-CD8D6E0697E7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B78E0-9F65-4607-AC73-87DF8DA3ED26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4C8EB-D469-479D-98FA-AACEB42A07C6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94889-70CD-41B0-91F5-FFA6C13EBAA0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5F518-70B7-4A2E-AB90-0EB6CFF8AE28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4DA3-B041-4519-BF9A-2F2F2FA0DF8D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BB12-B971-4D54-BCC4-F42E2F794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FF8620-C2AE-4791-8951-CD8D6E0697E7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78E0-9F65-4607-AC73-87DF8DA3ED26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71E0E1-9AA1-4EF6-8585-2790843784F5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75322-CE40-447F-B7E3-5DBA5B549F01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72E58-A141-47A7-8531-4F001D1AD632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3D52B-1AF5-4D0A-AA0F-04021289DAD5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3B8B4-C846-4866-8C7F-8379E1EF9747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2B465-33D8-4A24-88F2-2DEA2C32DE04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43467-BB24-414E-B6C9-F11563C7DDD0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44C6F-39ED-42DF-8B3F-D511C244983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E103C-D39F-4625-95A8-C92BF2D68F11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175A0-8C70-43F4-AB00-AE945C0FC18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E5F7F-4BEA-4FD1-8810-41C10B6D2B0E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BE4E8-2FCE-43C1-ADC7-D9612C5006AA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1E0E1-9AA1-4EF6-8585-2790843784F5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75322-CE40-447F-B7E3-5DBA5B549F0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13895-4B1B-4E3C-B622-858EE6B67514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04AE8-CACD-47CF-9ADD-E0E5F178CC24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EAA9A-39DF-4C8E-B129-44ABE429C91B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13C3D-4C76-4724-B151-B9791D52D538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4C8EB-D469-479D-98FA-AACEB42A07C6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94889-70CD-41B0-91F5-FFA6C13EBAA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A5F518-70B7-4A2E-AB90-0EB6CFF8AE28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34DA3-B041-4519-BF9A-2F2F2FA0DF8D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BB12-B971-4D54-BCC4-F42E2F794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2E58-A141-47A7-8531-4F001D1AD632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3D52B-1AF5-4D0A-AA0F-04021289DAD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3B8B4-C846-4866-8C7F-8379E1EF9747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B465-33D8-4A24-88F2-2DEA2C32DE0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3467-BB24-414E-B6C9-F11563C7DDD0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44C6F-39ED-42DF-8B3F-D511C244983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103C-D39F-4625-95A8-C92BF2D68F11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175A0-8C70-43F4-AB00-AE945C0FC18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E5F7F-4BEA-4FD1-8810-41C10B6D2B0E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BE4E8-2FCE-43C1-ADC7-D9612C5006A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13895-4B1B-4E3C-B622-858EE6B67514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04AE8-CACD-47CF-9ADD-E0E5F178CC2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EAA9A-39DF-4C8E-B129-44ABE429C91B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3C3D-4C76-4724-B151-B9791D52D53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1000" t="9000" r="-4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D09AD-3297-4CEA-A5CC-242484ECB17A}" type="datetimeFigureOut">
              <a:rPr lang="id-ID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0DCAD9-9615-4F6C-8168-11E0F81A7FF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D09AD-3297-4CEA-A5CC-242484ECB17A}" type="datetimeFigureOut">
              <a:rPr lang="id-ID" smtClean="0"/>
              <a:pPr>
                <a:defRPr/>
              </a:pPr>
              <a:t>12/12/2015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0DCAD9-9615-4F6C-8168-11E0F81A7FFC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kur2003.if.itb.ac.id/file/IF1191_modul_CSS.ppt" TargetMode="External"/><Relationship Id="rId3" Type="http://schemas.openxmlformats.org/officeDocument/2006/relationships/hyperlink" Target="http://hustina.staff.gunadarma.ac.id/Downloads/files/24460/Pertemuan3_HTML2.p" TargetMode="External"/><Relationship Id="rId7" Type="http://schemas.openxmlformats.org/officeDocument/2006/relationships/hyperlink" Target="http://mfile.narotama.ac.id/files/Umum/File%20Dhani/CSS%20-%20Basic.ppt" TargetMode="External"/><Relationship Id="rId12" Type="http://schemas.openxmlformats.org/officeDocument/2006/relationships/hyperlink" Target="https://zheira83.files.wordpress.com/2013/09/pertemuan-3-html.ppt" TargetMode="External"/><Relationship Id="rId2" Type="http://schemas.openxmlformats.org/officeDocument/2006/relationships/hyperlink" Target="http://nelly_sofi.staff.gunadarma.ac.id/Downloads/files/7751/Lebih+Lanjut+HTML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enikustiyahningsih.files.wordpress.com/2010/03/pbdweb_02-html.pp" TargetMode="External"/><Relationship Id="rId11" Type="http://schemas.openxmlformats.org/officeDocument/2006/relationships/hyperlink" Target="http://s3.amazonaws.com/ppt-download/05-materihtmlhyperlink-131227205022-phpapp02.ppt?response-content-disposition=attachment&amp;Signature=I02+J9c5ZZhoPwaZ0+6s0a+hkwk=&amp;Expires=1449345991&amp;AWSAccessKeyId=AKIAJ6D6SEMXSASXHDAQ" TargetMode="External"/><Relationship Id="rId5" Type="http://schemas.openxmlformats.org/officeDocument/2006/relationships/hyperlink" Target="http://zenhadi.lecturer.pens.ac.id/kuliah/bi_dasar/Pengenalan%20HTML.ppt" TargetMode="External"/><Relationship Id="rId10" Type="http://schemas.openxmlformats.org/officeDocument/2006/relationships/hyperlink" Target="http://informatika.poltektegal.ac.id/file/download/c2651d056f60732b9a699306eef04ea0.pdf" TargetMode="External"/><Relationship Id="rId4" Type="http://schemas.openxmlformats.org/officeDocument/2006/relationships/hyperlink" Target="http://kur2003.if.itb.ac.id/file/IF1191_modul_HTML.ppt" TargetMode="External"/><Relationship Id="rId9" Type="http://schemas.openxmlformats.org/officeDocument/2006/relationships/hyperlink" Target="http://zenhadi.lecturer.pens.ac.id/kuliah/internet/materi%202.pp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987824" y="2780928"/>
            <a:ext cx="615617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id-ID" sz="3200" b="1" dirty="0">
                <a:ln/>
                <a:solidFill>
                  <a:schemeClr val="bg1"/>
                </a:solidFill>
                <a:latin typeface="+mn-lt"/>
                <a:cs typeface="+mn-cs"/>
              </a:rPr>
              <a:t>		 </a:t>
            </a:r>
            <a:r>
              <a:rPr lang="id-ID" sz="3200" b="1" dirty="0" smtClean="0">
                <a:ln/>
                <a:solidFill>
                  <a:schemeClr val="bg1"/>
                </a:solidFill>
                <a:latin typeface="+mn-lt"/>
                <a:cs typeface="+mn-cs"/>
              </a:rPr>
              <a:t>			MATERI 2</a:t>
            </a:r>
            <a:endParaRPr lang="en-US" sz="3200" b="1" dirty="0">
              <a:ln/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52120" y="1499478"/>
            <a:ext cx="2880320" cy="1641490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8000" b="1" dirty="0">
                <a:ln/>
                <a:solidFill>
                  <a:srgbClr val="00B050"/>
                </a:solidFill>
                <a:latin typeface="+mj-lt"/>
                <a:ea typeface="+mj-ea"/>
                <a:cs typeface="+mj-cs"/>
              </a:rPr>
              <a:t>HTML</a:t>
            </a:r>
            <a:endParaRPr lang="en-US" sz="8000" b="1" dirty="0">
              <a:ln/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r>
              <a:rPr lang="en-US" sz="2800" b="1" smtClean="0"/>
              <a:t>Tag Atribut 2 (</a:t>
            </a:r>
            <a:r>
              <a:rPr lang="en-US" sz="2800" b="1" i="1" smtClean="0"/>
              <a:t>Superscript, Subscript</a:t>
            </a:r>
            <a:r>
              <a:rPr lang="en-US" sz="2800" b="1" smtClean="0"/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824787" cy="13620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&lt;sup&gt;</a:t>
            </a:r>
            <a:r>
              <a:rPr lang="en-US" sz="1800" smtClean="0">
                <a:latin typeface="Courier New" pitchFamily="49" charset="0"/>
              </a:rPr>
              <a:t>bagian yang dicetak tinggi</a:t>
            </a:r>
            <a:r>
              <a:rPr lang="en-US" sz="1800" b="1" smtClean="0">
                <a:latin typeface="Courier New" pitchFamily="49" charset="0"/>
              </a:rPr>
              <a:t>&lt;/sup&gt;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&lt;sub&gt;</a:t>
            </a:r>
            <a:r>
              <a:rPr lang="en-US" sz="1800" smtClean="0">
                <a:latin typeface="Courier New" pitchFamily="49" charset="0"/>
              </a:rPr>
              <a:t>bagian yang dicetak rendah</a:t>
            </a:r>
            <a:r>
              <a:rPr lang="en-US" sz="1800" b="1" smtClean="0">
                <a:latin typeface="Courier New" pitchFamily="49" charset="0"/>
              </a:rPr>
              <a:t>&lt;/sub&gt;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Untuk menandai bagian karakter agar dicetak tinggi atau rendah, biasanya untuk rumus matematika atau kimia.</a:t>
            </a:r>
          </a:p>
          <a:p>
            <a:pPr>
              <a:lnSpc>
                <a:spcPct val="90000"/>
              </a:lnSpc>
            </a:pPr>
            <a:endParaRPr lang="en-US" sz="1600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11188" y="2852738"/>
            <a:ext cx="8021637" cy="127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>
                <a:latin typeface="Courier New" pitchFamily="49" charset="0"/>
                <a:cs typeface="+mn-cs"/>
              </a:rPr>
              <a:t>&lt;p&gt;(x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1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 + 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)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&lt;sup&gt;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&lt;/sup&gt;</a:t>
            </a:r>
            <a:r>
              <a:rPr kumimoji="1" lang="en-US">
                <a:latin typeface="Courier New" pitchFamily="49" charset="0"/>
                <a:cs typeface="+mn-cs"/>
              </a:rPr>
              <a:t> = 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1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&lt;/sub&gt;&lt;sup&gt;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&lt;/sup&gt;</a:t>
            </a:r>
            <a:r>
              <a:rPr kumimoji="1" lang="en-US">
                <a:latin typeface="Courier New" pitchFamily="49" charset="0"/>
                <a:cs typeface="+mn-cs"/>
              </a:rPr>
              <a:t> + 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&lt;/sub&gt;&lt;sup&gt;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&lt;/sup&gt;</a:t>
            </a:r>
            <a:r>
              <a:rPr kumimoji="1" lang="en-US">
                <a:latin typeface="Courier New" pitchFamily="49" charset="0"/>
                <a:cs typeface="+mn-cs"/>
              </a:rPr>
              <a:t> + 2x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1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x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&lt;/p&gt;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>
                <a:latin typeface="Courier New" pitchFamily="49" charset="0"/>
                <a:cs typeface="+mn-cs"/>
              </a:rPr>
              <a:t>&lt;p&gt;2H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 + O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 = 2 H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&lt;sub&gt;</a:t>
            </a:r>
            <a:r>
              <a:rPr kumimoji="1" lang="en-US">
                <a:latin typeface="Courier New" pitchFamily="49" charset="0"/>
                <a:cs typeface="+mn-cs"/>
              </a:rPr>
              <a:t>2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&lt;/sub&gt;</a:t>
            </a:r>
            <a:r>
              <a:rPr kumimoji="1" lang="en-US">
                <a:latin typeface="Courier New" pitchFamily="49" charset="0"/>
                <a:cs typeface="+mn-cs"/>
              </a:rPr>
              <a:t>O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11188" y="4221163"/>
            <a:ext cx="8091487" cy="1077912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400">
                <a:latin typeface="Calibri" pitchFamily="34" charset="0"/>
              </a:rPr>
              <a:t>(x</a:t>
            </a:r>
            <a:r>
              <a:rPr kumimoji="1" lang="en-US" sz="2400" baseline="-25000">
                <a:latin typeface="Calibri" pitchFamily="34" charset="0"/>
              </a:rPr>
              <a:t>1</a:t>
            </a:r>
            <a:r>
              <a:rPr kumimoji="1" lang="en-US" sz="2400">
                <a:latin typeface="Calibri" pitchFamily="34" charset="0"/>
              </a:rPr>
              <a:t> + x</a:t>
            </a:r>
            <a:r>
              <a:rPr kumimoji="1" lang="en-US" sz="2400" baseline="-25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)</a:t>
            </a:r>
            <a:r>
              <a:rPr kumimoji="1" lang="en-US" sz="2400" baseline="30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 = x</a:t>
            </a:r>
            <a:r>
              <a:rPr kumimoji="1" lang="en-US" sz="2400" baseline="-25000">
                <a:latin typeface="Calibri" pitchFamily="34" charset="0"/>
              </a:rPr>
              <a:t>1</a:t>
            </a:r>
            <a:r>
              <a:rPr kumimoji="1" lang="en-US" sz="2400" baseline="30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 + x</a:t>
            </a:r>
            <a:r>
              <a:rPr kumimoji="1" lang="en-US" sz="2400" baseline="-25000">
                <a:latin typeface="Calibri" pitchFamily="34" charset="0"/>
              </a:rPr>
              <a:t>2</a:t>
            </a:r>
            <a:r>
              <a:rPr kumimoji="1" lang="en-US" sz="2400" baseline="30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 + 2x</a:t>
            </a:r>
            <a:r>
              <a:rPr kumimoji="1" lang="en-US" sz="2400" baseline="-25000">
                <a:latin typeface="Calibri" pitchFamily="34" charset="0"/>
              </a:rPr>
              <a:t>1</a:t>
            </a:r>
            <a:r>
              <a:rPr kumimoji="1" lang="en-US" sz="2400">
                <a:latin typeface="Calibri" pitchFamily="34" charset="0"/>
              </a:rPr>
              <a:t>x</a:t>
            </a:r>
            <a:r>
              <a:rPr kumimoji="1" lang="en-US" sz="2400" baseline="-25000">
                <a:latin typeface="Calibri" pitchFamily="34" charset="0"/>
              </a:rPr>
              <a:t>2</a:t>
            </a:r>
          </a:p>
          <a:p>
            <a:endParaRPr kumimoji="1" lang="en-US" sz="2400" baseline="-25000">
              <a:latin typeface="Calibri" pitchFamily="34" charset="0"/>
            </a:endParaRPr>
          </a:p>
          <a:p>
            <a:r>
              <a:rPr kumimoji="1" lang="en-US" sz="2400">
                <a:latin typeface="Calibri" pitchFamily="34" charset="0"/>
              </a:rPr>
              <a:t>2H</a:t>
            </a:r>
            <a:r>
              <a:rPr kumimoji="1" lang="en-US" sz="2400" baseline="-25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 + O</a:t>
            </a:r>
            <a:r>
              <a:rPr kumimoji="1" lang="en-US" sz="2400" baseline="-25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 = 2 H</a:t>
            </a:r>
            <a:r>
              <a:rPr kumimoji="1" lang="en-US" sz="2400" baseline="-25000">
                <a:latin typeface="Calibri" pitchFamily="34" charset="0"/>
              </a:rPr>
              <a:t>2</a:t>
            </a:r>
            <a:r>
              <a:rPr kumimoji="1" lang="en-US" sz="2400">
                <a:latin typeface="Calibri" pitchFamily="34" charset="0"/>
              </a:rPr>
              <a:t>O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sz="2800" b="1" smtClean="0"/>
              <a:t>Tag Ganti Baris (Break line)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052513"/>
            <a:ext cx="8532812" cy="10810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&lt;br&gt;</a:t>
            </a:r>
            <a:endParaRPr lang="en-US" sz="2000" b="1" smtClean="0"/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Untuk pindah ke baris berikutnya.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Bentuk penulisan lain yang dianjurkan (</a:t>
            </a:r>
            <a:r>
              <a:rPr lang="en-US" sz="2000" i="1" smtClean="0"/>
              <a:t>XML style</a:t>
            </a:r>
            <a:r>
              <a:rPr lang="en-US" sz="2000" smtClean="0"/>
              <a:t>) :</a:t>
            </a:r>
            <a:r>
              <a:rPr lang="id-ID" sz="2000" smtClean="0"/>
              <a:t> </a:t>
            </a:r>
            <a:r>
              <a:rPr lang="en-US" sz="2000" b="1" smtClean="0">
                <a:latin typeface="Courier New" pitchFamily="49" charset="0"/>
              </a:rPr>
              <a:t>&lt;br /&gt;</a:t>
            </a:r>
            <a:endParaRPr lang="en-US" sz="2000" b="1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79875" y="2306638"/>
            <a:ext cx="4502150" cy="3138487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>
                <a:latin typeface="Calibri" pitchFamily="34" charset="0"/>
              </a:rPr>
              <a:t>Perkenalkan,</a:t>
            </a:r>
          </a:p>
          <a:p>
            <a:r>
              <a:rPr kumimoji="1" lang="en-US">
                <a:latin typeface="Calibri" pitchFamily="34" charset="0"/>
              </a:rPr>
              <a:t>nama saya ..... Ini adalah</a:t>
            </a:r>
          </a:p>
          <a:p>
            <a:r>
              <a:rPr kumimoji="1" lang="en-US">
                <a:latin typeface="Calibri" pitchFamily="34" charset="0"/>
              </a:rPr>
              <a:t>homepage pertama saya,</a:t>
            </a:r>
          </a:p>
          <a:p>
            <a:r>
              <a:rPr kumimoji="1" lang="en-US">
                <a:latin typeface="Calibri" pitchFamily="34" charset="0"/>
              </a:rPr>
              <a:t>karena saya baru belajar tentang cara</a:t>
            </a:r>
          </a:p>
          <a:p>
            <a:r>
              <a:rPr kumimoji="1" lang="en-US">
                <a:latin typeface="Calibri" pitchFamily="34" charset="0"/>
              </a:rPr>
              <a:t>membuat homepage.</a:t>
            </a:r>
          </a:p>
          <a:p>
            <a:endParaRPr kumimoji="1" lang="en-US">
              <a:latin typeface="Calibri" pitchFamily="34" charset="0"/>
            </a:endParaRPr>
          </a:p>
          <a:p>
            <a:r>
              <a:rPr kumimoji="1" lang="en-US">
                <a:latin typeface="Calibri" pitchFamily="34" charset="0"/>
              </a:rPr>
              <a:t>Homepage ini masih dalam tahap pengembangan,</a:t>
            </a:r>
          </a:p>
          <a:p>
            <a:r>
              <a:rPr kumimoji="1" lang="en-US">
                <a:latin typeface="Calibri" pitchFamily="34" charset="0"/>
              </a:rPr>
              <a:t>oleh karena itu tampilannya masih terlalu sederhana.</a:t>
            </a:r>
          </a:p>
          <a:p>
            <a:endParaRPr kumimoji="1" lang="en-US">
              <a:latin typeface="Calibri" pitchFamily="34" charset="0"/>
            </a:endParaRP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7561263" y="4073525"/>
            <a:ext cx="169862" cy="792163"/>
          </a:xfrm>
          <a:prstGeom prst="rightBrace">
            <a:avLst>
              <a:gd name="adj1" fmla="val 35884"/>
              <a:gd name="adj2" fmla="val 52380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66" name="AutoShape 6"/>
          <p:cNvSpPr>
            <a:spLocks/>
          </p:cNvSpPr>
          <p:nvPr/>
        </p:nvSpPr>
        <p:spPr bwMode="auto">
          <a:xfrm>
            <a:off x="7534275" y="2454275"/>
            <a:ext cx="166688" cy="1304925"/>
          </a:xfrm>
          <a:prstGeom prst="rightBrace">
            <a:avLst>
              <a:gd name="adj1" fmla="val 60236"/>
              <a:gd name="adj2" fmla="val 52380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732713" y="3011488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FF0000"/>
                </a:solidFill>
                <a:latin typeface="Tahoma" pitchFamily="34" charset="0"/>
              </a:rPr>
              <a:t>Paragraf</a:t>
            </a:r>
            <a:endParaRPr lang="en-US" sz="1200">
              <a:latin typeface="Tahoma" pitchFamily="34" charset="0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778750" y="4338638"/>
            <a:ext cx="74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FF0000"/>
                </a:solidFill>
                <a:latin typeface="Tahoma" pitchFamily="34" charset="0"/>
              </a:rPr>
              <a:t>Paragraf</a:t>
            </a:r>
            <a:endParaRPr lang="en-US" sz="1200">
              <a:latin typeface="Tahoma" pitchFamily="34" charset="0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5319713" y="2498725"/>
            <a:ext cx="68262" cy="74613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6357938" y="2754313"/>
            <a:ext cx="68262" cy="762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6357938" y="3035300"/>
            <a:ext cx="68262" cy="762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7391400" y="3321050"/>
            <a:ext cx="68263" cy="76200"/>
          </a:xfrm>
          <a:prstGeom prst="ellipse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Calibri" pitchFamily="34" charset="0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V="1">
            <a:off x="5340350" y="2049463"/>
            <a:ext cx="1235075" cy="476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575425" y="1863725"/>
            <a:ext cx="914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200">
                <a:solidFill>
                  <a:srgbClr val="FF0000"/>
                </a:solidFill>
                <a:latin typeface="Tahoma" pitchFamily="34" charset="0"/>
              </a:rPr>
              <a:t>Ganti baris</a:t>
            </a:r>
            <a:endParaRPr lang="en-US" sz="1200">
              <a:latin typeface="Tahoma" pitchFamily="34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395288" y="2492375"/>
            <a:ext cx="3370262" cy="25812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latin typeface="Courier New" pitchFamily="49" charset="0"/>
                <a:cs typeface="+mn-cs"/>
              </a:rPr>
              <a:t>&lt;p&gt;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Perkenalkan</a:t>
            </a:r>
            <a:r>
              <a:rPr kumimoji="1" lang="en-US" sz="1400" dirty="0">
                <a:latin typeface="Courier New" pitchFamily="49" charset="0"/>
                <a:cs typeface="+mn-cs"/>
              </a:rPr>
              <a:t>,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</a:t>
            </a:r>
            <a:r>
              <a:rPr kumimoji="1" lang="en-US" sz="1400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br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/&gt;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 err="1">
                <a:latin typeface="Courier New" pitchFamily="49" charset="0"/>
                <a:cs typeface="+mn-cs"/>
              </a:rPr>
              <a:t>nama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 .....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Ini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adalah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</a:t>
            </a:r>
            <a:r>
              <a:rPr kumimoji="1" lang="en-US" sz="1400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br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/&gt;</a:t>
            </a:r>
            <a:r>
              <a:rPr kumimoji="1" lang="en-US" sz="1400" dirty="0">
                <a:latin typeface="Courier New" pitchFamily="49" charset="0"/>
                <a:cs typeface="+mn-cs"/>
              </a:rPr>
              <a:t>homepage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pertama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,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</a:t>
            </a:r>
            <a:r>
              <a:rPr kumimoji="1" lang="en-US" sz="1400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br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/&gt;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karena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baru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belajar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tentang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cara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</a:t>
            </a:r>
            <a:r>
              <a:rPr kumimoji="1" lang="en-US" sz="1400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br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/&gt;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 err="1">
                <a:latin typeface="Courier New" pitchFamily="49" charset="0"/>
                <a:cs typeface="+mn-cs"/>
              </a:rPr>
              <a:t>membuat</a:t>
            </a:r>
            <a:r>
              <a:rPr kumimoji="1" lang="en-US" sz="1400" dirty="0">
                <a:latin typeface="Courier New" pitchFamily="49" charset="0"/>
                <a:cs typeface="+mn-cs"/>
              </a:rPr>
              <a:t> homepage.&lt;/p&gt;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00" dirty="0">
              <a:latin typeface="Courier New" pitchFamily="49" charset="0"/>
              <a:cs typeface="+mn-cs"/>
            </a:endParaRP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latin typeface="Courier New" pitchFamily="49" charset="0"/>
                <a:cs typeface="+mn-cs"/>
              </a:rPr>
              <a:t>&lt;p&gt;Homepage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ini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masih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dalam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tahap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pengembangan</a:t>
            </a:r>
            <a:r>
              <a:rPr kumimoji="1" lang="en-US" sz="1400" dirty="0">
                <a:latin typeface="Courier New" pitchFamily="49" charset="0"/>
                <a:cs typeface="+mn-cs"/>
              </a:rPr>
              <a:t>,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oleh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karena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itu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tampilannya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masih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terlalu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sederhana</a:t>
            </a:r>
            <a:r>
              <a:rPr kumimoji="1" lang="en-US" sz="1400" dirty="0">
                <a:latin typeface="Courier New" pitchFamily="49" charset="0"/>
                <a:cs typeface="+mn-cs"/>
              </a:rPr>
              <a:t>.&lt;/p&gt;</a:t>
            </a:r>
          </a:p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id-ID" sz="5400" b="1" smtClean="0"/>
              <a:t>4. ATRIBUT 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- </a:t>
            </a:r>
            <a:r>
              <a:rPr lang="en-US" smtClean="0">
                <a:solidFill>
                  <a:schemeClr val="hlink"/>
                </a:solidFill>
              </a:rPr>
              <a:t>Button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sz="2800" smtClean="0"/>
              <a:t>Atribut : type, value, onclick.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828800"/>
            <a:ext cx="54864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&lt;html&gt; &lt;head&gt;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&lt;title&gt;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Contoh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Button&lt;/title&gt;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&lt;script language="JavaScript"&gt;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function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kirim_form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()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{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window.alert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("Form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telah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sukses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dikirim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");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window.open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("http://www.microsoft.com");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}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&lt;/script&gt; &lt;/head&gt;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&lt;body&gt;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Klik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tombol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dibawah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ini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.&lt;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br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&lt;input type="button"  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value="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Kirim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Form"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onclick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="</a:t>
            </a:r>
            <a:r>
              <a:rPr lang="en-US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kirim_form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()"&gt;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&lt;/body&gt;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&lt;/html&gt;</a:t>
            </a:r>
          </a:p>
        </p:txBody>
      </p:sp>
      <p:pic>
        <p:nvPicPr>
          <p:cNvPr id="17413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743200"/>
            <a:ext cx="373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- </a:t>
            </a:r>
            <a:r>
              <a:rPr lang="en-US" smtClean="0">
                <a:solidFill>
                  <a:schemeClr val="hlink"/>
                </a:solidFill>
              </a:rPr>
              <a:t>Text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990600"/>
          </a:xfrm>
        </p:spPr>
        <p:txBody>
          <a:bodyPr/>
          <a:lstStyle/>
          <a:p>
            <a:r>
              <a:rPr lang="en-US" sz="2400" smtClean="0"/>
              <a:t>Untuk memasukkan data.</a:t>
            </a:r>
          </a:p>
          <a:p>
            <a:r>
              <a:rPr lang="en-US" sz="2400" smtClean="0"/>
              <a:t>Atribut : type, name, size, maxlength, value.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286000"/>
            <a:ext cx="55626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&lt;body&gt;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 action="info.htm" method="post"&gt;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Nama :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&lt;input type="text" name="nama" size="20"&gt;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Hobby :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&lt;input type="text" name="hobby" size="20"&gt;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&lt;br&gt;	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&lt;input type="submit" value="kirim"&gt;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&lt;input type="reset" value="kosongkan"&gt;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&lt;/body&gt;</a:t>
            </a:r>
          </a:p>
        </p:txBody>
      </p:sp>
      <p:pic>
        <p:nvPicPr>
          <p:cNvPr id="2" name="Picture 6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00400"/>
            <a:ext cx="3886200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smtClean="0">
                <a:solidFill>
                  <a:srgbClr val="FF3300"/>
                </a:solidFill>
              </a:rPr>
              <a:t>HTML Input Element - </a:t>
            </a:r>
            <a:r>
              <a:rPr lang="en-US" sz="4000" smtClean="0">
                <a:solidFill>
                  <a:schemeClr val="hlink"/>
                </a:solidFill>
              </a:rPr>
              <a:t>CheckBox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400" smtClean="0"/>
              <a:t>Atribut : Type, Name, Checked.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1828800"/>
            <a:ext cx="6400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&lt;body&gt;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Buah yang anda sukai :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&lt;input type="checkbox" name="anggur" checked&gt;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Anggur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&lt;input type="checkbox" name="jeruk"&gt;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Jeruk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&lt;input type="checkbox" 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name="melon"&gt;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Melon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&lt;/body&gt;</a:t>
            </a:r>
          </a:p>
        </p:txBody>
      </p:sp>
      <p:pic>
        <p:nvPicPr>
          <p:cNvPr id="19461" name="Picture 6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733800"/>
            <a:ext cx="38862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- </a:t>
            </a:r>
            <a:r>
              <a:rPr lang="en-US" smtClean="0">
                <a:solidFill>
                  <a:schemeClr val="hlink"/>
                </a:solidFill>
              </a:rPr>
              <a:t>Radio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sz="2800" smtClean="0"/>
              <a:t>Atribut : Type, name, value, checked.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7200" y="2286000"/>
            <a:ext cx="48006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&lt;body&gt;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Jenis Kelamin :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&lt;input type="radio" name="sex" 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value="p" checked&gt;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Pria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&lt;input type="radio" name="sex“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value="w"&gt; 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Wanita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&lt;/body&gt;</a:t>
            </a:r>
          </a:p>
        </p:txBody>
      </p:sp>
      <p:pic>
        <p:nvPicPr>
          <p:cNvPr id="2" name="Picture 6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48000"/>
            <a:ext cx="3733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- </a:t>
            </a:r>
            <a:r>
              <a:rPr lang="en-US" smtClean="0">
                <a:solidFill>
                  <a:schemeClr val="hlink"/>
                </a:solidFill>
              </a:rPr>
              <a:t>TextArea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sz="2800" smtClean="0"/>
              <a:t>Atribut : cols, rows, name, size.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81000" y="2362200"/>
            <a:ext cx="4572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&lt;body&gt;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Komentar anda : &lt;br&gt;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&lt;textarea name="komentar"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rows="5" cols="40"&gt;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&lt;/textarea&gt;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&lt;/body&gt;</a:t>
            </a:r>
          </a:p>
        </p:txBody>
      </p:sp>
      <p:pic>
        <p:nvPicPr>
          <p:cNvPr id="2" name="Picture 6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733800"/>
            <a:ext cx="44196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- </a:t>
            </a:r>
            <a:r>
              <a:rPr lang="en-US" smtClean="0">
                <a:solidFill>
                  <a:schemeClr val="hlink"/>
                </a:solidFill>
              </a:rPr>
              <a:t>Combo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sz="2800" smtClean="0"/>
              <a:t>Perintah : tag &lt;select&gt;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2362200"/>
            <a:ext cx="45720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Musik yang paling anda sukai :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&lt;select name="musik"&gt;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value="Jazz"&gt; Jazz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value="Rock"&gt; Rock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value="Pop"&gt; Pop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value="Lain2"&gt; Lain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&lt;/select&gt;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</p:txBody>
      </p:sp>
      <p:pic>
        <p:nvPicPr>
          <p:cNvPr id="2" name="Picture 6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590800"/>
            <a:ext cx="36210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HTML Input Element – </a:t>
            </a:r>
            <a:r>
              <a:rPr lang="en-US" smtClean="0">
                <a:solidFill>
                  <a:schemeClr val="hlink"/>
                </a:solidFill>
              </a:rPr>
              <a:t>List Box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r>
              <a:rPr lang="en-US" sz="2800" smtClean="0"/>
              <a:t>Hampir sama dengan combo, tambahan : size=“jml_yg_ditampilkan”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2667000"/>
            <a:ext cx="457200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&lt;form&gt;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Musik yang paling anda sukai : &lt;br&gt;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&lt;select name="musik" size="2"&gt;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value="Jazz" selected&gt; Jazz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value="Rock"&gt; Rock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value="Pop"&gt; Pop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&lt;option value="Lain2"&gt; Lain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&lt;/select&gt;</a:t>
            </a:r>
          </a:p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&lt;/form&gt;</a:t>
            </a:r>
          </a:p>
        </p:txBody>
      </p:sp>
      <p:pic>
        <p:nvPicPr>
          <p:cNvPr id="23557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124200"/>
            <a:ext cx="36576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457200"/>
            <a:ext cx="8015287" cy="1582738"/>
          </a:xfrm>
        </p:spPr>
        <p:txBody>
          <a:bodyPr/>
          <a:lstStyle/>
          <a:p>
            <a:r>
              <a:rPr lang="id-ID" sz="4000" b="1" smtClean="0">
                <a:latin typeface="Calibri Light" pitchFamily="34" charset="0"/>
              </a:rPr>
              <a:t>MATERI 2 – HTML</a:t>
            </a:r>
            <a:endParaRPr lang="en-US" sz="4000" b="1" smtClean="0">
              <a:latin typeface="Calibri Light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412875"/>
            <a:ext cx="6264275" cy="3384550"/>
          </a:xfrm>
          <a:solidFill>
            <a:srgbClr val="CCFFCC"/>
          </a:solidFill>
        </p:spPr>
        <p:txBody>
          <a:bodyPr/>
          <a:lstStyle/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smtClean="0">
                <a:latin typeface="Calibri Light" pitchFamily="34" charset="0"/>
              </a:rPr>
              <a:t>Definisi HTML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smtClean="0">
                <a:latin typeface="Calibri Light" pitchFamily="34" charset="0"/>
              </a:rPr>
              <a:t>Elemen HTML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smtClean="0">
                <a:latin typeface="Calibri Light" pitchFamily="34" charset="0"/>
              </a:rPr>
              <a:t>Tag 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smtClean="0">
                <a:latin typeface="Calibri Light" pitchFamily="34" charset="0"/>
              </a:rPr>
              <a:t>Atribut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smtClean="0">
                <a:latin typeface="Calibri Light" pitchFamily="34" charset="0"/>
              </a:rPr>
              <a:t>Struktur  HTML</a:t>
            </a:r>
          </a:p>
          <a:p>
            <a:pPr marL="609600" indent="-609600">
              <a:buClr>
                <a:srgbClr val="F5590B"/>
              </a:buClr>
              <a:buFont typeface="Wingdings" pitchFamily="2" charset="2"/>
              <a:buNone/>
            </a:pPr>
            <a:endParaRPr lang="en-US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OUND56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id-ID" sz="5400" b="1" smtClean="0"/>
              <a:t>4. STRUKTUR 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Struktur HTML document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Document HTML bisa di bagi mejadi tiga bagian utama: html, head, dan body.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FF3300"/>
                </a:solidFill>
                <a:latin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FFFF00"/>
                </a:solidFill>
                <a:latin typeface="Courier New" pitchFamily="49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00CC00"/>
                </a:solidFill>
                <a:latin typeface="Courier New" pitchFamily="49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smtClean="0">
              <a:solidFill>
                <a:srgbClr val="00CC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	</a:t>
            </a:r>
            <a:r>
              <a:rPr lang="en-US" sz="2400" b="1" smtClean="0">
                <a:solidFill>
                  <a:srgbClr val="00CC00"/>
                </a:solidFill>
                <a:latin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rgbClr val="FF3300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4718F-F039-4709-A1C4-C23DF51A8AFC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  <p:bldP spid="1751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Susunan HTML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0D0E0-8BD6-4E3D-A3FC-F750E377ACD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628" name="Group 12"/>
          <p:cNvGrpSpPr>
            <a:grpSpLocks/>
          </p:cNvGrpSpPr>
          <p:nvPr/>
        </p:nvGrpSpPr>
        <p:grpSpPr bwMode="auto">
          <a:xfrm>
            <a:off x="827088" y="1916113"/>
            <a:ext cx="7485062" cy="4064000"/>
            <a:chOff x="710" y="1344"/>
            <a:chExt cx="4715" cy="2560"/>
          </a:xfrm>
        </p:grpSpPr>
        <p:sp>
          <p:nvSpPr>
            <p:cNvPr id="26629" name="Text Box 3"/>
            <p:cNvSpPr txBox="1">
              <a:spLocks noChangeArrowheads="1"/>
            </p:cNvSpPr>
            <p:nvPr/>
          </p:nvSpPr>
          <p:spPr bwMode="auto">
            <a:xfrm>
              <a:off x="710" y="2403"/>
              <a:ext cx="1091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Homepage</a:t>
              </a:r>
            </a:p>
          </p:txBody>
        </p:sp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2086" y="1584"/>
              <a:ext cx="735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Kepala</a:t>
              </a:r>
            </a:p>
            <a:p>
              <a:r>
                <a:rPr lang="en-US" sz="2400" b="1">
                  <a:latin typeface="Times New Roman" pitchFamily="18" charset="0"/>
                </a:rPr>
                <a:t>&lt;head&gt;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2086" y="3120"/>
              <a:ext cx="746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Tubuh</a:t>
              </a:r>
            </a:p>
            <a:p>
              <a:r>
                <a:rPr lang="en-US" sz="2400" b="1">
                  <a:latin typeface="Times New Roman" pitchFamily="18" charset="0"/>
                </a:rPr>
                <a:t>&lt;body&gt;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2" name="Text Box 6"/>
            <p:cNvSpPr txBox="1">
              <a:spLocks noChangeArrowheads="1"/>
            </p:cNvSpPr>
            <p:nvPr/>
          </p:nvSpPr>
          <p:spPr bwMode="auto">
            <a:xfrm>
              <a:off x="3072" y="1344"/>
              <a:ext cx="2353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&lt;Head&gt; </a:t>
              </a:r>
            </a:p>
            <a:p>
              <a:r>
                <a:rPr lang="en-US" sz="2000">
                  <a:latin typeface="Times New Roman" pitchFamily="18" charset="0"/>
                </a:rPr>
                <a:t>	&lt;Title&gt;</a:t>
              </a:r>
            </a:p>
            <a:p>
              <a:r>
                <a:rPr lang="en-US" sz="2000">
                  <a:latin typeface="Times New Roman" pitchFamily="18" charset="0"/>
                </a:rPr>
                <a:t>		Judul Homepage</a:t>
              </a:r>
            </a:p>
            <a:p>
              <a:r>
                <a:rPr lang="en-US" sz="2000">
                  <a:latin typeface="Times New Roman" pitchFamily="18" charset="0"/>
                </a:rPr>
                <a:t>	&lt;/Title&gt;</a:t>
              </a:r>
            </a:p>
            <a:p>
              <a:r>
                <a:rPr lang="en-US" sz="2000">
                  <a:latin typeface="Times New Roman" pitchFamily="18" charset="0"/>
                </a:rPr>
                <a:t>&lt;/Head&gt;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6633" name="Text Box 7"/>
            <p:cNvSpPr txBox="1">
              <a:spLocks noChangeArrowheads="1"/>
            </p:cNvSpPr>
            <p:nvPr/>
          </p:nvSpPr>
          <p:spPr bwMode="auto">
            <a:xfrm>
              <a:off x="3120" y="2880"/>
              <a:ext cx="2305" cy="10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&lt;Body&gt;</a:t>
              </a:r>
            </a:p>
            <a:p>
              <a:r>
                <a:rPr lang="en-US" sz="2000">
                  <a:latin typeface="Times New Roman" pitchFamily="18" charset="0"/>
                </a:rPr>
                <a:t>	Isi…Teks</a:t>
              </a:r>
            </a:p>
            <a:p>
              <a:r>
                <a:rPr lang="en-US" sz="2000">
                  <a:latin typeface="Times New Roman" pitchFamily="18" charset="0"/>
                </a:rPr>
                <a:t>	Isi…Tabel.</a:t>
              </a:r>
            </a:p>
            <a:p>
              <a:r>
                <a:rPr lang="en-US" sz="2000">
                  <a:latin typeface="Times New Roman" pitchFamily="18" charset="0"/>
                </a:rPr>
                <a:t>	Isi…Audio,  Video, dll.</a:t>
              </a:r>
            </a:p>
            <a:p>
              <a:r>
                <a:rPr lang="en-US" sz="2000">
                  <a:latin typeface="Times New Roman" pitchFamily="18" charset="0"/>
                </a:rPr>
                <a:t>&lt;/Body&gt;</a:t>
              </a:r>
            </a:p>
          </p:txBody>
        </p:sp>
        <p:cxnSp>
          <p:nvCxnSpPr>
            <p:cNvPr id="26634" name="AutoShape 8"/>
            <p:cNvCxnSpPr>
              <a:cxnSpLocks noChangeShapeType="1"/>
              <a:stCxn id="26629" idx="3"/>
              <a:endCxn id="26631" idx="1"/>
            </p:cNvCxnSpPr>
            <p:nvPr/>
          </p:nvCxnSpPr>
          <p:spPr bwMode="auto">
            <a:xfrm>
              <a:off x="1801" y="2570"/>
              <a:ext cx="285" cy="812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635" name="AutoShape 9"/>
            <p:cNvCxnSpPr>
              <a:cxnSpLocks noChangeShapeType="1"/>
              <a:stCxn id="26629" idx="3"/>
              <a:endCxn id="26630" idx="1"/>
            </p:cNvCxnSpPr>
            <p:nvPr/>
          </p:nvCxnSpPr>
          <p:spPr bwMode="auto">
            <a:xfrm flipV="1">
              <a:off x="1801" y="1846"/>
              <a:ext cx="285" cy="724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636" name="AutoShape 10"/>
            <p:cNvCxnSpPr>
              <a:cxnSpLocks noChangeShapeType="1"/>
              <a:stCxn id="26630" idx="3"/>
              <a:endCxn id="26632" idx="1"/>
            </p:cNvCxnSpPr>
            <p:nvPr/>
          </p:nvCxnSpPr>
          <p:spPr bwMode="auto">
            <a:xfrm>
              <a:off x="2821" y="1846"/>
              <a:ext cx="251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637" name="AutoShape 11"/>
            <p:cNvCxnSpPr>
              <a:cxnSpLocks noChangeShapeType="1"/>
              <a:stCxn id="26631" idx="3"/>
              <a:endCxn id="26633" idx="1"/>
            </p:cNvCxnSpPr>
            <p:nvPr/>
          </p:nvCxnSpPr>
          <p:spPr bwMode="auto">
            <a:xfrm>
              <a:off x="2832" y="3382"/>
              <a:ext cx="288" cy="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00"/>
                </a:solidFill>
              </a:rPr>
              <a:t>&lt;html&gt;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Setiap document HTML harus di awali dan di tutup dengan tag HTML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b="1" smtClean="0">
                <a:latin typeface="Courier New" pitchFamily="49" charset="0"/>
                <a:sym typeface="Wingdings" pitchFamily="2" charset="2"/>
              </a:rPr>
              <a:t>&lt;html&gt; …… &lt;/html&gt;</a:t>
            </a:r>
          </a:p>
          <a:p>
            <a:r>
              <a:rPr lang="en-US" smtClean="0">
                <a:sym typeface="Wingdings" pitchFamily="2" charset="2"/>
              </a:rPr>
              <a:t>Tag &lt;html&gt; memberi tahu browser bahwa yang di dalam kedua tag tersebut adalah document HTML.</a:t>
            </a:r>
            <a:endParaRPr lang="en-US" b="1" smtClean="0">
              <a:sym typeface="Wingdings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5335D-878B-4A53-808A-141A0AD8420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/>
      <p:bldP spid="1761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426368"/>
            <a:ext cx="8015287" cy="914400"/>
          </a:xfrm>
        </p:spPr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&lt;head&gt;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2765425"/>
          </a:xfrm>
        </p:spPr>
        <p:txBody>
          <a:bodyPr/>
          <a:lstStyle/>
          <a:p>
            <a:r>
              <a:rPr lang="en-US" sz="2000" smtClean="0"/>
              <a:t>Bagian header dari document HTML di apit oleh tag &lt;head&gt;&lt;/head&gt;.</a:t>
            </a:r>
          </a:p>
          <a:p>
            <a:r>
              <a:rPr lang="en-US" sz="2000" smtClean="0"/>
              <a:t>Di dalam bagian ini biasanya dimuat tag &lt;tittle&gt; yang menampilkan judul dari halaman web.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&lt;head&gt;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&lt;title&gt;Welcome to eepis-its&lt;/title&gt;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&lt;/head&gt;</a:t>
            </a:r>
          </a:p>
        </p:txBody>
      </p:sp>
      <p:pic>
        <p:nvPicPr>
          <p:cNvPr id="28676" name="Picture 7" descr="gbr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4076700"/>
            <a:ext cx="6985000" cy="2620963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A20FC-64E1-47FC-B91C-F5F494E67DAC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  <p:bldP spid="1771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836613"/>
          </a:xfrm>
        </p:spPr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&lt;body&gt;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Tag &lt;body&gt; di gunakan untuk menampilkan text, image link dan semua yang akan di tampilkan pada web page.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&lt;title&gt;Welcome to eepis-its&lt;/title&gt;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&lt;body bgcolor="lavender"&gt;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&lt;p&gt;Document HTML yang Pertama&lt;/p&gt;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&lt;/html&gt;</a:t>
            </a:r>
            <a:endParaRPr lang="en-US" sz="2400" smtClean="0">
              <a:latin typeface="Courier New" pitchFamily="49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09F00-BA41-4895-8F5B-C7BC63BE0D3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9701" name="Picture 4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4365625"/>
            <a:ext cx="4608513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  <p:bldP spid="178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Elemen dasar – Block Level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Block level element: terdapat 6 tingkatan, yaitu H1 sampai H6.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&lt;h1&gt;Heading one&lt;/h1&gt;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&lt;h2&gt;Heading two&lt;/h2&gt;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&lt;h3&gt;Heading three&lt;/h3&gt;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&lt;h4&gt;Heading four&lt;/h4&gt;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&lt;h5&gt;Heading five&lt;/h5&gt;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&lt;h6&gt;Heading six&lt;/h6&gt;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&lt;/body&gt;</a:t>
            </a:r>
            <a:endParaRPr lang="en-US" sz="2000" smtClean="0">
              <a:latin typeface="Courier New" pitchFamily="49" charset="0"/>
            </a:endParaRPr>
          </a:p>
        </p:txBody>
      </p:sp>
      <p:pic>
        <p:nvPicPr>
          <p:cNvPr id="30724" name="Picture 4" descr="gbr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59338" y="1557338"/>
            <a:ext cx="3460750" cy="5040312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39CB87-16F6-4B20-98D9-9064017217FC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/>
      <p:bldP spid="1792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Elemen dasar – Paragraph (p)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Menampilkan teks dalam bentuk paragraf.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&lt;h3&gt;Salam Kenal&lt;/h3&gt;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Saya dari jurusan telekom PENS ITS.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Siapa ya yang mo kenalan dengan saya.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</p:txBody>
      </p:sp>
      <p:pic>
        <p:nvPicPr>
          <p:cNvPr id="31748" name="Picture 4" descr="gbr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4076700"/>
            <a:ext cx="6119812" cy="2579688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45DD6-BE91-4D53-A76E-F6E585C790C2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Elemen dasar – list item (li)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Unordered list </a:t>
            </a:r>
            <a:r>
              <a:rPr lang="en-US" sz="2000" b="1" smtClean="0">
                <a:latin typeface="Courier New" pitchFamily="49" charset="0"/>
              </a:rPr>
              <a:t>&lt;ul&gt;</a:t>
            </a:r>
            <a:r>
              <a:rPr lang="en-US" sz="2000" smtClean="0"/>
              <a:t>: List item tidak berurutan (bullet)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&lt;P&gt;Nama-nama buah&lt;/P&gt;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&lt;ul&gt;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&lt;li&gt;Mangga&lt;/li&gt;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&lt;li&gt;Duren&lt;/li&gt;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&lt;li&gt;Sirsak&lt;/li&gt;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&lt;/ul&gt;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&lt;/body&gt;</a:t>
            </a:r>
            <a:endParaRPr lang="en-US" sz="2000" smtClean="0">
              <a:latin typeface="Courier New" pitchFamily="49" charset="0"/>
            </a:endParaRPr>
          </a:p>
        </p:txBody>
      </p:sp>
      <p:pic>
        <p:nvPicPr>
          <p:cNvPr id="32772" name="Picture 7" descr="as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56100" y="2060575"/>
            <a:ext cx="3784600" cy="4537075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8AEBE-19EB-4C33-A920-25FFFF62575C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list item (li) - </a:t>
            </a:r>
            <a:r>
              <a:rPr lang="en-US" sz="3600" i="1" smtClean="0"/>
              <a:t>continued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43813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Ordered list </a:t>
            </a:r>
            <a:r>
              <a:rPr lang="en-US" sz="2400" b="1" smtClean="0">
                <a:latin typeface="Courier New" pitchFamily="49" charset="0"/>
              </a:rPr>
              <a:t>&lt;ol&gt;</a:t>
            </a:r>
            <a:r>
              <a:rPr lang="en-US" sz="2400" smtClean="0"/>
              <a:t>: List item berurutan.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&lt;P&gt;Daftar Jurusan PENS ITS&lt;/P&gt;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&lt;ol start="1" type=“1"&gt;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&lt;li&gt;Telkom&lt;/li&gt;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&lt;li&gt;IT&lt;/li&gt;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&lt;li&gt;Elka&lt;/li&gt;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&lt;li&gt;Elektro Industri&lt;/li&gt;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&lt;/ol&gt;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&lt;body&gt;</a:t>
            </a:r>
          </a:p>
        </p:txBody>
      </p:sp>
      <p:pic>
        <p:nvPicPr>
          <p:cNvPr id="33796" name="Picture 6" descr="as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67337" y="2333625"/>
            <a:ext cx="2447925" cy="2952750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138F2-1505-4D2B-AF1F-EAFD0CC6E498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  <p:bldP spid="1832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1600200"/>
            <a:ext cx="7643813" cy="4525963"/>
          </a:xfrm>
        </p:spPr>
        <p:txBody>
          <a:bodyPr/>
          <a:lstStyle/>
          <a:p>
            <a:pPr algn="just"/>
            <a:r>
              <a:rPr lang="en-US" sz="2000" smtClean="0">
                <a:latin typeface="Calibri Light" pitchFamily="34" charset="0"/>
              </a:rPr>
              <a:t>HTML : format standar untuk membuat dokumen web</a:t>
            </a:r>
          </a:p>
          <a:p>
            <a:pPr algn="just"/>
            <a:r>
              <a:rPr lang="en-US" sz="2000" smtClean="0">
                <a:latin typeface="Calibri Light" pitchFamily="34" charset="0"/>
              </a:rPr>
              <a:t>Spesifikasi HTML standar (HTML 4.01 ) : http://www.w3.org/TR/html4</a:t>
            </a:r>
          </a:p>
          <a:p>
            <a:pPr algn="just"/>
            <a:r>
              <a:rPr lang="en-US" sz="2000" smtClean="0">
                <a:latin typeface="Calibri Light" pitchFamily="34" charset="0"/>
              </a:rPr>
              <a:t>HTML merupakan bahasa bertanda, menggunakan rangkaian teks tertentu (tag) untuk menandai teks yang mempunyai interpretasi khusus</a:t>
            </a:r>
          </a:p>
          <a:p>
            <a:pPr algn="just"/>
            <a:r>
              <a:rPr lang="en-US" sz="2000" smtClean="0">
                <a:latin typeface="Calibri Light" pitchFamily="34" charset="0"/>
              </a:rPr>
              <a:t>File HTML berupa file teks (</a:t>
            </a:r>
            <a:r>
              <a:rPr lang="en-US" sz="2000" i="1" smtClean="0">
                <a:latin typeface="Calibri Light" pitchFamily="34" charset="0"/>
              </a:rPr>
              <a:t>plain text file</a:t>
            </a:r>
            <a:r>
              <a:rPr lang="en-US" sz="2000" smtClean="0">
                <a:latin typeface="Calibri Light" pitchFamily="34" charset="0"/>
              </a:rPr>
              <a:t>), bukan </a:t>
            </a:r>
            <a:r>
              <a:rPr lang="en-US" sz="2000" i="1" smtClean="0">
                <a:latin typeface="Calibri Light" pitchFamily="34" charset="0"/>
              </a:rPr>
              <a:t>binary file</a:t>
            </a:r>
            <a:r>
              <a:rPr lang="en-US" sz="2000" smtClean="0">
                <a:latin typeface="Calibri Light" pitchFamily="34" charset="0"/>
              </a:rPr>
              <a:t>, sehingga dapat dibuat menggunakan editor teks biasa</a:t>
            </a:r>
            <a:endParaRPr lang="en-US" sz="2000" i="1" smtClean="0">
              <a:latin typeface="Calibri Light" pitchFamily="34" charset="0"/>
            </a:endParaRPr>
          </a:p>
          <a:p>
            <a:pPr algn="just"/>
            <a:endParaRPr lang="en-US" sz="2000" smtClean="0">
              <a:latin typeface="Calibri Light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00338" y="179388"/>
            <a:ext cx="35718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71550" lvl="1" indent="-514350">
              <a:buFont typeface="Calibri" pitchFamily="34" charset="0"/>
              <a:buAutoNum type="arabicPeriod"/>
            </a:pPr>
            <a:r>
              <a:rPr lang="id-ID" sz="3200" b="1">
                <a:latin typeface="Calibri Light" pitchFamily="34" charset="0"/>
              </a:rPr>
              <a:t>DEFINISI HTML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list item (li) - </a:t>
            </a:r>
            <a:r>
              <a:rPr lang="en-US" sz="3600" i="1" smtClean="0"/>
              <a:t>continued</a:t>
            </a:r>
          </a:p>
        </p:txBody>
      </p:sp>
      <p:sp>
        <p:nvSpPr>
          <p:cNvPr id="18227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r>
              <a:rPr lang="en-US" sz="2800" smtClean="0"/>
              <a:t>Tipe-tipe pada list item - ordered list </a:t>
            </a:r>
            <a:r>
              <a:rPr lang="en-US" sz="2800" b="1" smtClean="0">
                <a:latin typeface="Courier New" pitchFamily="49" charset="0"/>
              </a:rPr>
              <a:t>&lt;ol&gt;</a:t>
            </a:r>
            <a:r>
              <a:rPr lang="en-US" sz="2800" smtClean="0"/>
              <a:t> :</a:t>
            </a:r>
          </a:p>
          <a:p>
            <a:pPr lvl="1"/>
            <a:r>
              <a:rPr lang="en-US" sz="2400" smtClean="0"/>
              <a:t>“A” : A, B, C, …</a:t>
            </a:r>
          </a:p>
          <a:p>
            <a:pPr lvl="1"/>
            <a:r>
              <a:rPr lang="en-US" sz="2400" smtClean="0"/>
              <a:t>”a” : a, b, c, …</a:t>
            </a:r>
          </a:p>
          <a:p>
            <a:pPr lvl="1"/>
            <a:r>
              <a:rPr lang="en-US" sz="2400" smtClean="0"/>
              <a:t>”I” : I, II, III, …</a:t>
            </a:r>
          </a:p>
          <a:p>
            <a:pPr lvl="1"/>
            <a:r>
              <a:rPr lang="en-US" sz="2400" smtClean="0"/>
              <a:t>”i” : i, ii, iii, …</a:t>
            </a:r>
          </a:p>
          <a:p>
            <a:pPr lvl="1"/>
            <a:r>
              <a:rPr lang="en-US" sz="2400" smtClean="0"/>
              <a:t>”1” : 1, 2, 3, 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16CC4-381B-4655-89E7-7E1434BE411B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2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2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2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Elemen dasar – Horizontal Rules &lt;hr&gt;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Horizontal Rule tag digunakan untuk menggambar garis horizontal dalam dokumen html.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Attribut dari &lt;hr&gt; adalah: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Position: menetukan posisi dari &lt;hr&gt;, dengan nilai : center | right | left.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Width: untuk menentukan panjang &lt;hr&gt;. Nilai default 100%.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Size: untuk menentukan tebal dari &lt;hr&gt; dalam pixel.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Noshad: Efek bayangan.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Contoh: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</a:rPr>
              <a:t>&lt;hr position=“center” width=90% size=3 noshad&gt;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DD45-9894-4590-A61B-DB47873F0762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Pemformatan Page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1900238"/>
          </a:xfrm>
        </p:spPr>
        <p:txBody>
          <a:bodyPr/>
          <a:lstStyle/>
          <a:p>
            <a:r>
              <a:rPr lang="en-US" sz="2400" smtClean="0"/>
              <a:t>Break : memulai baris baru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tag : &lt;br&gt;</a:t>
            </a:r>
          </a:p>
          <a:p>
            <a:r>
              <a:rPr lang="en-US" sz="2400" smtClean="0"/>
              <a:t>Font : menentukan format tampilan font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&lt;font color="#9966FF" size="5"&gt; Belajar Web &lt;/font&gt;</a:t>
            </a:r>
          </a:p>
          <a:p>
            <a:pPr>
              <a:buFont typeface="Wingdings" pitchFamily="2" charset="2"/>
              <a:buNone/>
            </a:pPr>
            <a:endParaRPr lang="en-US" sz="2000" b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6F404-115F-43C3-BF70-454AC6E59B2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pic>
        <p:nvPicPr>
          <p:cNvPr id="36869" name="Picture 4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213100"/>
            <a:ext cx="6983413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395288" y="5722938"/>
            <a:ext cx="8229600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Color : attribute dgn 3 kategori warna (RGB)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#RRGGBB, misal #FF0000 adalah Red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Pemformatan Page – </a:t>
            </a:r>
            <a:r>
              <a:rPr lang="en-US" sz="4000" i="1" smtClean="0"/>
              <a:t>Cont. 1</a:t>
            </a:r>
            <a:r>
              <a:rPr lang="en-US" sz="4000" smtClean="0"/>
              <a:t> 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686800" cy="4530725"/>
          </a:xfrm>
        </p:spPr>
        <p:txBody>
          <a:bodyPr/>
          <a:lstStyle/>
          <a:p>
            <a:r>
              <a:rPr lang="en-US" sz="2000" smtClean="0"/>
              <a:t>Alignment : untuk perataan objek (Left,Right,Center,Justify)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&lt;P align="center"&gt;Daftar Jurusan PENS ITS&lt;/P&gt;</a:t>
            </a:r>
          </a:p>
          <a:p>
            <a:r>
              <a:rPr lang="en-US" sz="2000" smtClean="0"/>
              <a:t>Format Text :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	A. Physical Format			    B. Logical Format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35001-DFCA-4038-A86A-4D84CC7C3B4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37893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565400"/>
            <a:ext cx="446563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as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6013" y="2565400"/>
            <a:ext cx="4217987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395288" y="5589588"/>
            <a:ext cx="82296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C. Preformatted Text : menampilkan text spt aslinya.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&lt;pre&gt; HTML sungguh menyenangkan.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	    Mudah bukan… &lt;/pre&gt;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39825"/>
          </a:xfrm>
          <a:noFill/>
        </p:spPr>
        <p:txBody>
          <a:bodyPr/>
          <a:lstStyle/>
          <a:p>
            <a:r>
              <a:rPr lang="en-US" smtClean="0"/>
              <a:t>Pemformatan Page – </a:t>
            </a:r>
            <a:r>
              <a:rPr lang="en-US" i="1" smtClean="0"/>
              <a:t>Cont. 2</a:t>
            </a:r>
            <a:r>
              <a:rPr lang="en-US" smtClean="0"/>
              <a:t> 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706755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Contoh 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&lt;html&gt;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&lt;title&gt;Welcome to eepis-its&lt;/title&gt;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&lt;/head&gt;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&lt;B&gt;&lt;P align="center"&gt;Lab di Jur. Telkom&lt;/P&gt;&lt;/B&gt;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Jurusan Telkom mempunyai 7 lab, diantaranya &lt;br&gt;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&lt;font color="#9966FF" size="3" face="arial"&gt;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1. Lab. Multimedia &lt;/font&gt; &lt;br&gt;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2. Lab. Microwave &lt;br&gt;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3. Lab. Komunikasi Digital &lt;br&gt;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&lt;/body&gt;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&lt;/html&gt;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9CCB8-AFE4-46DE-88A0-849B2C2D465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pic>
        <p:nvPicPr>
          <p:cNvPr id="38917" name="Picture 5" descr="a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3789363"/>
            <a:ext cx="4427537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latin typeface="Calibri Light" pitchFamily="34" charset="0"/>
                <a:hlinkClick r:id="rId2"/>
              </a:rPr>
              <a:t>http://nelly_sofi.staff.gunadarma.ac.id/Downloads/files/7751/Lebih+Lanjut+HTML.ppt</a:t>
            </a:r>
            <a:endParaRPr lang="id-ID" sz="1600" dirty="0" smtClean="0">
              <a:latin typeface="Calibri Light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latin typeface="Calibri Light" pitchFamily="34" charset="0"/>
                <a:hlinkClick r:id="rId3"/>
              </a:rPr>
              <a:t>http://hustina.staff.gunadarma.ac.id/Downloads/files/24460/Pertemuan3_HTML2.p</a:t>
            </a:r>
            <a:endParaRPr lang="id-ID" sz="1600" dirty="0" smtClean="0">
              <a:latin typeface="Calibri Light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latin typeface="Calibri Light" pitchFamily="34" charset="0"/>
                <a:hlinkClick r:id="rId4"/>
              </a:rPr>
              <a:t>http://kur2003.if.itb.ac.i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5"/>
              </a:rPr>
              <a:t>http://zenhadi.lecturer.pens.ac.id/kuliah/bi_dasar/Pengenalan%20HTML.ppt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latin typeface="Calibri Light" pitchFamily="34" charset="0"/>
                <a:hlinkClick r:id="rId4"/>
              </a:rPr>
              <a:t>d/file/IF1191_modul_HTML.ppt</a:t>
            </a:r>
            <a:endParaRPr lang="id-ID" sz="1600" dirty="0" smtClean="0">
              <a:latin typeface="Calibri Light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6"/>
              </a:rPr>
              <a:t>https://yenikustiyahningsih.files.wordpress.com/2010/03/pbdweb_02-html.pp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7"/>
              </a:rPr>
              <a:t>http://mfile.narotama.ac.id/files/Umum/File%20Dhani/CSS%20-%20Basic.ppt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8"/>
              </a:rPr>
              <a:t>http://kur2003.if.itb.ac.id/file/IF1191_modul_CSS.ppt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9"/>
              </a:rPr>
              <a:t>http://zenhadi.lecturer.pens.ac.id/kuliah/internet/materi%202.ppt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10"/>
              </a:rPr>
              <a:t>http://informatika.poltektegal.ac.id/file/download/c2651d056f60732b9a699306eef04ea0.pdf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11"/>
              </a:rPr>
              <a:t>http://s3.amazonaws.com/ppt-download/05-materihtmlhyperlink-131227205022-phpapp02.ppt?response-content-disposition=attachment&amp;Signature=I02%2BJ9c5ZZhoPwaZ0%2B6s0a%2Bhkwk%3D&amp;Expires=1449345991&amp;AWSAccessKeyId=AKIAJ6D6SEMXSASXHDAQ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dirty="0" smtClean="0">
                <a:hlinkClick r:id="rId12"/>
              </a:rPr>
              <a:t>https://zheira83.files.wordpress.com/2013/09/pertemuan-3-html.ppt</a:t>
            </a:r>
            <a:endParaRPr lang="id-ID" sz="16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d-ID" sz="1600" u="sng" dirty="0" smtClean="0">
                <a:solidFill>
                  <a:schemeClr val="tx2"/>
                </a:solidFill>
              </a:rPr>
              <a:t>dll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276600" y="260350"/>
            <a:ext cx="272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d-ID" sz="2800" b="1">
                <a:latin typeface="Calibri Light" pitchFamily="34" charset="0"/>
              </a:rPr>
              <a:t>DAFTAR PUSTAKA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8229600" cy="1143000"/>
          </a:xfrm>
        </p:spPr>
        <p:txBody>
          <a:bodyPr/>
          <a:lstStyle/>
          <a:p>
            <a:r>
              <a:rPr lang="en-US" sz="2800" b="1" smtClean="0">
                <a:latin typeface="Calibri Light" pitchFamily="34" charset="0"/>
              </a:rPr>
              <a:t>Skema Dasar Dokumen 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476375" y="1628775"/>
            <a:ext cx="5900738" cy="2087563"/>
          </a:xfrm>
          <a:ln>
            <a:solidFill>
              <a:schemeClr val="tx1"/>
            </a:solidFill>
          </a:ln>
        </p:spPr>
        <p:txBody>
          <a:bodyPr rtlCol="0">
            <a:normAutofit fontScale="85000" lnSpcReduction="20000"/>
          </a:bodyPr>
          <a:lstStyle/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pitchFamily="49" charset="0"/>
              </a:rPr>
              <a:t>	&lt;</a:t>
            </a:r>
            <a:r>
              <a:rPr lang="en-US" sz="1800" b="1" dirty="0">
                <a:latin typeface="Courier New" pitchFamily="49" charset="0"/>
              </a:rPr>
              <a:t>HTML&gt;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    &lt;HEAD&gt;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		&lt;TITLE&gt;</a:t>
            </a:r>
            <a:r>
              <a:rPr lang="en-US" sz="1800" b="1" dirty="0" err="1">
                <a:latin typeface="Courier New" pitchFamily="49" charset="0"/>
              </a:rPr>
              <a:t>Judul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dokumen</a:t>
            </a:r>
            <a:r>
              <a:rPr lang="en-US" sz="1800" b="1" dirty="0">
                <a:latin typeface="Courier New" pitchFamily="49" charset="0"/>
              </a:rPr>
              <a:t>&lt;/TITLE&gt;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    &lt;/HEAD&gt;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    &lt;BODY&gt;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</a:rPr>
              <a:t>Isi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dokumen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    &lt;/BODY&gt;</a:t>
            </a:r>
          </a:p>
          <a:p>
            <a:pPr algn="just" fontAlgn="auto">
              <a:spcBef>
                <a:spcPct val="3000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pitchFamily="49" charset="0"/>
              </a:rPr>
              <a:t>	&lt;/HTML&gt;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55650" y="3860800"/>
            <a:ext cx="77724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libri Light" pitchFamily="34" charset="0"/>
              </a:rPr>
              <a:t>HTML: menandai awal dan akhir dokumen HTML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libri Light" pitchFamily="34" charset="0"/>
              </a:rPr>
              <a:t>HEAD: menandai bagian header dokumen HTML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libri Light" pitchFamily="34" charset="0"/>
              </a:rPr>
              <a:t>TITLE: memberi judul pada dokumen HTML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latin typeface="Calibri Light" pitchFamily="34" charset="0"/>
              </a:rPr>
              <a:t>BODY: menandai awal dan akhir isi dokumen (yang ditampilkan)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>
              <a:latin typeface="Calibri Ligh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Calibri Ligh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Calibri Light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>
              <a:latin typeface="Calibri Light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700338" y="179388"/>
            <a:ext cx="3624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71550" lvl="1" indent="-514350"/>
            <a:r>
              <a:rPr lang="id-ID" sz="3200" b="1">
                <a:latin typeface="Calibri Light" pitchFamily="34" charset="0"/>
              </a:rPr>
              <a:t>2.   ELEMEN 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r>
              <a:rPr lang="en-US" sz="3200" b="1" smtClean="0">
                <a:latin typeface="Calibri Light" pitchFamily="34" charset="0"/>
              </a:rPr>
              <a:t>Contoh Isi Dokumen HTML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79388" y="1700213"/>
            <a:ext cx="8178800" cy="3389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&lt;html&gt;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&lt;head&gt;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  &lt;title&gt;Homepage </a:t>
            </a:r>
            <a:r>
              <a:rPr kumimoji="1" lang="en-US" dirty="0" err="1">
                <a:latin typeface="Courier New" pitchFamily="49" charset="0"/>
                <a:cs typeface="+mn-cs"/>
              </a:rPr>
              <a:t>saya</a:t>
            </a:r>
            <a:r>
              <a:rPr kumimoji="1" lang="en-US" dirty="0">
                <a:latin typeface="Courier New" pitchFamily="49" charset="0"/>
                <a:cs typeface="+mn-cs"/>
              </a:rPr>
              <a:t>&lt;/title&gt;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&lt;/head&gt;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&lt;body&gt;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&lt;h1&gt;</a:t>
            </a:r>
            <a:r>
              <a:rPr kumimoji="1" lang="en-US" dirty="0" err="1">
                <a:latin typeface="Courier New" pitchFamily="49" charset="0"/>
                <a:cs typeface="+mn-cs"/>
              </a:rPr>
              <a:t>Saya</a:t>
            </a:r>
            <a:r>
              <a:rPr kumimoji="1" lang="en-US" dirty="0">
                <a:latin typeface="Courier New" pitchFamily="49" charset="0"/>
                <a:cs typeface="+mn-cs"/>
              </a:rPr>
              <a:t>&lt;/h1&gt;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&lt;h2&gt;</a:t>
            </a:r>
            <a:r>
              <a:rPr kumimoji="1" lang="en-US" dirty="0" err="1">
                <a:latin typeface="Courier New" pitchFamily="49" charset="0"/>
                <a:cs typeface="+mn-cs"/>
              </a:rPr>
              <a:t>Perkenalan</a:t>
            </a:r>
            <a:r>
              <a:rPr kumimoji="1" lang="en-US" dirty="0">
                <a:latin typeface="Courier New" pitchFamily="49" charset="0"/>
                <a:cs typeface="+mn-cs"/>
              </a:rPr>
              <a:t>&lt;/h2&gt;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&lt;p&gt;</a:t>
            </a:r>
            <a:r>
              <a:rPr kumimoji="1" lang="en-US" dirty="0" err="1">
                <a:latin typeface="Courier New" pitchFamily="49" charset="0"/>
                <a:cs typeface="+mn-cs"/>
              </a:rPr>
              <a:t>Perkenalkan</a:t>
            </a:r>
            <a:r>
              <a:rPr kumimoji="1" lang="en-US" dirty="0">
                <a:latin typeface="Courier New" pitchFamily="49" charset="0"/>
                <a:cs typeface="+mn-cs"/>
              </a:rPr>
              <a:t>, </a:t>
            </a:r>
            <a:r>
              <a:rPr kumimoji="1" lang="en-US" dirty="0" err="1">
                <a:latin typeface="Courier New" pitchFamily="49" charset="0"/>
                <a:cs typeface="+mn-cs"/>
              </a:rPr>
              <a:t>nama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saya</a:t>
            </a:r>
            <a:r>
              <a:rPr kumimoji="1" lang="en-US" dirty="0">
                <a:latin typeface="Courier New" pitchFamily="49" charset="0"/>
                <a:cs typeface="+mn-cs"/>
              </a:rPr>
              <a:t> ..... </a:t>
            </a:r>
            <a:r>
              <a:rPr kumimoji="1" lang="en-US" dirty="0" err="1">
                <a:latin typeface="Courier New" pitchFamily="49" charset="0"/>
                <a:cs typeface="+mn-cs"/>
              </a:rPr>
              <a:t>Ini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adalah</a:t>
            </a:r>
            <a:r>
              <a:rPr kumimoji="1" lang="en-US" dirty="0">
                <a:latin typeface="Courier New" pitchFamily="49" charset="0"/>
                <a:cs typeface="+mn-cs"/>
              </a:rPr>
              <a:t> &lt;</a:t>
            </a:r>
            <a:r>
              <a:rPr kumimoji="1" lang="en-US" dirty="0" err="1">
                <a:latin typeface="Courier New" pitchFamily="49" charset="0"/>
                <a:cs typeface="+mn-cs"/>
              </a:rPr>
              <a:t>i</a:t>
            </a:r>
            <a:r>
              <a:rPr kumimoji="1" lang="en-US" dirty="0">
                <a:latin typeface="Courier New" pitchFamily="49" charset="0"/>
                <a:cs typeface="+mn-cs"/>
              </a:rPr>
              <a:t>&gt;homepage&lt;/</a:t>
            </a:r>
            <a:r>
              <a:rPr kumimoji="1" lang="en-US" dirty="0" err="1">
                <a:latin typeface="Courier New" pitchFamily="49" charset="0"/>
                <a:cs typeface="+mn-cs"/>
              </a:rPr>
              <a:t>i</a:t>
            </a:r>
            <a:r>
              <a:rPr kumimoji="1" lang="en-US" dirty="0">
                <a:latin typeface="Courier New" pitchFamily="49" charset="0"/>
                <a:cs typeface="+mn-cs"/>
              </a:rPr>
              <a:t>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   &lt;b&gt;</a:t>
            </a:r>
            <a:r>
              <a:rPr kumimoji="1" lang="en-US" dirty="0" err="1">
                <a:latin typeface="Courier New" pitchFamily="49" charset="0"/>
                <a:cs typeface="+mn-cs"/>
              </a:rPr>
              <a:t>pertama</a:t>
            </a:r>
            <a:r>
              <a:rPr kumimoji="1" lang="en-US" dirty="0">
                <a:latin typeface="Courier New" pitchFamily="49" charset="0"/>
                <a:cs typeface="+mn-cs"/>
              </a:rPr>
              <a:t>&lt;/b&gt; </a:t>
            </a:r>
            <a:r>
              <a:rPr kumimoji="1" lang="en-US" dirty="0" err="1">
                <a:latin typeface="Courier New" pitchFamily="49" charset="0"/>
                <a:cs typeface="+mn-cs"/>
              </a:rPr>
              <a:t>saya</a:t>
            </a:r>
            <a:r>
              <a:rPr kumimoji="1" lang="en-US" dirty="0">
                <a:latin typeface="Courier New" pitchFamily="49" charset="0"/>
                <a:cs typeface="+mn-cs"/>
              </a:rPr>
              <a:t>, </a:t>
            </a:r>
            <a:r>
              <a:rPr kumimoji="1" lang="en-US" dirty="0" err="1">
                <a:latin typeface="Courier New" pitchFamily="49" charset="0"/>
                <a:cs typeface="+mn-cs"/>
              </a:rPr>
              <a:t>karena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saya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baru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belajar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tentang</a:t>
            </a:r>
            <a:endParaRPr kumimoji="1" lang="en-US" dirty="0"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   </a:t>
            </a:r>
            <a:r>
              <a:rPr kumimoji="1" lang="en-US" dirty="0" err="1">
                <a:latin typeface="Courier New" pitchFamily="49" charset="0"/>
                <a:cs typeface="+mn-cs"/>
              </a:rPr>
              <a:t>cara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membuat</a:t>
            </a:r>
            <a:r>
              <a:rPr kumimoji="1" lang="en-US" dirty="0">
                <a:latin typeface="Courier New" pitchFamily="49" charset="0"/>
                <a:cs typeface="+mn-cs"/>
              </a:rPr>
              <a:t> &lt;b&gt;&lt;</a:t>
            </a:r>
            <a:r>
              <a:rPr kumimoji="1" lang="en-US" dirty="0" err="1">
                <a:latin typeface="Courier New" pitchFamily="49" charset="0"/>
                <a:cs typeface="+mn-cs"/>
              </a:rPr>
              <a:t>i</a:t>
            </a:r>
            <a:r>
              <a:rPr kumimoji="1" lang="en-US" dirty="0">
                <a:latin typeface="Courier New" pitchFamily="49" charset="0"/>
                <a:cs typeface="+mn-cs"/>
              </a:rPr>
              <a:t>&gt;homepage&lt;/</a:t>
            </a:r>
            <a:r>
              <a:rPr kumimoji="1" lang="en-US" dirty="0" err="1">
                <a:latin typeface="Courier New" pitchFamily="49" charset="0"/>
                <a:cs typeface="+mn-cs"/>
              </a:rPr>
              <a:t>i</a:t>
            </a:r>
            <a:r>
              <a:rPr kumimoji="1" lang="en-US" dirty="0">
                <a:latin typeface="Courier New" pitchFamily="49" charset="0"/>
                <a:cs typeface="+mn-cs"/>
              </a:rPr>
              <a:t>&gt;&lt;/b&gt;.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&lt;/p&gt;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  &lt;/body&gt;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dirty="0">
                <a:latin typeface="Courier New" pitchFamily="49" charset="0"/>
                <a:cs typeface="+mn-cs"/>
              </a:rPr>
              <a:t>&lt;/html&gt;   &lt;!-- </a:t>
            </a:r>
            <a:r>
              <a:rPr kumimoji="1" lang="en-US" dirty="0" err="1">
                <a:latin typeface="Courier New" pitchFamily="49" charset="0"/>
                <a:cs typeface="+mn-cs"/>
              </a:rPr>
              <a:t>akhir</a:t>
            </a:r>
            <a:r>
              <a:rPr kumimoji="1" lang="en-US" dirty="0">
                <a:latin typeface="Courier New" pitchFamily="49" charset="0"/>
                <a:cs typeface="+mn-cs"/>
              </a:rPr>
              <a:t> </a:t>
            </a:r>
            <a:r>
              <a:rPr kumimoji="1" lang="en-US" dirty="0" err="1">
                <a:latin typeface="Courier New" pitchFamily="49" charset="0"/>
                <a:cs typeface="+mn-cs"/>
              </a:rPr>
              <a:t>dokumen</a:t>
            </a:r>
            <a:r>
              <a:rPr kumimoji="1" lang="en-US" dirty="0">
                <a:latin typeface="Courier New" pitchFamily="49" charset="0"/>
                <a:cs typeface="+mn-cs"/>
              </a:rPr>
              <a:t> HTML --&gt;</a:t>
            </a: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 cstate="print"/>
          <a:srcRect l="2728" t="39233" r="4292" b="8453"/>
          <a:stretch>
            <a:fillRect/>
          </a:stretch>
        </p:blipFill>
        <p:spPr bwMode="auto">
          <a:xfrm>
            <a:off x="5076825" y="1557338"/>
            <a:ext cx="38877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700338" y="179388"/>
            <a:ext cx="35337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71550" lvl="1" indent="-514350"/>
            <a:r>
              <a:rPr lang="id-ID" sz="3200" b="1">
                <a:latin typeface="Calibri Light" pitchFamily="34" charset="0"/>
              </a:rPr>
              <a:t>2.  ELEMEN 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143000"/>
          </a:xfrm>
        </p:spPr>
        <p:txBody>
          <a:bodyPr/>
          <a:lstStyle/>
          <a:p>
            <a:r>
              <a:rPr lang="en-US" sz="3200" b="1" smtClean="0">
                <a:latin typeface="Calibri Light" pitchFamily="34" charset="0"/>
              </a:rPr>
              <a:t>Daftar Tag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481138" y="1484313"/>
            <a:ext cx="7770812" cy="41052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&lt;html&gt; 			</a:t>
            </a:r>
            <a:r>
              <a:rPr lang="en-US" sz="1600" dirty="0" err="1">
                <a:latin typeface="Calibri Light" pitchFamily="34" charset="0"/>
              </a:rPr>
              <a:t>Dokumen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&lt;head&gt; 			Header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&lt;title&gt; 		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err="1" smtClean="0">
                <a:latin typeface="Calibri Light" pitchFamily="34" charset="0"/>
              </a:rPr>
              <a:t>Judul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dokumen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&lt;body&gt; 			</a:t>
            </a:r>
            <a:r>
              <a:rPr lang="en-US" sz="1600" dirty="0" err="1">
                <a:latin typeface="Calibri Light" pitchFamily="34" charset="0"/>
              </a:rPr>
              <a:t>Isi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dokumen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&lt;h1&gt;…&lt;h6&gt;			</a:t>
            </a:r>
            <a:r>
              <a:rPr lang="en-US" sz="1600" dirty="0" err="1">
                <a:latin typeface="Calibri Light" pitchFamily="34" charset="0"/>
              </a:rPr>
              <a:t>Judul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paragraf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&lt;p&gt; 				</a:t>
            </a:r>
            <a:r>
              <a:rPr lang="en-US" sz="1600" dirty="0" err="1">
                <a:latin typeface="Calibri Light" pitchFamily="34" charset="0"/>
              </a:rPr>
              <a:t>Paragraf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&lt;b&gt;,&lt;</a:t>
            </a:r>
            <a:r>
              <a:rPr lang="en-US" sz="1600" dirty="0" err="1">
                <a:latin typeface="Calibri Light" pitchFamily="34" charset="0"/>
              </a:rPr>
              <a:t>i</a:t>
            </a:r>
            <a:r>
              <a:rPr lang="en-US" sz="1600" dirty="0">
                <a:latin typeface="Calibri Light" pitchFamily="34" charset="0"/>
              </a:rPr>
              <a:t>&gt;,&lt;u&gt;,&lt;sup&gt;,&lt;sub&gt;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err="1" smtClean="0">
                <a:latin typeface="Calibri Light" pitchFamily="34" charset="0"/>
              </a:rPr>
              <a:t>Atribut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</a:t>
            </a:r>
            <a:r>
              <a:rPr lang="en-US" sz="1600" dirty="0" err="1">
                <a:latin typeface="Calibri Light" pitchFamily="34" charset="0"/>
              </a:rPr>
              <a:t>br</a:t>
            </a:r>
            <a:r>
              <a:rPr lang="en-US" sz="1600" dirty="0">
                <a:latin typeface="Calibri Light" pitchFamily="34" charset="0"/>
              </a:rPr>
              <a:t>&gt; 				</a:t>
            </a:r>
            <a:r>
              <a:rPr lang="en-US" sz="1600" dirty="0" err="1">
                <a:latin typeface="Calibri Light" pitchFamily="34" charset="0"/>
              </a:rPr>
              <a:t>Ganti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baris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&lt;font&gt;		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smtClean="0">
                <a:latin typeface="Calibri Light" pitchFamily="34" charset="0"/>
              </a:rPr>
              <a:t>Font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</a:t>
            </a:r>
            <a:r>
              <a:rPr lang="en-US" sz="1600" dirty="0" err="1">
                <a:latin typeface="Calibri Light" pitchFamily="34" charset="0"/>
              </a:rPr>
              <a:t>li</a:t>
            </a:r>
            <a:r>
              <a:rPr lang="en-US" sz="1600" dirty="0">
                <a:latin typeface="Calibri Light" pitchFamily="34" charset="0"/>
              </a:rPr>
              <a:t>&gt;,&lt;</a:t>
            </a:r>
            <a:r>
              <a:rPr lang="en-US" sz="1600" dirty="0" err="1">
                <a:latin typeface="Calibri Light" pitchFamily="34" charset="0"/>
              </a:rPr>
              <a:t>ol</a:t>
            </a:r>
            <a:r>
              <a:rPr lang="en-US" sz="1600" dirty="0">
                <a:latin typeface="Calibri Light" pitchFamily="34" charset="0"/>
              </a:rPr>
              <a:t>&gt;,&lt;</a:t>
            </a:r>
            <a:r>
              <a:rPr lang="en-US" sz="1600" dirty="0" err="1">
                <a:latin typeface="Calibri Light" pitchFamily="34" charset="0"/>
              </a:rPr>
              <a:t>ul</a:t>
            </a:r>
            <a:r>
              <a:rPr lang="en-US" sz="1600" dirty="0">
                <a:latin typeface="Calibri Light" pitchFamily="34" charset="0"/>
              </a:rPr>
              <a:t>&gt;			</a:t>
            </a:r>
            <a:r>
              <a:rPr lang="en-US" sz="1600" dirty="0" err="1">
                <a:latin typeface="Calibri Light" pitchFamily="34" charset="0"/>
              </a:rPr>
              <a:t>Enumerasi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&lt;hr&gt;				</a:t>
            </a:r>
            <a:r>
              <a:rPr lang="en-US" sz="1600" dirty="0" err="1">
                <a:latin typeface="Calibri Light" pitchFamily="34" charset="0"/>
              </a:rPr>
              <a:t>Garis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mendatar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</a:t>
            </a:r>
            <a:r>
              <a:rPr lang="en-US" sz="1600" dirty="0" err="1">
                <a:latin typeface="Calibri Light" pitchFamily="34" charset="0"/>
              </a:rPr>
              <a:t>img</a:t>
            </a:r>
            <a:r>
              <a:rPr lang="en-US" sz="1600" dirty="0">
                <a:latin typeface="Calibri Light" pitchFamily="34" charset="0"/>
              </a:rPr>
              <a:t>&gt;		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err="1" smtClean="0">
                <a:latin typeface="Calibri Light" pitchFamily="34" charset="0"/>
              </a:rPr>
              <a:t>Gambar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&lt;a&gt;				Link (</a:t>
            </a:r>
            <a:r>
              <a:rPr lang="en-US" sz="1600" dirty="0" err="1">
                <a:latin typeface="Calibri Light" pitchFamily="34" charset="0"/>
              </a:rPr>
              <a:t>kaitan</a:t>
            </a:r>
            <a:r>
              <a:rPr lang="en-US" sz="1600" dirty="0">
                <a:latin typeface="Calibri Light" pitchFamily="34" charset="0"/>
              </a:rPr>
              <a:t>/</a:t>
            </a:r>
            <a:r>
              <a:rPr lang="en-US" sz="1600" dirty="0" err="1">
                <a:latin typeface="Calibri Light" pitchFamily="34" charset="0"/>
              </a:rPr>
              <a:t>rujukan</a:t>
            </a:r>
            <a:r>
              <a:rPr lang="en-US" sz="1600" dirty="0">
                <a:latin typeface="Calibri Light" pitchFamily="34" charset="0"/>
              </a:rPr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&lt;table&gt;			</a:t>
            </a:r>
            <a:r>
              <a:rPr lang="en-US" sz="1600" dirty="0" err="1">
                <a:latin typeface="Calibri Light" pitchFamily="34" charset="0"/>
              </a:rPr>
              <a:t>Tabel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&lt;!--    --&gt;			</a:t>
            </a:r>
            <a:r>
              <a:rPr lang="en-US" sz="1600" dirty="0" err="1">
                <a:latin typeface="Calibri Light" pitchFamily="34" charset="0"/>
              </a:rPr>
              <a:t>Komentar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&lt;frame&gt;,&lt;frameset&gt;,&lt;</a:t>
            </a:r>
            <a:r>
              <a:rPr lang="en-US" sz="1600" dirty="0" err="1">
                <a:latin typeface="Calibri Light" pitchFamily="34" charset="0"/>
              </a:rPr>
              <a:t>iframe</a:t>
            </a:r>
            <a:r>
              <a:rPr lang="en-US" sz="1600" dirty="0">
                <a:latin typeface="Calibri Light" pitchFamily="34" charset="0"/>
              </a:rPr>
              <a:t>&gt;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smtClean="0">
                <a:latin typeface="Calibri Light" pitchFamily="34" charset="0"/>
              </a:rPr>
              <a:t>Frame </a:t>
            </a:r>
            <a:r>
              <a:rPr lang="en-US" sz="1600" dirty="0">
                <a:latin typeface="Calibri Light" pitchFamily="34" charset="0"/>
              </a:rPr>
              <a:t>(</a:t>
            </a:r>
            <a:r>
              <a:rPr lang="en-US" sz="1600" dirty="0" err="1">
                <a:latin typeface="Calibri Light" pitchFamily="34" charset="0"/>
              </a:rPr>
              <a:t>bingkai</a:t>
            </a:r>
            <a:r>
              <a:rPr lang="en-US" sz="1600" dirty="0">
                <a:latin typeface="Calibri Light" pitchFamily="34" charset="0"/>
              </a:rPr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&lt;form&gt;		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err="1" smtClean="0">
                <a:latin typeface="Calibri Light" pitchFamily="34" charset="0"/>
              </a:rPr>
              <a:t>Formulir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isian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&lt;input&gt;,&lt;</a:t>
            </a:r>
            <a:r>
              <a:rPr lang="en-US" sz="1600" dirty="0" err="1">
                <a:latin typeface="Calibri Light" pitchFamily="34" charset="0"/>
              </a:rPr>
              <a:t>textarea</a:t>
            </a:r>
            <a:r>
              <a:rPr lang="en-US" sz="1600" dirty="0">
                <a:latin typeface="Calibri Light" pitchFamily="34" charset="0"/>
              </a:rPr>
              <a:t>&gt;,&lt;select&gt;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err="1" smtClean="0">
                <a:latin typeface="Calibri Light" pitchFamily="34" charset="0"/>
              </a:rPr>
              <a:t>Komponen</a:t>
            </a:r>
            <a:r>
              <a:rPr lang="en-US" sz="1600" dirty="0" smtClean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isian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pada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formulir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&lt;map&gt;			</a:t>
            </a:r>
            <a:r>
              <a:rPr lang="id-ID" sz="1600" dirty="0" smtClean="0">
                <a:latin typeface="Calibri Light" pitchFamily="34" charset="0"/>
              </a:rPr>
              <a:t>	</a:t>
            </a:r>
            <a:r>
              <a:rPr lang="en-US" sz="1600" dirty="0" smtClean="0">
                <a:latin typeface="Calibri Light" pitchFamily="34" charset="0"/>
              </a:rPr>
              <a:t>Link </a:t>
            </a:r>
            <a:r>
              <a:rPr lang="en-US" sz="1600" dirty="0" err="1">
                <a:latin typeface="Calibri Light" pitchFamily="34" charset="0"/>
              </a:rPr>
              <a:t>berdasar</a:t>
            </a:r>
            <a:r>
              <a:rPr lang="en-US" sz="1600" dirty="0">
                <a:latin typeface="Calibri Light" pitchFamily="34" charset="0"/>
              </a:rPr>
              <a:t> area </a:t>
            </a:r>
            <a:r>
              <a:rPr lang="en-US" sz="1600" dirty="0" err="1">
                <a:latin typeface="Calibri Light" pitchFamily="34" charset="0"/>
              </a:rPr>
              <a:t>pada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gambar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Calibri Light" pitchFamily="34" charset="0"/>
              </a:rPr>
              <a:t>&lt;span&gt;,&lt;div&gt;			</a:t>
            </a:r>
            <a:r>
              <a:rPr lang="en-US" sz="1600" dirty="0" err="1">
                <a:latin typeface="Calibri Light" pitchFamily="34" charset="0"/>
              </a:rPr>
              <a:t>Pengelompokan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elemen</a:t>
            </a:r>
            <a:r>
              <a:rPr lang="en-US" sz="1600" dirty="0">
                <a:latin typeface="Calibri Light" pitchFamily="34" charset="0"/>
              </a:rPr>
              <a:t> </a:t>
            </a:r>
            <a:r>
              <a:rPr lang="en-US" sz="1600" dirty="0" err="1">
                <a:latin typeface="Calibri Light" pitchFamily="34" charset="0"/>
              </a:rPr>
              <a:t>dokumen</a:t>
            </a: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Calibri Light" pitchFamily="34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Calibri Light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r>
              <a:rPr lang="en-US" sz="3600" b="1" smtClean="0">
                <a:latin typeface="Calibri Light" pitchFamily="34" charset="0"/>
              </a:rPr>
              <a:t>Tag Judul (</a:t>
            </a:r>
            <a:r>
              <a:rPr lang="en-US" sz="3600" b="1" i="1" smtClean="0">
                <a:latin typeface="Calibri Light" pitchFamily="34" charset="0"/>
              </a:rPr>
              <a:t>Heading</a:t>
            </a:r>
            <a:r>
              <a:rPr lang="en-US" sz="3600" b="1" smtClean="0">
                <a:latin typeface="Calibri Light" pitchFamily="34" charset="0"/>
              </a:rPr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754937" cy="17573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&lt;h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b="1" smtClean="0">
                <a:latin typeface="Courier New" pitchFamily="49" charset="0"/>
              </a:rPr>
              <a:t>&gt;</a:t>
            </a:r>
            <a:r>
              <a:rPr lang="en-US" sz="2000" smtClean="0">
                <a:latin typeface="Courier New" pitchFamily="49" charset="0"/>
              </a:rPr>
              <a:t>Judul paragraf</a:t>
            </a:r>
            <a:r>
              <a:rPr lang="en-US" sz="2000" b="1" smtClean="0">
                <a:latin typeface="Courier New" pitchFamily="49" charset="0"/>
              </a:rPr>
              <a:t>&lt;/h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b="1" smtClean="0">
                <a:latin typeface="Courier New" pitchFamily="49" charset="0"/>
              </a:rPr>
              <a:t>&gt;</a:t>
            </a:r>
            <a:endParaRPr lang="en-US" sz="24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i="1" smtClean="0">
                <a:latin typeface="Times New Roman" pitchFamily="18" charset="0"/>
              </a:rPr>
              <a:t>n</a:t>
            </a:r>
            <a:r>
              <a:rPr lang="en-US" sz="2400" smtClean="0"/>
              <a:t> = 1,2,3,4,5,6 (tingkat judul)</a:t>
            </a:r>
            <a:endParaRPr lang="en-US" sz="2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smtClean="0"/>
              <a:t>Untuk menuliskan judul suatu paragraf</a:t>
            </a:r>
          </a:p>
          <a:p>
            <a:pPr>
              <a:buFontTx/>
              <a:buNone/>
            </a:pPr>
            <a:endParaRPr lang="en-US" sz="2400" smtClean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755650" y="3644900"/>
            <a:ext cx="2836863" cy="165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&lt;h1&gt;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1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&lt;/h1&gt;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&lt;h2&gt;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2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&lt;/h2&gt;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&lt;h3&gt;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3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&lt;/h3&gt;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&lt;h4&gt;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4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&lt;/h4&gt;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&lt;h5&gt;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5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&lt;/h5&gt;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&lt;h6&gt;</a:t>
            </a:r>
            <a:r>
              <a:rPr lang="en-US" sz="1400" dirty="0" err="1">
                <a:latin typeface="Courier New" pitchFamily="49" charset="0"/>
                <a:cs typeface="+mn-cs"/>
              </a:rPr>
              <a:t>Judul</a:t>
            </a:r>
            <a:r>
              <a:rPr lang="en-US" sz="1400" dirty="0">
                <a:latin typeface="Courier New" pitchFamily="49" charset="0"/>
                <a:cs typeface="+mn-cs"/>
              </a:rPr>
              <a:t> Tingkat 6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&lt;/h6&gt;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0563" y="2997200"/>
            <a:ext cx="3657600" cy="2376488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 b="1">
                <a:latin typeface="Calibri" pitchFamily="34" charset="0"/>
              </a:rPr>
              <a:t>Judul Tingkat 1</a:t>
            </a:r>
          </a:p>
          <a:p>
            <a:pPr marL="342900" indent="-342900">
              <a:lnSpc>
                <a:spcPct val="30000"/>
              </a:lnSpc>
            </a:pPr>
            <a:endParaRPr lang="en-US" sz="2400" b="1">
              <a:latin typeface="Calibri" pitchFamily="34" charset="0"/>
            </a:endParaRPr>
          </a:p>
          <a:p>
            <a:pPr marL="342900" indent="-342900"/>
            <a:r>
              <a:rPr lang="en-US" sz="2400" b="1">
                <a:latin typeface="Calibri" pitchFamily="34" charset="0"/>
              </a:rPr>
              <a:t>Judul Tingkat 2</a:t>
            </a:r>
          </a:p>
          <a:p>
            <a:pPr marL="342900" indent="-342900">
              <a:lnSpc>
                <a:spcPct val="30000"/>
              </a:lnSpc>
            </a:pPr>
            <a:endParaRPr lang="en-US" sz="2400" b="1">
              <a:latin typeface="Calibri" pitchFamily="34" charset="0"/>
            </a:endParaRPr>
          </a:p>
          <a:p>
            <a:pPr marL="342900" indent="-342900"/>
            <a:r>
              <a:rPr lang="en-US" sz="2000" b="1">
                <a:latin typeface="Calibri" pitchFamily="34" charset="0"/>
              </a:rPr>
              <a:t>Judul Tingkat 3</a:t>
            </a:r>
          </a:p>
          <a:p>
            <a:pPr marL="342900" indent="-342900">
              <a:lnSpc>
                <a:spcPct val="30000"/>
              </a:lnSpc>
            </a:pPr>
            <a:endParaRPr lang="en-US" sz="2400" b="1">
              <a:latin typeface="Calibri" pitchFamily="34" charset="0"/>
            </a:endParaRPr>
          </a:p>
          <a:p>
            <a:pPr marL="342900" indent="-342900"/>
            <a:r>
              <a:rPr lang="en-US" b="1">
                <a:latin typeface="Calibri" pitchFamily="34" charset="0"/>
              </a:rPr>
              <a:t>Judul Tingkat 4</a:t>
            </a:r>
            <a:endParaRPr lang="en-US" sz="2000" b="1">
              <a:latin typeface="Calibri" pitchFamily="34" charset="0"/>
            </a:endParaRPr>
          </a:p>
          <a:p>
            <a:pPr marL="342900" indent="-342900">
              <a:lnSpc>
                <a:spcPct val="30000"/>
              </a:lnSpc>
            </a:pPr>
            <a:endParaRPr lang="en-US" sz="2400" b="1">
              <a:latin typeface="Calibri" pitchFamily="34" charset="0"/>
            </a:endParaRPr>
          </a:p>
          <a:p>
            <a:pPr marL="342900" indent="-342900"/>
            <a:r>
              <a:rPr lang="en-US" sz="1400" b="1">
                <a:latin typeface="Calibri" pitchFamily="34" charset="0"/>
              </a:rPr>
              <a:t>Judul Tingkat 5</a:t>
            </a:r>
            <a:endParaRPr lang="en-US" sz="1600" b="1">
              <a:latin typeface="Calibri" pitchFamily="34" charset="0"/>
            </a:endParaRPr>
          </a:p>
          <a:p>
            <a:pPr marL="342900" indent="-342900">
              <a:lnSpc>
                <a:spcPct val="30000"/>
              </a:lnSpc>
            </a:pPr>
            <a:endParaRPr lang="en-US" sz="2400" b="1">
              <a:latin typeface="Calibri" pitchFamily="34" charset="0"/>
            </a:endParaRPr>
          </a:p>
          <a:p>
            <a:pPr marL="342900" indent="-342900"/>
            <a:r>
              <a:rPr lang="en-US" sz="1100" b="1">
                <a:latin typeface="Calibri" pitchFamily="34" charset="0"/>
              </a:rPr>
              <a:t>Judul Tingkat 6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229600" cy="1143000"/>
          </a:xfrm>
        </p:spPr>
        <p:txBody>
          <a:bodyPr/>
          <a:lstStyle/>
          <a:p>
            <a:r>
              <a:rPr lang="en-US" sz="3200" b="1" smtClean="0"/>
              <a:t>Tag Paragraf (</a:t>
            </a:r>
            <a:r>
              <a:rPr lang="en-US" sz="3200" b="1" i="1" smtClean="0"/>
              <a:t>Paragraph</a:t>
            </a:r>
            <a:r>
              <a:rPr lang="en-US" sz="3200" b="1" smtClean="0"/>
              <a:t>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84313"/>
            <a:ext cx="8458200" cy="1757362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itchFamily="49" charset="0"/>
              </a:rPr>
              <a:t>&lt;p&gt;</a:t>
            </a:r>
            <a:r>
              <a:rPr lang="en-US" sz="2400" dirty="0" err="1">
                <a:latin typeface="Courier New" pitchFamily="49" charset="0"/>
              </a:rPr>
              <a:t>paragraf</a:t>
            </a:r>
            <a:r>
              <a:rPr lang="en-US" sz="2400" b="1" dirty="0">
                <a:latin typeface="Courier New" pitchFamily="49" charset="0"/>
              </a:rPr>
              <a:t>&lt;/p&gt;</a:t>
            </a:r>
            <a:endParaRPr lang="en-US" sz="2400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menandai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paragraf</a:t>
            </a:r>
            <a:r>
              <a:rPr lang="en-US" sz="2400" dirty="0"/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/>
              <a:t>paragraf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dibatasi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kosong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 smtClean="0"/>
              <a:t>dan</a:t>
            </a:r>
            <a:r>
              <a:rPr lang="id-ID" sz="1800" dirty="0" smtClean="0"/>
              <a:t> </a:t>
            </a:r>
            <a:r>
              <a:rPr lang="en-US" sz="1800" dirty="0" err="1" smtClean="0"/>
              <a:t>sesudahnya</a:t>
            </a:r>
            <a:r>
              <a:rPr lang="en-US" sz="1800" dirty="0"/>
              <a:t>.</a:t>
            </a:r>
            <a:endParaRPr lang="en-US" sz="1600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50838" y="2819400"/>
            <a:ext cx="5373687" cy="2481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&lt;p&gt;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latin typeface="Courier New" pitchFamily="49" charset="0"/>
                <a:cs typeface="+mn-cs"/>
              </a:rPr>
              <a:t> 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Ini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adalah</a:t>
            </a:r>
            <a:r>
              <a:rPr kumimoji="1" lang="en-US" sz="1400" dirty="0">
                <a:latin typeface="Courier New" pitchFamily="49" charset="0"/>
                <a:cs typeface="+mn-cs"/>
              </a:rPr>
              <a:t> homepage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pertama</a:t>
            </a:r>
            <a:endParaRPr kumimoji="1" lang="en-US" sz="1400" dirty="0"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latin typeface="Courier New" pitchFamily="49" charset="0"/>
                <a:cs typeface="+mn-cs"/>
              </a:rPr>
              <a:t> 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,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karena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baru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belajar</a:t>
            </a:r>
            <a:endParaRPr kumimoji="1" lang="en-US" sz="1400" dirty="0"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latin typeface="Courier New" pitchFamily="49" charset="0"/>
                <a:cs typeface="+mn-cs"/>
              </a:rPr>
              <a:t> 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tentang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cara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membuat</a:t>
            </a:r>
            <a:r>
              <a:rPr kumimoji="1" lang="en-US" sz="1400" dirty="0">
                <a:latin typeface="Courier New" pitchFamily="49" charset="0"/>
                <a:cs typeface="+mn-cs"/>
              </a:rPr>
              <a:t> homepage.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&lt;/p&gt;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00" dirty="0">
              <a:solidFill>
                <a:srgbClr val="FF0000"/>
              </a:solidFill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&lt;p&gt;</a:t>
            </a:r>
            <a:r>
              <a:rPr kumimoji="1" lang="en-US" sz="1400" dirty="0">
                <a:latin typeface="Courier New" pitchFamily="49" charset="0"/>
                <a:cs typeface="+mn-cs"/>
              </a:rPr>
              <a:t>Homepage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ini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masih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dalam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tahap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pengembangan</a:t>
            </a:r>
            <a:r>
              <a:rPr kumimoji="1" lang="en-US" sz="1400" dirty="0">
                <a:latin typeface="Courier New" pitchFamily="49" charset="0"/>
                <a:cs typeface="+mn-cs"/>
              </a:rPr>
              <a:t>,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oleh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karena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itu</a:t>
            </a:r>
            <a:endParaRPr kumimoji="1" lang="en-US" sz="1400" dirty="0">
              <a:latin typeface="Courier New" pitchFamily="49" charset="0"/>
              <a:cs typeface="+mn-cs"/>
            </a:endParaRP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1400" dirty="0" err="1">
                <a:latin typeface="Courier New" pitchFamily="49" charset="0"/>
                <a:cs typeface="+mn-cs"/>
              </a:rPr>
              <a:t>tampilannya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masih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terlalu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sederhana</a:t>
            </a:r>
            <a:r>
              <a:rPr kumimoji="1" lang="en-US" sz="1400" dirty="0">
                <a:latin typeface="Courier New" pitchFamily="49" charset="0"/>
                <a:cs typeface="+mn-cs"/>
              </a:rPr>
              <a:t>.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&lt;/p&gt;&lt;p&gt;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akan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berusaha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untuk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terus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memperbaiki</a:t>
            </a:r>
            <a:r>
              <a:rPr kumimoji="1" lang="en-US" sz="1400" dirty="0">
                <a:latin typeface="Courier New" pitchFamily="49" charset="0"/>
                <a:cs typeface="+mn-cs"/>
              </a:rPr>
              <a:t> homepage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saya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ini</a:t>
            </a:r>
            <a:r>
              <a:rPr kumimoji="1" lang="en-US" sz="1400" dirty="0">
                <a:latin typeface="Courier New" pitchFamily="49" charset="0"/>
                <a:cs typeface="+mn-cs"/>
              </a:rPr>
              <a:t>,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sehingga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semakin</a:t>
            </a:r>
            <a:r>
              <a:rPr kumimoji="1" lang="en-US" sz="1400" dirty="0">
                <a:latin typeface="Courier New" pitchFamily="49" charset="0"/>
                <a:cs typeface="+mn-cs"/>
              </a:rPr>
              <a:t> lama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semakin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menarik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untuk</a:t>
            </a:r>
            <a:r>
              <a:rPr kumimoji="1" lang="en-US" sz="1400" dirty="0">
                <a:latin typeface="Courier New" pitchFamily="49" charset="0"/>
                <a:cs typeface="+mn-cs"/>
              </a:rPr>
              <a:t> </a:t>
            </a:r>
            <a:r>
              <a:rPr kumimoji="1" lang="en-US" sz="1400" dirty="0" err="1">
                <a:latin typeface="Courier New" pitchFamily="49" charset="0"/>
                <a:cs typeface="+mn-cs"/>
              </a:rPr>
              <a:t>dilihat</a:t>
            </a:r>
            <a:r>
              <a:rPr kumimoji="1" lang="en-US" sz="1400" dirty="0">
                <a:latin typeface="Courier New" pitchFamily="49" charset="0"/>
                <a:cs typeface="+mn-cs"/>
              </a:rPr>
              <a:t>.</a:t>
            </a:r>
            <a:r>
              <a:rPr kumimoji="1" lang="en-US" sz="1400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&lt;/p&gt;</a:t>
            </a:r>
          </a:p>
          <a:p>
            <a:pPr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en-US" sz="1400" dirty="0">
              <a:latin typeface="Courier New" pitchFamily="49" charset="0"/>
              <a:cs typeface="+mn-cs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156325" y="2708275"/>
            <a:ext cx="2987675" cy="26781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sz="1400">
                <a:latin typeface="Calibri" pitchFamily="34" charset="0"/>
              </a:rPr>
              <a:t>Ini adalah homepage pertama saya, karena saya baru belajar tentang cara membuat homepage.</a:t>
            </a:r>
          </a:p>
          <a:p>
            <a:pPr algn="just"/>
            <a:endParaRPr kumimoji="1" lang="en-US" sz="1400">
              <a:latin typeface="Calibri" pitchFamily="34" charset="0"/>
            </a:endParaRPr>
          </a:p>
          <a:p>
            <a:pPr algn="just"/>
            <a:r>
              <a:rPr kumimoji="1" lang="en-US" sz="1400">
                <a:latin typeface="Calibri" pitchFamily="34" charset="0"/>
              </a:rPr>
              <a:t>Homepage ini masih dalam tahap pengembangan, oleh karena itu tampilannya masih terlalu sederhana.</a:t>
            </a:r>
          </a:p>
          <a:p>
            <a:pPr algn="just"/>
            <a:endParaRPr kumimoji="1" lang="en-US" sz="1400">
              <a:latin typeface="Calibri" pitchFamily="34" charset="0"/>
            </a:endParaRPr>
          </a:p>
          <a:p>
            <a:pPr algn="just"/>
            <a:r>
              <a:rPr kumimoji="1" lang="en-US" sz="1400">
                <a:latin typeface="Calibri" pitchFamily="34" charset="0"/>
              </a:rPr>
              <a:t>Saya akan berusaha untuk terus memperbaiki homepage saya ini, sehingga semakin lama semakin menarik untuk dilihat.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en-US" sz="2400" b="1" smtClean="0"/>
              <a:t>Tag Atribut 1 (</a:t>
            </a:r>
            <a:r>
              <a:rPr lang="en-US" sz="2400" b="1" i="1" smtClean="0"/>
              <a:t>Bold, Italic, Underline</a:t>
            </a:r>
            <a:r>
              <a:rPr lang="en-US" sz="2400" b="1" smtClean="0"/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87475"/>
            <a:ext cx="7826375" cy="16811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&lt;b&gt;</a:t>
            </a:r>
            <a:r>
              <a:rPr lang="en-US" sz="1800" smtClean="0">
                <a:latin typeface="Courier New" pitchFamily="49" charset="0"/>
              </a:rPr>
              <a:t>Kalimat yang dicetak tebal</a:t>
            </a:r>
            <a:r>
              <a:rPr lang="en-US" sz="1800" b="1" smtClean="0">
                <a:latin typeface="Courier New" pitchFamily="49" charset="0"/>
              </a:rPr>
              <a:t>&lt;/b&gt;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&lt;i&gt;</a:t>
            </a:r>
            <a:r>
              <a:rPr lang="en-US" sz="1800" smtClean="0">
                <a:latin typeface="Courier New" pitchFamily="49" charset="0"/>
              </a:rPr>
              <a:t>Kalimat yang dicetak miring</a:t>
            </a:r>
            <a:r>
              <a:rPr lang="en-US" sz="1800" b="1" smtClean="0">
                <a:latin typeface="Courier New" pitchFamily="49" charset="0"/>
              </a:rPr>
              <a:t>&lt;/i&gt;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&lt;u&gt;</a:t>
            </a:r>
            <a:r>
              <a:rPr lang="en-US" sz="1800" smtClean="0">
                <a:latin typeface="Courier New" pitchFamily="49" charset="0"/>
              </a:rPr>
              <a:t>Kalimat yang digarisbawahi</a:t>
            </a:r>
            <a:r>
              <a:rPr lang="en-US" sz="1800" b="1" smtClean="0">
                <a:latin typeface="Courier New" pitchFamily="49" charset="0"/>
              </a:rPr>
              <a:t>&lt;/u&gt;</a:t>
            </a:r>
            <a:endParaRPr lang="en-US" sz="2000" b="1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sz="2000" smtClean="0"/>
              <a:t>	Untuk menandai bagian kalimat agar dicetak tebal, miring, dan/atau digarisbawahi.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25450" y="4076700"/>
            <a:ext cx="8161338" cy="110807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400">
                <a:latin typeface="Calibri" pitchFamily="34" charset="0"/>
              </a:rPr>
              <a:t>Kata dapat dicetak </a:t>
            </a:r>
            <a:r>
              <a:rPr kumimoji="1" lang="en-US" sz="2400" b="1">
                <a:latin typeface="Calibri" pitchFamily="34" charset="0"/>
              </a:rPr>
              <a:t>tebal,</a:t>
            </a:r>
            <a:r>
              <a:rPr kumimoji="1" lang="en-US" sz="2400">
                <a:latin typeface="Calibri" pitchFamily="34" charset="0"/>
              </a:rPr>
              <a:t> </a:t>
            </a:r>
            <a:r>
              <a:rPr kumimoji="1" lang="en-US" sz="2400" i="1">
                <a:latin typeface="Calibri" pitchFamily="34" charset="0"/>
              </a:rPr>
              <a:t>miring</a:t>
            </a:r>
            <a:r>
              <a:rPr kumimoji="1" lang="en-US" sz="2400">
                <a:latin typeface="Calibri" pitchFamily="34" charset="0"/>
              </a:rPr>
              <a:t>, </a:t>
            </a:r>
            <a:r>
              <a:rPr kumimoji="1" lang="en-US" sz="2400" u="sng">
                <a:latin typeface="Calibri" pitchFamily="34" charset="0"/>
              </a:rPr>
              <a:t>garis bawah</a:t>
            </a:r>
            <a:r>
              <a:rPr kumimoji="1" lang="en-US" sz="2400">
                <a:latin typeface="Calibri" pitchFamily="34" charset="0"/>
              </a:rPr>
              <a:t>, </a:t>
            </a:r>
            <a:r>
              <a:rPr kumimoji="1" lang="en-US" sz="2400" b="1">
                <a:latin typeface="Calibri" pitchFamily="34" charset="0"/>
              </a:rPr>
              <a:t>tebal </a:t>
            </a:r>
            <a:r>
              <a:rPr kumimoji="1" lang="en-US" sz="2400" b="1" i="1">
                <a:latin typeface="Calibri" pitchFamily="34" charset="0"/>
              </a:rPr>
              <a:t>miring</a:t>
            </a:r>
            <a:r>
              <a:rPr kumimoji="1" lang="en-US" sz="2400">
                <a:latin typeface="Calibri" pitchFamily="34" charset="0"/>
              </a:rPr>
              <a:t>, dan </a:t>
            </a:r>
            <a:r>
              <a:rPr kumimoji="1" lang="en-US" sz="2400" b="1" i="1" u="sng">
                <a:latin typeface="Calibri" pitchFamily="34" charset="0"/>
              </a:rPr>
              <a:t>kombinasi</a:t>
            </a:r>
            <a:r>
              <a:rPr kumimoji="1" lang="en-US" sz="2400">
                <a:latin typeface="Calibri" pitchFamily="34" charset="0"/>
              </a:rPr>
              <a:t> di tengah huruf normal</a:t>
            </a:r>
          </a:p>
          <a:p>
            <a:endParaRPr kumimoji="1" lang="en-US" sz="1600">
              <a:latin typeface="Calibri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465138" y="3028950"/>
            <a:ext cx="8091487" cy="923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>
                <a:latin typeface="Courier New" pitchFamily="49" charset="0"/>
                <a:cs typeface="+mn-cs"/>
              </a:rPr>
              <a:t>&lt;p&gt;Kata dapat dicetak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&lt;b&gt;</a:t>
            </a:r>
            <a:r>
              <a:rPr kumimoji="1" lang="en-US">
                <a:latin typeface="Courier New" pitchFamily="49" charset="0"/>
                <a:cs typeface="+mn-cs"/>
              </a:rPr>
              <a:t>tebal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&lt;/b&gt;</a:t>
            </a:r>
            <a:r>
              <a:rPr kumimoji="1" lang="en-US">
                <a:latin typeface="Courier New" pitchFamily="49" charset="0"/>
                <a:cs typeface="+mn-cs"/>
              </a:rPr>
              <a:t>,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&lt;i&gt;</a:t>
            </a:r>
            <a:r>
              <a:rPr kumimoji="1" lang="en-US">
                <a:latin typeface="Courier New" pitchFamily="49" charset="0"/>
                <a:cs typeface="+mn-cs"/>
              </a:rPr>
              <a:t>miring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&lt;/i&gt;</a:t>
            </a:r>
            <a:r>
              <a:rPr kumimoji="1" lang="en-US">
                <a:latin typeface="Courier New" pitchFamily="49" charset="0"/>
                <a:cs typeface="+mn-cs"/>
              </a:rPr>
              <a:t>,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&lt;u&gt;</a:t>
            </a:r>
            <a:r>
              <a:rPr kumimoji="1" lang="en-US">
                <a:latin typeface="Courier New" pitchFamily="49" charset="0"/>
                <a:cs typeface="+mn-cs"/>
              </a:rPr>
              <a:t>garis bawah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&lt;/u&gt;</a:t>
            </a:r>
            <a:r>
              <a:rPr kumimoji="1" lang="en-US">
                <a:latin typeface="Courier New" pitchFamily="49" charset="0"/>
                <a:cs typeface="+mn-cs"/>
              </a:rPr>
              <a:t>,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&lt;b&gt;</a:t>
            </a:r>
            <a:r>
              <a:rPr kumimoji="1" lang="en-US">
                <a:latin typeface="Courier New" pitchFamily="49" charset="0"/>
                <a:cs typeface="+mn-cs"/>
              </a:rPr>
              <a:t>tebal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&lt;i&gt;</a:t>
            </a:r>
            <a:r>
              <a:rPr kumimoji="1" lang="en-US">
                <a:latin typeface="Courier New" pitchFamily="49" charset="0"/>
                <a:cs typeface="+mn-cs"/>
              </a:rPr>
              <a:t>miring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&lt;/i&gt;&lt;/b&gt;</a:t>
            </a:r>
            <a:r>
              <a:rPr kumimoji="1" lang="en-US">
                <a:latin typeface="Courier New" pitchFamily="49" charset="0"/>
                <a:cs typeface="+mn-cs"/>
              </a:rPr>
              <a:t>, dan 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&lt;b&gt;&lt;i&gt;&lt;u&gt;</a:t>
            </a:r>
            <a:r>
              <a:rPr kumimoji="1" lang="en-US">
                <a:latin typeface="Courier New" pitchFamily="49" charset="0"/>
                <a:cs typeface="+mn-cs"/>
              </a:rPr>
              <a:t>kombinasi</a:t>
            </a:r>
            <a:r>
              <a:rPr kumimoji="1" lang="en-US">
                <a:solidFill>
                  <a:srgbClr val="FF0000"/>
                </a:solidFill>
                <a:latin typeface="Courier New" pitchFamily="49" charset="0"/>
                <a:cs typeface="+mn-cs"/>
              </a:rPr>
              <a:t>&lt;/u&gt;&lt;/i&gt;&lt;/b&gt;</a:t>
            </a:r>
            <a:r>
              <a:rPr kumimoji="1" lang="en-US">
                <a:latin typeface="Courier New" pitchFamily="49" charset="0"/>
                <a:cs typeface="+mn-cs"/>
              </a:rPr>
              <a:t> di tengah huruf normal&lt;/p&gt;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851275" y="179388"/>
            <a:ext cx="14049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d-ID" sz="3200" b="1">
                <a:latin typeface="Calibri Light" pitchFamily="34" charset="0"/>
              </a:rPr>
              <a:t>3.   TAG</a:t>
            </a:r>
            <a:endParaRPr lang="id-ID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2084</Words>
  <Application>Microsoft Office PowerPoint</Application>
  <PresentationFormat>On-screen Show (4:3)</PresentationFormat>
  <Paragraphs>407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1_Office Theme</vt:lpstr>
      <vt:lpstr>Office Theme</vt:lpstr>
      <vt:lpstr>Slide 1</vt:lpstr>
      <vt:lpstr>MATERI 2 – HTML</vt:lpstr>
      <vt:lpstr>Slide 3</vt:lpstr>
      <vt:lpstr>Skema Dasar Dokumen HTML</vt:lpstr>
      <vt:lpstr>Contoh Isi Dokumen HTML</vt:lpstr>
      <vt:lpstr>Daftar Tag</vt:lpstr>
      <vt:lpstr>Tag Judul (Heading)</vt:lpstr>
      <vt:lpstr>Tag Paragraf (Paragraph)</vt:lpstr>
      <vt:lpstr>Tag Atribut 1 (Bold, Italic, Underline)</vt:lpstr>
      <vt:lpstr>Tag Atribut 2 (Superscript, Subscript)</vt:lpstr>
      <vt:lpstr>Tag Ganti Baris (Break line)</vt:lpstr>
      <vt:lpstr>Slide 12</vt:lpstr>
      <vt:lpstr>HTML Input Element - Button</vt:lpstr>
      <vt:lpstr>HTML Input Element - Text</vt:lpstr>
      <vt:lpstr>HTML Input Element - CheckBox</vt:lpstr>
      <vt:lpstr>HTML Input Element - Radio</vt:lpstr>
      <vt:lpstr>HTML Input Element - TextArea</vt:lpstr>
      <vt:lpstr>HTML Input Element - Combo</vt:lpstr>
      <vt:lpstr>HTML Input Element – List Box</vt:lpstr>
      <vt:lpstr>Slide 20</vt:lpstr>
      <vt:lpstr>Struktur HTML document</vt:lpstr>
      <vt:lpstr>Susunan HTML</vt:lpstr>
      <vt:lpstr>&lt;html&gt;</vt:lpstr>
      <vt:lpstr>&lt;head&gt;</vt:lpstr>
      <vt:lpstr>&lt;body&gt;</vt:lpstr>
      <vt:lpstr>Elemen dasar – Block Level</vt:lpstr>
      <vt:lpstr>Elemen dasar – Paragraph (p)</vt:lpstr>
      <vt:lpstr>Elemen dasar – list item (li)</vt:lpstr>
      <vt:lpstr>list item (li) - continued</vt:lpstr>
      <vt:lpstr>list item (li) - continued</vt:lpstr>
      <vt:lpstr>Elemen dasar – Horizontal Rules &lt;hr&gt;</vt:lpstr>
      <vt:lpstr>Pemformatan Page   </vt:lpstr>
      <vt:lpstr>Pemformatan Page – Cont. 1  </vt:lpstr>
      <vt:lpstr>Pemformatan Page – Cont. 2  </vt:lpstr>
      <vt:lpstr>Slide 35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Dalam modul ini akan dipelajari:</dc:title>
  <dc:creator>Anne Lestari</dc:creator>
  <cp:lastModifiedBy>Anne Lestari</cp:lastModifiedBy>
  <cp:revision>17</cp:revision>
  <dcterms:created xsi:type="dcterms:W3CDTF">2015-12-06T15:39:59Z</dcterms:created>
  <dcterms:modified xsi:type="dcterms:W3CDTF">2015-12-12T08:57:35Z</dcterms:modified>
</cp:coreProperties>
</file>