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7AD-4963-457A-B6E0-D9A956E4EEF2}" type="datetimeFigureOut">
              <a:rPr lang="id-ID" smtClean="0"/>
              <a:t>12/12/2015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D72B-AEA5-4464-8629-CB3908FA847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7AD-4963-457A-B6E0-D9A956E4EEF2}" type="datetimeFigureOut">
              <a:rPr lang="id-ID" smtClean="0"/>
              <a:t>12/12/2015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D72B-AEA5-4464-8629-CB3908FA847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7AD-4963-457A-B6E0-D9A956E4EEF2}" type="datetimeFigureOut">
              <a:rPr lang="id-ID" smtClean="0"/>
              <a:t>12/12/2015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D72B-AEA5-4464-8629-CB3908FA847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7AD-4963-457A-B6E0-D9A956E4EEF2}" type="datetimeFigureOut">
              <a:rPr lang="id-ID" smtClean="0"/>
              <a:t>12/12/2015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D72B-AEA5-4464-8629-CB3908FA847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7AD-4963-457A-B6E0-D9A956E4EEF2}" type="datetimeFigureOut">
              <a:rPr lang="id-ID" smtClean="0"/>
              <a:t>12/12/2015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D72B-AEA5-4464-8629-CB3908FA847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7AD-4963-457A-B6E0-D9A956E4EEF2}" type="datetimeFigureOut">
              <a:rPr lang="id-ID" smtClean="0"/>
              <a:t>12/12/2015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D72B-AEA5-4464-8629-CB3908FA847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7AD-4963-457A-B6E0-D9A956E4EEF2}" type="datetimeFigureOut">
              <a:rPr lang="id-ID" smtClean="0"/>
              <a:t>12/12/2015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D72B-AEA5-4464-8629-CB3908FA847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7AD-4963-457A-B6E0-D9A956E4EEF2}" type="datetimeFigureOut">
              <a:rPr lang="id-ID" smtClean="0"/>
              <a:t>12/12/2015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D72B-AEA5-4464-8629-CB3908FA847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7AD-4963-457A-B6E0-D9A956E4EEF2}" type="datetimeFigureOut">
              <a:rPr lang="id-ID" smtClean="0"/>
              <a:t>12/12/2015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D72B-AEA5-4464-8629-CB3908FA847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7AD-4963-457A-B6E0-D9A956E4EEF2}" type="datetimeFigureOut">
              <a:rPr lang="id-ID" smtClean="0"/>
              <a:t>12/12/2015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D72B-AEA5-4464-8629-CB3908FA847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7AD-4963-457A-B6E0-D9A956E4EEF2}" type="datetimeFigureOut">
              <a:rPr lang="id-ID" smtClean="0"/>
              <a:t>12/12/2015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D72B-AEA5-4464-8629-CB3908FA847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287AD-4963-457A-B6E0-D9A956E4EEF2}" type="datetimeFigureOut">
              <a:rPr lang="id-ID" smtClean="0"/>
              <a:t>12/12/2015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CD72B-AEA5-4464-8629-CB3908FA8470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470025"/>
          </a:xfrm>
        </p:spPr>
        <p:txBody>
          <a:bodyPr/>
          <a:lstStyle/>
          <a:p>
            <a:r>
              <a:rPr lang="id-ID" sz="6600" dirty="0" smtClean="0"/>
              <a:t>MATERI 8</a:t>
            </a:r>
            <a:endParaRPr lang="id-ID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780928"/>
            <a:ext cx="6400800" cy="1752600"/>
          </a:xfrm>
        </p:spPr>
        <p:txBody>
          <a:bodyPr>
            <a:normAutofit/>
          </a:bodyPr>
          <a:lstStyle/>
          <a:p>
            <a:r>
              <a:rPr lang="id-ID" sz="3600" dirty="0" smtClean="0"/>
              <a:t>ID DAN CLASS</a:t>
            </a:r>
            <a:endParaRPr lang="id-ID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680F5-F6C8-44F8-8EAA-E4174BC4185F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0D01A7"/>
                </a:solidFill>
              </a:rPr>
              <a:t>Style </a:t>
            </a:r>
            <a:r>
              <a:rPr lang="en-US" smtClean="0">
                <a:solidFill>
                  <a:srgbClr val="0D01A7"/>
                </a:solidFill>
              </a:rPr>
              <a:t>dalam file eksternal</a:t>
            </a:r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762000" y="1889125"/>
            <a:ext cx="77724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B91D55"/>
                </a:solidFill>
                <a:latin typeface="Palatino Linotype" pitchFamily="18" charset="0"/>
              </a:rPr>
              <a:t>CSS dapat didefinisikan untuk semua halaman hanya dengan menulis definisi CSS di dalam sebuah file teks yang selanjutnya dirujuk oleh setiap halaman web yang akan menggunakannya.</a:t>
            </a:r>
          </a:p>
          <a:p>
            <a:r>
              <a:rPr lang="en-US" sz="2000">
                <a:solidFill>
                  <a:srgbClr val="B91D55"/>
                </a:solidFill>
                <a:latin typeface="Palatino Linotype" pitchFamily="18" charset="0"/>
              </a:rPr>
              <a:t>Dengan demikian jika suatu saat ingin dilakukan perubahan </a:t>
            </a:r>
            <a:r>
              <a:rPr lang="en-US" sz="2000" i="1">
                <a:solidFill>
                  <a:srgbClr val="B91D55"/>
                </a:solidFill>
                <a:latin typeface="Palatino Linotype" pitchFamily="18" charset="0"/>
              </a:rPr>
              <a:t>style </a:t>
            </a:r>
            <a:r>
              <a:rPr lang="en-US" sz="2000">
                <a:solidFill>
                  <a:srgbClr val="B91D55"/>
                </a:solidFill>
                <a:latin typeface="Palatino Linotype" pitchFamily="18" charset="0"/>
              </a:rPr>
              <a:t>yang berlaku untuk semua halaman Web maka yang diubah ada file teks eksternal tersebut.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B20F0-BDB5-4506-B6B3-8663F1332EF9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3048000" y="982663"/>
            <a:ext cx="60960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B91D55"/>
                </a:solidFill>
                <a:latin typeface="Palatino Linotype" pitchFamily="18" charset="0"/>
              </a:rPr>
              <a:t>Script HTML:</a:t>
            </a:r>
          </a:p>
          <a:p>
            <a:r>
              <a:rPr lang="en-US" sz="1200">
                <a:latin typeface="Palatino Linotype" pitchFamily="18" charset="0"/>
              </a:rPr>
              <a:t>&lt;html&gt;</a:t>
            </a:r>
          </a:p>
          <a:p>
            <a:r>
              <a:rPr lang="en-US" sz="1200">
                <a:latin typeface="Palatino Linotype" pitchFamily="18" charset="0"/>
              </a:rPr>
              <a:t>  &lt;head&gt;</a:t>
            </a:r>
          </a:p>
          <a:p>
            <a:r>
              <a:rPr lang="en-US" sz="1200">
                <a:latin typeface="Palatino Linotype" pitchFamily="18" charset="0"/>
              </a:rPr>
              <a:t>     &lt;title&gt;Penggunaan CSS Eksternal&lt;/title&gt;</a:t>
            </a:r>
          </a:p>
          <a:p>
            <a:r>
              <a:rPr lang="en-US" sz="1200">
                <a:latin typeface="Palatino Linotype" pitchFamily="18" charset="0"/>
              </a:rPr>
              <a:t>     </a:t>
            </a:r>
            <a:r>
              <a:rPr lang="en-US" sz="1200" b="1">
                <a:solidFill>
                  <a:srgbClr val="33CC33"/>
                </a:solidFill>
                <a:latin typeface="Palatino Linotype" pitchFamily="18" charset="0"/>
              </a:rPr>
              <a:t>&lt;link rel=stylesheet href="style.css" type="text/css"&gt;</a:t>
            </a:r>
          </a:p>
          <a:p>
            <a:r>
              <a:rPr lang="en-US" sz="1200">
                <a:latin typeface="Palatino Linotype" pitchFamily="18" charset="0"/>
              </a:rPr>
              <a:t>  &lt;/head&gt;</a:t>
            </a:r>
          </a:p>
          <a:p>
            <a:r>
              <a:rPr lang="en-US" sz="1200">
                <a:latin typeface="Palatino Linotype" pitchFamily="18" charset="0"/>
              </a:rPr>
              <a:t>  &lt;body&gt;</a:t>
            </a:r>
          </a:p>
          <a:p>
            <a:r>
              <a:rPr lang="en-US" sz="1200">
                <a:latin typeface="Palatino Linotype" pitchFamily="18" charset="0"/>
              </a:rPr>
              <a:t>     &lt;span </a:t>
            </a:r>
            <a:r>
              <a:rPr lang="en-US" sz="1200" b="1">
                <a:solidFill>
                  <a:srgbClr val="33CC33"/>
                </a:solidFill>
                <a:latin typeface="Palatino Linotype" pitchFamily="18" charset="0"/>
              </a:rPr>
              <a:t>class="headlines"</a:t>
            </a:r>
            <a:r>
              <a:rPr lang="en-US" sz="1200">
                <a:latin typeface="Palatino Linotype" pitchFamily="18" charset="0"/>
              </a:rPr>
              <a:t>&gt;Selamat Datang&lt;/span&gt;&lt;br&gt;</a:t>
            </a:r>
          </a:p>
          <a:p>
            <a:r>
              <a:rPr lang="en-US" sz="1200">
                <a:latin typeface="Palatino Linotype" pitchFamily="18" charset="0"/>
              </a:rPr>
              <a:t>     &lt;div </a:t>
            </a:r>
            <a:r>
              <a:rPr lang="en-US" sz="1200" b="1">
                <a:solidFill>
                  <a:srgbClr val="33CC33"/>
                </a:solidFill>
                <a:latin typeface="Palatino Linotype" pitchFamily="18" charset="0"/>
              </a:rPr>
              <a:t>class="sublines"</a:t>
            </a:r>
            <a:r>
              <a:rPr lang="en-US" sz="1200">
                <a:latin typeface="Palatino Linotype" pitchFamily="18" charset="0"/>
              </a:rPr>
              <a:t>&gt;</a:t>
            </a:r>
          </a:p>
          <a:p>
            <a:r>
              <a:rPr lang="en-US" sz="1200">
                <a:latin typeface="Palatino Linotype" pitchFamily="18" charset="0"/>
              </a:rPr>
              <a:t>          Ini adalah contoh penggunaan web yang menggunakan CSS.&lt;br&gt;</a:t>
            </a:r>
          </a:p>
          <a:p>
            <a:r>
              <a:rPr lang="en-US" sz="1200">
                <a:latin typeface="Palatino Linotype" pitchFamily="18" charset="0"/>
              </a:rPr>
              <a:t>          Contoh ini menggunakan CSS Eksternal.&lt;br&gt;</a:t>
            </a:r>
          </a:p>
          <a:p>
            <a:r>
              <a:rPr lang="en-US" sz="1200">
                <a:latin typeface="Palatino Linotype" pitchFamily="18" charset="0"/>
              </a:rPr>
              <a:t>           Pendefinisian pemanggilan style dilakukan dengan menggunakan tag link.&lt;br&gt;</a:t>
            </a:r>
          </a:p>
          <a:p>
            <a:r>
              <a:rPr lang="en-US" sz="1200">
                <a:latin typeface="Palatino Linotype" pitchFamily="18" charset="0"/>
              </a:rPr>
              <a:t>     &lt;/div&gt;</a:t>
            </a:r>
          </a:p>
          <a:p>
            <a:r>
              <a:rPr lang="en-US" sz="1200">
                <a:latin typeface="Palatino Linotype" pitchFamily="18" charset="0"/>
              </a:rPr>
              <a:t>     &lt;table border="2"&gt;&lt;tr&gt;</a:t>
            </a:r>
          </a:p>
          <a:p>
            <a:r>
              <a:rPr lang="en-US" sz="1200">
                <a:latin typeface="Palatino Linotype" pitchFamily="18" charset="0"/>
              </a:rPr>
              <a:t>	&lt;td </a:t>
            </a:r>
            <a:r>
              <a:rPr lang="en-US" sz="1200" b="1">
                <a:solidFill>
                  <a:srgbClr val="33CC33"/>
                </a:solidFill>
                <a:latin typeface="Palatino Linotype" pitchFamily="18" charset="0"/>
              </a:rPr>
              <a:t>class="sublines"</a:t>
            </a:r>
            <a:r>
              <a:rPr lang="en-US" sz="1200">
                <a:latin typeface="Palatino Linotype" pitchFamily="18" charset="0"/>
              </a:rPr>
              <a:t>&gt;</a:t>
            </a:r>
          </a:p>
          <a:p>
            <a:r>
              <a:rPr lang="en-US" sz="1200">
                <a:latin typeface="Palatino Linotype" pitchFamily="18" charset="0"/>
              </a:rPr>
              <a:t>	Style juga dapat dilakukan dalam elemen table.</a:t>
            </a:r>
          </a:p>
          <a:p>
            <a:r>
              <a:rPr lang="en-US" sz="1200">
                <a:latin typeface="Palatino Linotype" pitchFamily="18" charset="0"/>
              </a:rPr>
              <a:t>	&lt;/td&gt;&lt;/tr&gt;</a:t>
            </a:r>
          </a:p>
          <a:p>
            <a:r>
              <a:rPr lang="en-US" sz="1200">
                <a:latin typeface="Palatino Linotype" pitchFamily="18" charset="0"/>
              </a:rPr>
              <a:t>     &lt;/table&gt;</a:t>
            </a:r>
          </a:p>
          <a:p>
            <a:r>
              <a:rPr lang="en-US" sz="1200">
                <a:latin typeface="Palatino Linotype" pitchFamily="18" charset="0"/>
              </a:rPr>
              <a:t>     &lt;hr&gt;</a:t>
            </a:r>
          </a:p>
          <a:p>
            <a:r>
              <a:rPr lang="en-US" sz="1200">
                <a:latin typeface="Palatino Linotype" pitchFamily="18" charset="0"/>
              </a:rPr>
              <a:t>     &lt;div </a:t>
            </a:r>
            <a:r>
              <a:rPr lang="en-US" sz="1200" b="1">
                <a:solidFill>
                  <a:srgbClr val="33CC33"/>
                </a:solidFill>
                <a:latin typeface="Palatino Linotype" pitchFamily="18" charset="0"/>
              </a:rPr>
              <a:t>class="infotext"</a:t>
            </a:r>
            <a:r>
              <a:rPr lang="en-US" sz="1200">
                <a:latin typeface="Palatino Linotype" pitchFamily="18" charset="0"/>
              </a:rPr>
              <a:t>&gt;contoh penggunaan CSS eksternal&lt;/div&gt;</a:t>
            </a:r>
          </a:p>
          <a:p>
            <a:r>
              <a:rPr lang="en-US" sz="1200">
                <a:latin typeface="Palatino Linotype" pitchFamily="18" charset="0"/>
              </a:rPr>
              <a:t>     &lt;hr&gt;</a:t>
            </a:r>
          </a:p>
          <a:p>
            <a:r>
              <a:rPr lang="en-US" sz="1200">
                <a:latin typeface="Palatino Linotype" pitchFamily="18" charset="0"/>
              </a:rPr>
              <a:t>  &lt;/body&gt;</a:t>
            </a:r>
          </a:p>
          <a:p>
            <a:r>
              <a:rPr lang="en-US" sz="1200">
                <a:latin typeface="Palatino Linotype" pitchFamily="18" charset="0"/>
              </a:rPr>
              <a:t>&lt;/html&gt;</a:t>
            </a: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76200" y="2019300"/>
            <a:ext cx="32766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B91D55"/>
                </a:solidFill>
                <a:latin typeface="Palatino Linotype" pitchFamily="18" charset="0"/>
              </a:rPr>
              <a:t>File style.css:</a:t>
            </a:r>
          </a:p>
          <a:p>
            <a:pPr marL="228600" lvl="1"/>
            <a:r>
              <a:rPr lang="en-US" sz="1600">
                <a:latin typeface="Palatino Linotype" pitchFamily="18" charset="0"/>
              </a:rPr>
              <a:t>.headlines, .sublines, .infotext </a:t>
            </a:r>
          </a:p>
          <a:p>
            <a:pPr marL="228600" lvl="1"/>
            <a:r>
              <a:rPr lang="en-US" sz="1600">
                <a:latin typeface="Palatino Linotype" pitchFamily="18" charset="0"/>
              </a:rPr>
              <a:t>  {</a:t>
            </a:r>
          </a:p>
          <a:p>
            <a:pPr marL="228600" lvl="1"/>
            <a:r>
              <a:rPr lang="en-US" sz="1600">
                <a:latin typeface="Palatino Linotype" pitchFamily="18" charset="0"/>
              </a:rPr>
              <a:t>  font-family:arial;</a:t>
            </a:r>
          </a:p>
          <a:p>
            <a:pPr marL="228600" lvl="1"/>
            <a:r>
              <a:rPr lang="en-US" sz="1600">
                <a:latin typeface="Palatino Linotype" pitchFamily="18" charset="0"/>
              </a:rPr>
              <a:t>  color:blue;</a:t>
            </a:r>
          </a:p>
          <a:p>
            <a:pPr marL="228600" lvl="1"/>
            <a:r>
              <a:rPr lang="en-US" sz="1600">
                <a:latin typeface="Palatino Linotype" pitchFamily="18" charset="0"/>
              </a:rPr>
              <a:t>  background:cyan;</a:t>
            </a:r>
          </a:p>
          <a:p>
            <a:pPr marL="228600" lvl="1"/>
            <a:r>
              <a:rPr lang="en-US" sz="1600">
                <a:latin typeface="Palatino Linotype" pitchFamily="18" charset="0"/>
              </a:rPr>
              <a:t>  font-weight:bold;</a:t>
            </a:r>
          </a:p>
          <a:p>
            <a:pPr marL="228600" lvl="1"/>
            <a:r>
              <a:rPr lang="en-US" sz="1600">
                <a:latin typeface="Palatino Linotype" pitchFamily="18" charset="0"/>
              </a:rPr>
              <a:t>  }</a:t>
            </a:r>
          </a:p>
          <a:p>
            <a:pPr marL="228600" lvl="1"/>
            <a:r>
              <a:rPr lang="en-US" sz="1600">
                <a:latin typeface="Palatino Linotype" pitchFamily="18" charset="0"/>
              </a:rPr>
              <a:t>  .headlines {font-size:14pt;}</a:t>
            </a:r>
          </a:p>
          <a:p>
            <a:pPr marL="228600" lvl="1"/>
            <a:r>
              <a:rPr lang="en-US" sz="1600">
                <a:latin typeface="Palatino Linotype" pitchFamily="18" charset="0"/>
              </a:rPr>
              <a:t>  .sublines {font-size:12pt;}</a:t>
            </a:r>
          </a:p>
          <a:p>
            <a:pPr marL="228600" lvl="1"/>
            <a:r>
              <a:rPr lang="en-US" sz="1600">
                <a:latin typeface="Palatino Linotype" pitchFamily="18" charset="0"/>
              </a:rPr>
              <a:t>  .infotext {font-size:10pt;}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/>
      <p:bldP spid="1628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32966-4EB7-400C-BC86-AD27110843AF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D01A7"/>
                </a:solidFill>
              </a:rPr>
              <a:t>Elemen-elemen CSS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413" y="1600200"/>
            <a:ext cx="6783387" cy="4530725"/>
          </a:xfrm>
        </p:spPr>
        <p:txBody>
          <a:bodyPr/>
          <a:lstStyle/>
          <a:p>
            <a:pPr eaLnBrk="1" hangingPunct="1"/>
            <a:r>
              <a:rPr lang="en-US" i="1" smtClean="0">
                <a:solidFill>
                  <a:srgbClr val="B91D55"/>
                </a:solidFill>
              </a:rPr>
              <a:t>Font</a:t>
            </a:r>
          </a:p>
          <a:p>
            <a:pPr eaLnBrk="1" hangingPunct="1"/>
            <a:r>
              <a:rPr lang="en-US" i="1" smtClean="0">
                <a:solidFill>
                  <a:srgbClr val="B91D55"/>
                </a:solidFill>
              </a:rPr>
              <a:t>Text</a:t>
            </a:r>
          </a:p>
          <a:p>
            <a:pPr eaLnBrk="1" hangingPunct="1"/>
            <a:r>
              <a:rPr lang="en-US" i="1" smtClean="0">
                <a:solidFill>
                  <a:srgbClr val="B91D55"/>
                </a:solidFill>
              </a:rPr>
              <a:t>Color</a:t>
            </a:r>
          </a:p>
          <a:p>
            <a:pPr eaLnBrk="1" hangingPunct="1"/>
            <a:endParaRPr lang="en-US" i="1" smtClean="0">
              <a:solidFill>
                <a:srgbClr val="B91D55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821A8-0D3F-42A6-8D5B-F083CC6C2CAA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0D01A7"/>
                </a:solidFill>
              </a:rPr>
              <a:t>Font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3581400" cy="2667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900" smtClean="0"/>
              <a:t>Digunakan untuk mengatur tingkah-laku huruf (</a:t>
            </a:r>
            <a:r>
              <a:rPr lang="en-US" sz="1900" b="1" i="1" smtClean="0"/>
              <a:t>font</a:t>
            </a:r>
            <a:r>
              <a:rPr lang="en-US" sz="1900" smtClean="0"/>
              <a:t>). Elemen ini mempunyai beberapa properti. Satu properti dapat mempunyai beberapa nilai.</a:t>
            </a: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685925"/>
            <a:ext cx="49530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BCB2E-2A28-4907-B103-469A5858A589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0D01A7"/>
                </a:solidFill>
              </a:rPr>
              <a:t>Text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3048000" cy="3352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900" smtClean="0"/>
              <a:t>Element text akan membuat tampilan teks menjadi lebih menarik</a:t>
            </a:r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752600"/>
            <a:ext cx="51720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4CFDE-791E-4FA3-B3C4-9D77BC44944A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0D01A7"/>
                </a:solidFill>
              </a:rPr>
              <a:t>Color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3429000" cy="25146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sz="1900" smtClean="0"/>
              <a:t>Elemen color yang digunakan untuk mengatur warna teks dan </a:t>
            </a:r>
            <a:r>
              <a:rPr lang="en-US" sz="1900" i="1" smtClean="0"/>
              <a:t>background </a:t>
            </a:r>
            <a:r>
              <a:rPr lang="en-US" sz="1900" smtClean="0"/>
              <a:t>halaman web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1900" smtClean="0">
              <a:solidFill>
                <a:srgbClr val="B91D55"/>
              </a:solidFill>
            </a:endParaRP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447800"/>
            <a:ext cx="46672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F0B486-DEFD-45DB-836A-AF92C187D7C6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0D01A7"/>
                </a:solidFill>
              </a:rPr>
              <a:t>Summary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 marL="400050" indent="-400050" eaLnBrk="1" hangingPunct="1">
              <a:lnSpc>
                <a:spcPct val="90000"/>
              </a:lnSpc>
            </a:pPr>
            <a:r>
              <a:rPr lang="en-US" sz="2900" smtClean="0"/>
              <a:t>CSS (</a:t>
            </a:r>
            <a:r>
              <a:rPr lang="en-US" sz="2900" i="1" smtClean="0"/>
              <a:t>Cascading Style Sheet</a:t>
            </a:r>
            <a:r>
              <a:rPr lang="en-US" sz="2900" smtClean="0"/>
              <a:t>) digunakan untuk memformat atau membuat </a:t>
            </a:r>
            <a:r>
              <a:rPr lang="en-US" sz="2900" i="1" smtClean="0"/>
              <a:t>layout </a:t>
            </a:r>
            <a:r>
              <a:rPr lang="en-US" sz="2900" smtClean="0"/>
              <a:t>halaman web menjadi lebih menarik dan mudah dikelola.</a:t>
            </a:r>
          </a:p>
          <a:p>
            <a:pPr marL="400050" indent="-400050" eaLnBrk="1" hangingPunct="1">
              <a:lnSpc>
                <a:spcPct val="90000"/>
              </a:lnSpc>
            </a:pPr>
            <a:r>
              <a:rPr lang="en-US" sz="2900" smtClean="0"/>
              <a:t>Ada 3 mekanisme untuk mengaplikasikan CSS, yaitu: </a:t>
            </a:r>
            <a:r>
              <a:rPr lang="en-US" sz="2900" i="1" smtClean="0"/>
              <a:t>Style </a:t>
            </a:r>
            <a:r>
              <a:rPr lang="en-US" sz="2900" smtClean="0"/>
              <a:t>didefinisikan dalam </a:t>
            </a:r>
            <a:r>
              <a:rPr lang="en-US" sz="2900" i="1" smtClean="0"/>
              <a:t>tag </a:t>
            </a:r>
            <a:r>
              <a:rPr lang="en-US" sz="2900" smtClean="0"/>
              <a:t>HTML (</a:t>
            </a:r>
            <a:r>
              <a:rPr lang="en-US" sz="2900" i="1" smtClean="0"/>
              <a:t>tag </a:t>
            </a:r>
            <a:r>
              <a:rPr lang="en-US" sz="2900" smtClean="0"/>
              <a:t>tunggal), di dalam bagian &lt;head&gt;, didefinisikan di file eksternal.</a:t>
            </a:r>
          </a:p>
          <a:p>
            <a:pPr marL="400050" indent="-400050" eaLnBrk="1" hangingPunct="1">
              <a:lnSpc>
                <a:spcPct val="90000"/>
              </a:lnSpc>
            </a:pPr>
            <a:r>
              <a:rPr lang="en-US" sz="2900" smtClean="0"/>
              <a:t>Elemen-elemen CSS terdiri dari </a:t>
            </a:r>
            <a:r>
              <a:rPr lang="en-US" sz="2900" i="1" smtClean="0"/>
              <a:t>Font, Text, Color </a:t>
            </a:r>
            <a:r>
              <a:rPr lang="en-US" sz="2900" smtClean="0"/>
              <a:t>dan </a:t>
            </a:r>
            <a:r>
              <a:rPr lang="en-US" sz="2900" i="1" smtClean="0"/>
              <a:t>Link</a:t>
            </a:r>
          </a:p>
          <a:p>
            <a:pPr marL="400050" indent="-400050" eaLnBrk="1" hangingPunct="1">
              <a:lnSpc>
                <a:spcPct val="90000"/>
              </a:lnSpc>
            </a:pPr>
            <a:endParaRPr lang="en-US" sz="29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217D3-7323-48BA-9D84-03002531F993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D01A7"/>
                </a:solidFill>
              </a:rPr>
              <a:t>Daftar Pustaka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Chris Bates [2006]. </a:t>
            </a:r>
            <a:r>
              <a:rPr lang="en-US" sz="2600" b="1" smtClean="0"/>
              <a:t>Web Programming: Building Internet Applications</a:t>
            </a:r>
            <a:r>
              <a:rPr lang="en-US" sz="2600" smtClean="0"/>
              <a:t>, Third Edition, John Wiley &amp; Sons Ltd, England. </a:t>
            </a:r>
          </a:p>
          <a:p>
            <a:pPr eaLnBrk="1" hangingPunct="1"/>
            <a:r>
              <a:rPr lang="en-US" sz="2600" smtClean="0"/>
              <a:t>Husni [2007]. </a:t>
            </a:r>
            <a:r>
              <a:rPr lang="en-US" sz="2600" b="1" smtClean="0"/>
              <a:t>Pemrograman Database Berbasis Web</a:t>
            </a:r>
            <a:r>
              <a:rPr lang="en-US" sz="2600" smtClean="0"/>
              <a:t>, Graha Ilmu, Yogyakarta.</a:t>
            </a:r>
          </a:p>
          <a:p>
            <a:pPr eaLnBrk="1" hangingPunct="1"/>
            <a:r>
              <a:rPr lang="en-US" sz="2600" smtClean="0"/>
              <a:t>Sebesta, R.W. [2002], </a:t>
            </a:r>
            <a:r>
              <a:rPr lang="en-US" sz="2600" b="1" smtClean="0"/>
              <a:t>Programming the World Wide Web</a:t>
            </a:r>
            <a:r>
              <a:rPr lang="en-US" sz="2600" smtClean="0"/>
              <a:t>, Addison Wesley.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1693E-D210-4E8A-866C-40F52A880246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0D01A7"/>
                </a:solidFill>
              </a:rPr>
              <a:t>Selector </a:t>
            </a:r>
            <a:r>
              <a:rPr lang="en-US" smtClean="0">
                <a:solidFill>
                  <a:srgbClr val="0D01A7"/>
                </a:solidFill>
              </a:rPr>
              <a:t>ID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73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>
                <a:solidFill>
                  <a:srgbClr val="B91D55"/>
                </a:solidFill>
              </a:rPr>
              <a:t>Digunakan untuk mendefinisikan </a:t>
            </a:r>
            <a:r>
              <a:rPr lang="en-US" sz="2100" i="1" smtClean="0">
                <a:solidFill>
                  <a:srgbClr val="B91D55"/>
                </a:solidFill>
              </a:rPr>
              <a:t>style </a:t>
            </a:r>
            <a:r>
              <a:rPr lang="en-US" sz="2100" smtClean="0">
                <a:solidFill>
                  <a:srgbClr val="B91D55"/>
                </a:solidFill>
              </a:rPr>
              <a:t>yang berhubungan dengan suatu </a:t>
            </a:r>
            <a:r>
              <a:rPr lang="en-US" sz="2100" i="1" smtClean="0">
                <a:solidFill>
                  <a:srgbClr val="B91D55"/>
                </a:solidFill>
              </a:rPr>
              <a:t>object </a:t>
            </a:r>
            <a:r>
              <a:rPr lang="en-US" sz="2100" smtClean="0">
                <a:solidFill>
                  <a:srgbClr val="B91D55"/>
                </a:solidFill>
              </a:rPr>
              <a:t>memanfaatkan ID unik, biasa digunakan saat bekerja dengan </a:t>
            </a:r>
            <a:r>
              <a:rPr lang="en-US" sz="2100" i="1" smtClean="0">
                <a:solidFill>
                  <a:srgbClr val="B91D55"/>
                </a:solidFill>
              </a:rPr>
              <a:t>layer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>
                <a:solidFill>
                  <a:srgbClr val="B91D55"/>
                </a:solidFill>
              </a:rPr>
              <a:t>Syntax: </a:t>
            </a:r>
            <a:r>
              <a:rPr lang="en-US" sz="2100" b="1" smtClean="0">
                <a:solidFill>
                  <a:srgbClr val="33CC33"/>
                </a:solidFill>
              </a:rPr>
              <a:t>#IDSelector {Properti:Nilai;}</a:t>
            </a:r>
            <a:endParaRPr lang="en-US" sz="2100" smtClean="0">
              <a:solidFill>
                <a:srgbClr val="33CC33"/>
              </a:solidFill>
            </a:endParaRPr>
          </a:p>
        </p:txBody>
      </p:sp>
      <p:pic>
        <p:nvPicPr>
          <p:cNvPr id="14029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127375"/>
            <a:ext cx="4343400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762000" y="3048000"/>
            <a:ext cx="1376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FFFFCC"/>
              </a:buClr>
            </a:pPr>
            <a:r>
              <a:rPr lang="en-US" sz="2000" b="1">
                <a:solidFill>
                  <a:srgbClr val="B91D55"/>
                </a:solidFill>
                <a:latin typeface="Palatino Linotype" pitchFamily="18" charset="0"/>
              </a:rPr>
              <a:t>Tampilan: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  <p:bldP spid="1402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BC0F5-4584-4A3B-8063-F1404D219F04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447800" y="838200"/>
            <a:ext cx="6934200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FFCC"/>
              </a:buClr>
            </a:pPr>
            <a:r>
              <a:rPr lang="en-US" sz="2000" b="1">
                <a:solidFill>
                  <a:srgbClr val="B91D55"/>
                </a:solidFill>
                <a:latin typeface="Palatino Linotype" pitchFamily="18" charset="0"/>
              </a:rPr>
              <a:t>Script HTML:</a:t>
            </a:r>
            <a:endParaRPr lang="en-US" b="1">
              <a:latin typeface="Palatino Linotype" pitchFamily="18" charset="0"/>
            </a:endParaRPr>
          </a:p>
          <a:p>
            <a:r>
              <a:rPr lang="en-US" sz="1400">
                <a:latin typeface="Palatino Linotype" pitchFamily="18" charset="0"/>
              </a:rPr>
              <a:t>&lt;html&gt;</a:t>
            </a:r>
          </a:p>
          <a:p>
            <a:r>
              <a:rPr lang="en-US" sz="1400">
                <a:latin typeface="Palatino Linotype" pitchFamily="18" charset="0"/>
              </a:rPr>
              <a:t>  &lt;head&gt;</a:t>
            </a:r>
          </a:p>
          <a:p>
            <a:r>
              <a:rPr lang="en-US" sz="1400">
                <a:latin typeface="Palatino Linotype" pitchFamily="18" charset="0"/>
              </a:rPr>
              <a:t>     &lt;title&gt;Selector ID&lt;/title&gt;</a:t>
            </a:r>
          </a:p>
          <a:p>
            <a:r>
              <a:rPr lang="en-US" sz="1400">
                <a:latin typeface="Palatino Linotype" pitchFamily="18" charset="0"/>
              </a:rPr>
              <a:t>     </a:t>
            </a:r>
            <a:r>
              <a:rPr lang="en-US" sz="1400" b="1">
                <a:solidFill>
                  <a:srgbClr val="33CC33"/>
                </a:solidFill>
                <a:latin typeface="Palatino Linotype" pitchFamily="18" charset="0"/>
              </a:rPr>
              <a:t>&lt;style type="text/css"&gt;</a:t>
            </a:r>
          </a:p>
          <a:p>
            <a:r>
              <a:rPr lang="en-US" sz="1400" b="1">
                <a:solidFill>
                  <a:srgbClr val="33CC33"/>
                </a:solidFill>
                <a:latin typeface="Palatino Linotype" pitchFamily="18" charset="0"/>
              </a:rPr>
              <a:t>	#layer1 {position:absolute; left:100;top:75; z-index:2}</a:t>
            </a:r>
          </a:p>
          <a:p>
            <a:r>
              <a:rPr lang="en-US" sz="1400" b="1">
                <a:solidFill>
                  <a:srgbClr val="33CC33"/>
                </a:solidFill>
                <a:latin typeface="Palatino Linotype" pitchFamily="18" charset="0"/>
              </a:rPr>
              <a:t>	#layer2 {position:absolute; left:130;top:120; z-index:1}</a:t>
            </a:r>
          </a:p>
          <a:p>
            <a:r>
              <a:rPr lang="en-US" sz="1400" b="1">
                <a:solidFill>
                  <a:srgbClr val="33CC33"/>
                </a:solidFill>
                <a:latin typeface="Palatino Linotype" pitchFamily="18" charset="0"/>
              </a:rPr>
              <a:t>     &lt;/style&gt;</a:t>
            </a:r>
          </a:p>
          <a:p>
            <a:r>
              <a:rPr lang="en-US" sz="1400">
                <a:latin typeface="Palatino Linotype" pitchFamily="18" charset="0"/>
              </a:rPr>
              <a:t>  &lt;/head&gt;</a:t>
            </a:r>
          </a:p>
          <a:p>
            <a:r>
              <a:rPr lang="en-US" sz="1400">
                <a:latin typeface="Palatino Linotype" pitchFamily="18" charset="0"/>
              </a:rPr>
              <a:t>  &lt;body&gt;</a:t>
            </a:r>
          </a:p>
          <a:p>
            <a:r>
              <a:rPr lang="en-US" sz="1400">
                <a:latin typeface="Palatino Linotype" pitchFamily="18" charset="0"/>
              </a:rPr>
              <a:t>     &lt;div </a:t>
            </a:r>
            <a:r>
              <a:rPr lang="en-US" sz="1400" b="1">
                <a:solidFill>
                  <a:srgbClr val="33CC33"/>
                </a:solidFill>
                <a:latin typeface="Palatino Linotype" pitchFamily="18" charset="0"/>
              </a:rPr>
              <a:t>id="layer1"</a:t>
            </a:r>
            <a:r>
              <a:rPr lang="en-US" sz="1400">
                <a:latin typeface="Palatino Linotype" pitchFamily="18" charset="0"/>
              </a:rPr>
              <a:t>&gt;</a:t>
            </a:r>
          </a:p>
          <a:p>
            <a:r>
              <a:rPr lang="en-US" sz="1400">
                <a:latin typeface="Palatino Linotype" pitchFamily="18" charset="0"/>
              </a:rPr>
              <a:t>	&lt;table border="1" bgcolor="cyan"&gt;</a:t>
            </a:r>
          </a:p>
          <a:p>
            <a:r>
              <a:rPr lang="en-US" sz="1400">
                <a:latin typeface="Palatino Linotype" pitchFamily="18" charset="0"/>
              </a:rPr>
              <a:t>	&lt;tr&gt; &lt;td&gt;Ini adalah layer 1&lt;br&gt;Diletakkan pada posisi (100,100)&lt;/td&gt;&lt;/tr&gt;</a:t>
            </a:r>
          </a:p>
          <a:p>
            <a:r>
              <a:rPr lang="en-US" sz="1400">
                <a:latin typeface="Palatino Linotype" pitchFamily="18" charset="0"/>
              </a:rPr>
              <a:t>	&lt;/table&gt;</a:t>
            </a:r>
          </a:p>
          <a:p>
            <a:r>
              <a:rPr lang="en-US" sz="1400">
                <a:latin typeface="Palatino Linotype" pitchFamily="18" charset="0"/>
              </a:rPr>
              <a:t>     &lt;/div&gt;</a:t>
            </a:r>
          </a:p>
          <a:p>
            <a:r>
              <a:rPr lang="en-US" sz="1400">
                <a:latin typeface="Palatino Linotype" pitchFamily="18" charset="0"/>
              </a:rPr>
              <a:t>     &lt;div </a:t>
            </a:r>
            <a:r>
              <a:rPr lang="en-US" sz="1400" b="1">
                <a:solidFill>
                  <a:srgbClr val="33CC33"/>
                </a:solidFill>
                <a:latin typeface="Palatino Linotype" pitchFamily="18" charset="0"/>
              </a:rPr>
              <a:t>id="layer2"</a:t>
            </a:r>
            <a:r>
              <a:rPr lang="en-US" sz="1400">
                <a:latin typeface="Palatino Linotype" pitchFamily="18" charset="0"/>
              </a:rPr>
              <a:t>&gt;</a:t>
            </a:r>
          </a:p>
          <a:p>
            <a:r>
              <a:rPr lang="en-US" sz="1400">
                <a:latin typeface="Palatino Linotype" pitchFamily="18" charset="0"/>
              </a:rPr>
              <a:t>	&lt;table border="1" bgcolor="yellow"&gt;</a:t>
            </a:r>
          </a:p>
          <a:p>
            <a:r>
              <a:rPr lang="en-US" sz="1400">
                <a:latin typeface="Palatino Linotype" pitchFamily="18" charset="0"/>
              </a:rPr>
              <a:t>	&lt;tr&gt;&lt;td&gt;Ini adalah layer 2&lt;br&gt;Diletakkan pada posisi (130,120)&lt;/td&gt;&lt;/tr&gt;</a:t>
            </a:r>
          </a:p>
          <a:p>
            <a:r>
              <a:rPr lang="en-US" sz="1400">
                <a:latin typeface="Palatino Linotype" pitchFamily="18" charset="0"/>
              </a:rPr>
              <a:t>	&lt;/table&gt;</a:t>
            </a:r>
          </a:p>
          <a:p>
            <a:r>
              <a:rPr lang="en-US" sz="1400">
                <a:latin typeface="Palatino Linotype" pitchFamily="18" charset="0"/>
              </a:rPr>
              <a:t>     &lt;/div&gt;</a:t>
            </a:r>
          </a:p>
          <a:p>
            <a:r>
              <a:rPr lang="en-US" sz="1400">
                <a:latin typeface="Palatino Linotype" pitchFamily="18" charset="0"/>
              </a:rPr>
              <a:t>  &lt;/body&gt;</a:t>
            </a:r>
          </a:p>
          <a:p>
            <a:r>
              <a:rPr lang="en-US" sz="1400">
                <a:latin typeface="Palatino Linotype" pitchFamily="18" charset="0"/>
              </a:rPr>
              <a:t>&lt;/html&gt;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514A35-8769-4DBE-A090-416BDCF0979B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D01A7"/>
                </a:solidFill>
              </a:rPr>
              <a:t>Pengelompokan </a:t>
            </a:r>
            <a:r>
              <a:rPr lang="en-US" i="1" smtClean="0">
                <a:solidFill>
                  <a:srgbClr val="0D01A7"/>
                </a:solidFill>
              </a:rPr>
              <a:t>Selector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smtClean="0">
                <a:solidFill>
                  <a:srgbClr val="B91D55"/>
                </a:solidFill>
              </a:rPr>
              <a:t>Untuk beberapa style yang sebagian properti-nya memiliki nilai yang sama, misalnya jenis </a:t>
            </a:r>
            <a:r>
              <a:rPr lang="en-US" sz="2600" i="1" smtClean="0">
                <a:solidFill>
                  <a:srgbClr val="B91D55"/>
                </a:solidFill>
              </a:rPr>
              <a:t>font </a:t>
            </a:r>
            <a:r>
              <a:rPr lang="en-US" sz="2600" smtClean="0">
                <a:solidFill>
                  <a:srgbClr val="B91D55"/>
                </a:solidFill>
              </a:rPr>
              <a:t>yang sama; mendefinisikan font tidak perlu dilakukan satu demi satu untuk setiap selector. Pendefinisian dapat dikelompokkan, dengan cara melewatkan </a:t>
            </a:r>
            <a:r>
              <a:rPr lang="en-US" sz="2600" i="1" smtClean="0">
                <a:solidFill>
                  <a:srgbClr val="B91D55"/>
                </a:solidFill>
              </a:rPr>
              <a:t>font </a:t>
            </a:r>
            <a:r>
              <a:rPr lang="en-US" sz="2600" smtClean="0">
                <a:solidFill>
                  <a:srgbClr val="B91D55"/>
                </a:solidFill>
              </a:rPr>
              <a:t>ke semua selector dalam satu kali.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E9D0B-3B96-435C-8CCC-AC324FAAE637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1143000" y="1295400"/>
            <a:ext cx="2971800" cy="4843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FFCC"/>
              </a:buClr>
            </a:pPr>
            <a:r>
              <a:rPr lang="en-US" b="1">
                <a:solidFill>
                  <a:srgbClr val="B91D55"/>
                </a:solidFill>
                <a:latin typeface="Palatino Linotype" pitchFamily="18" charset="0"/>
              </a:rPr>
              <a:t>Sebelum pengelompokan:</a:t>
            </a:r>
          </a:p>
          <a:p>
            <a:r>
              <a:rPr lang="en-US" sz="1400">
                <a:latin typeface="Palatino Linotype" pitchFamily="18" charset="0"/>
              </a:rPr>
              <a:t>.headlines</a:t>
            </a:r>
          </a:p>
          <a:p>
            <a:r>
              <a:rPr lang="en-US" sz="1400">
                <a:latin typeface="Palatino Linotype" pitchFamily="18" charset="0"/>
              </a:rPr>
              <a:t>  {</a:t>
            </a:r>
          </a:p>
          <a:p>
            <a:r>
              <a:rPr lang="en-US" sz="1400">
                <a:latin typeface="Palatino Linotype" pitchFamily="18" charset="0"/>
              </a:rPr>
              <a:t>  font-family:arial;</a:t>
            </a:r>
          </a:p>
          <a:p>
            <a:r>
              <a:rPr lang="en-US" sz="1400">
                <a:latin typeface="Palatino Linotype" pitchFamily="18" charset="0"/>
              </a:rPr>
              <a:t>  color:black;</a:t>
            </a:r>
          </a:p>
          <a:p>
            <a:r>
              <a:rPr lang="en-US" sz="1400">
                <a:latin typeface="Palatino Linotype" pitchFamily="18" charset="0"/>
              </a:rPr>
              <a:t>  background:yellow;</a:t>
            </a:r>
          </a:p>
          <a:p>
            <a:r>
              <a:rPr lang="en-US" sz="1400">
                <a:solidFill>
                  <a:srgbClr val="0000FF"/>
                </a:solidFill>
                <a:latin typeface="Palatino Linotype" pitchFamily="18" charset="0"/>
              </a:rPr>
              <a:t>  </a:t>
            </a:r>
            <a:r>
              <a:rPr lang="en-US" sz="1400" b="1">
                <a:solidFill>
                  <a:srgbClr val="0000FF"/>
                </a:solidFill>
                <a:latin typeface="Palatino Linotype" pitchFamily="18" charset="0"/>
              </a:rPr>
              <a:t>font-size:14pt;</a:t>
            </a:r>
          </a:p>
          <a:p>
            <a:r>
              <a:rPr lang="en-US" sz="1400">
                <a:latin typeface="Palatino Linotype" pitchFamily="18" charset="0"/>
              </a:rPr>
              <a:t>  }</a:t>
            </a:r>
          </a:p>
          <a:p>
            <a:r>
              <a:rPr lang="en-US" sz="1400">
                <a:latin typeface="Palatino Linotype" pitchFamily="18" charset="0"/>
              </a:rPr>
              <a:t>.sublines </a:t>
            </a:r>
          </a:p>
          <a:p>
            <a:r>
              <a:rPr lang="en-US" sz="1400">
                <a:latin typeface="Palatino Linotype" pitchFamily="18" charset="0"/>
              </a:rPr>
              <a:t>  {</a:t>
            </a:r>
          </a:p>
          <a:p>
            <a:r>
              <a:rPr lang="en-US" sz="1400">
                <a:latin typeface="Palatino Linotype" pitchFamily="18" charset="0"/>
              </a:rPr>
              <a:t>  font-family:arial;</a:t>
            </a:r>
          </a:p>
          <a:p>
            <a:r>
              <a:rPr lang="en-US" sz="1400">
                <a:latin typeface="Palatino Linotype" pitchFamily="18" charset="0"/>
              </a:rPr>
              <a:t>  color:black;</a:t>
            </a:r>
          </a:p>
          <a:p>
            <a:r>
              <a:rPr lang="en-US" sz="1400">
                <a:latin typeface="Palatino Linotype" pitchFamily="18" charset="0"/>
              </a:rPr>
              <a:t>  background:yellow;</a:t>
            </a:r>
          </a:p>
          <a:p>
            <a:r>
              <a:rPr lang="en-US" sz="1400" b="1">
                <a:solidFill>
                  <a:srgbClr val="0000FF"/>
                </a:solidFill>
                <a:latin typeface="Palatino Linotype" pitchFamily="18" charset="0"/>
              </a:rPr>
              <a:t>  font-size:12pt;</a:t>
            </a:r>
          </a:p>
          <a:p>
            <a:r>
              <a:rPr lang="en-US" sz="1400">
                <a:latin typeface="Palatino Linotype" pitchFamily="18" charset="0"/>
              </a:rPr>
              <a:t>  }</a:t>
            </a:r>
          </a:p>
          <a:p>
            <a:r>
              <a:rPr lang="en-US" sz="1400">
                <a:latin typeface="Palatino Linotype" pitchFamily="18" charset="0"/>
              </a:rPr>
              <a:t>.infotext </a:t>
            </a:r>
          </a:p>
          <a:p>
            <a:r>
              <a:rPr lang="en-US" sz="1400">
                <a:latin typeface="Palatino Linotype" pitchFamily="18" charset="0"/>
              </a:rPr>
              <a:t>  {</a:t>
            </a:r>
          </a:p>
          <a:p>
            <a:r>
              <a:rPr lang="en-US" sz="1400">
                <a:latin typeface="Palatino Linotype" pitchFamily="18" charset="0"/>
              </a:rPr>
              <a:t>  font-family:arial;</a:t>
            </a:r>
          </a:p>
          <a:p>
            <a:r>
              <a:rPr lang="en-US" sz="1400">
                <a:latin typeface="Palatino Linotype" pitchFamily="18" charset="0"/>
              </a:rPr>
              <a:t>  color:black;</a:t>
            </a:r>
          </a:p>
          <a:p>
            <a:r>
              <a:rPr lang="en-US" sz="1400">
                <a:latin typeface="Palatino Linotype" pitchFamily="18" charset="0"/>
              </a:rPr>
              <a:t>  background:yellow;</a:t>
            </a:r>
          </a:p>
          <a:p>
            <a:r>
              <a:rPr lang="en-US" sz="1400" b="1">
                <a:solidFill>
                  <a:srgbClr val="0000FF"/>
                </a:solidFill>
                <a:latin typeface="Palatino Linotype" pitchFamily="18" charset="0"/>
              </a:rPr>
              <a:t>  font-size:10pt;</a:t>
            </a:r>
          </a:p>
          <a:p>
            <a:r>
              <a:rPr lang="en-US" sz="1400">
                <a:latin typeface="Palatino Linotype" pitchFamily="18" charset="0"/>
              </a:rPr>
              <a:t>  }</a:t>
            </a:r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5715000" y="2438400"/>
            <a:ext cx="2971800" cy="2263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FFCC"/>
              </a:buClr>
            </a:pPr>
            <a:r>
              <a:rPr lang="en-US" b="1">
                <a:solidFill>
                  <a:srgbClr val="B91D55"/>
                </a:solidFill>
                <a:latin typeface="Palatino Linotype" pitchFamily="18" charset="0"/>
              </a:rPr>
              <a:t>Setelah pengelompokan:</a:t>
            </a:r>
            <a:endParaRPr lang="en-US" sz="1600">
              <a:latin typeface="Palatino Linotype" pitchFamily="18" charset="0"/>
            </a:endParaRPr>
          </a:p>
          <a:p>
            <a:r>
              <a:rPr lang="en-US" sz="1400">
                <a:latin typeface="Palatino Linotype" pitchFamily="18" charset="0"/>
              </a:rPr>
              <a:t>.headlines, .sublines, .infotext </a:t>
            </a:r>
          </a:p>
          <a:p>
            <a:r>
              <a:rPr lang="en-US" sz="1400">
                <a:latin typeface="Palatino Linotype" pitchFamily="18" charset="0"/>
              </a:rPr>
              <a:t>  {</a:t>
            </a:r>
          </a:p>
          <a:p>
            <a:r>
              <a:rPr lang="en-US" sz="1400">
                <a:latin typeface="Palatino Linotype" pitchFamily="18" charset="0"/>
              </a:rPr>
              <a:t>  font-family:arial;</a:t>
            </a:r>
          </a:p>
          <a:p>
            <a:r>
              <a:rPr lang="en-US" sz="1400">
                <a:latin typeface="Palatino Linotype" pitchFamily="18" charset="0"/>
              </a:rPr>
              <a:t>  color:black;</a:t>
            </a:r>
          </a:p>
          <a:p>
            <a:r>
              <a:rPr lang="en-US" sz="1400">
                <a:latin typeface="Palatino Linotype" pitchFamily="18" charset="0"/>
              </a:rPr>
              <a:t>  background:yellow;</a:t>
            </a:r>
          </a:p>
          <a:p>
            <a:r>
              <a:rPr lang="en-US" sz="1400">
                <a:latin typeface="Palatino Linotype" pitchFamily="18" charset="0"/>
              </a:rPr>
              <a:t>  }</a:t>
            </a:r>
          </a:p>
          <a:p>
            <a:r>
              <a:rPr lang="en-US" sz="1400" b="1">
                <a:solidFill>
                  <a:srgbClr val="0000FF"/>
                </a:solidFill>
                <a:latin typeface="Palatino Linotype" pitchFamily="18" charset="0"/>
              </a:rPr>
              <a:t>.headlines {font-size:14pt;}</a:t>
            </a:r>
          </a:p>
          <a:p>
            <a:r>
              <a:rPr lang="en-US" sz="1400" b="1">
                <a:solidFill>
                  <a:srgbClr val="0000FF"/>
                </a:solidFill>
                <a:latin typeface="Palatino Linotype" pitchFamily="18" charset="0"/>
              </a:rPr>
              <a:t>.sublines {font-size:12pt;}</a:t>
            </a:r>
          </a:p>
          <a:p>
            <a:r>
              <a:rPr lang="en-US" sz="1400" b="1">
                <a:solidFill>
                  <a:srgbClr val="0000FF"/>
                </a:solidFill>
                <a:latin typeface="Palatino Linotype" pitchFamily="18" charset="0"/>
              </a:rPr>
              <a:t>.infotext {font-size: 10pt;}</a:t>
            </a:r>
          </a:p>
        </p:txBody>
      </p:sp>
      <p:sp>
        <p:nvSpPr>
          <p:cNvPr id="11269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 smtClean="0">
                <a:solidFill>
                  <a:srgbClr val="0D01A7"/>
                </a:solidFill>
              </a:rPr>
              <a:t>Contoh Pengelompokan </a:t>
            </a:r>
            <a:r>
              <a:rPr lang="en-US" i="1" smtClean="0">
                <a:solidFill>
                  <a:srgbClr val="0D01A7"/>
                </a:solidFill>
              </a:rPr>
              <a:t>Selector</a:t>
            </a:r>
          </a:p>
        </p:txBody>
      </p:sp>
      <p:sp>
        <p:nvSpPr>
          <p:cNvPr id="154633" name="AutoShape 9"/>
          <p:cNvSpPr>
            <a:spLocks noChangeArrowheads="1"/>
          </p:cNvSpPr>
          <p:nvPr/>
        </p:nvSpPr>
        <p:spPr bwMode="auto">
          <a:xfrm>
            <a:off x="4419600" y="3124200"/>
            <a:ext cx="1066800" cy="762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 animBg="1"/>
      <p:bldP spid="154630" grpId="0" animBg="1"/>
      <p:bldP spid="1546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92029-6C78-42A7-978F-2C141AA4BB11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D01A7"/>
                </a:solidFill>
              </a:rPr>
              <a:t>Mekanisme Mengaplikasikan CSS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i="1" smtClean="0">
                <a:solidFill>
                  <a:srgbClr val="B91D55"/>
                </a:solidFill>
              </a:rPr>
              <a:t>Style </a:t>
            </a:r>
            <a:r>
              <a:rPr lang="en-US" smtClean="0">
                <a:solidFill>
                  <a:srgbClr val="B91D55"/>
                </a:solidFill>
              </a:rPr>
              <a:t>didefinisikan dalam </a:t>
            </a:r>
            <a:r>
              <a:rPr lang="en-US" i="1" smtClean="0">
                <a:solidFill>
                  <a:srgbClr val="B91D55"/>
                </a:solidFill>
              </a:rPr>
              <a:t>tag </a:t>
            </a:r>
            <a:r>
              <a:rPr lang="en-US" smtClean="0">
                <a:solidFill>
                  <a:srgbClr val="B91D55"/>
                </a:solidFill>
              </a:rPr>
              <a:t>HTML (</a:t>
            </a:r>
            <a:r>
              <a:rPr lang="en-US" i="1" smtClean="0">
                <a:solidFill>
                  <a:srgbClr val="B91D55"/>
                </a:solidFill>
              </a:rPr>
              <a:t>tag </a:t>
            </a:r>
            <a:r>
              <a:rPr lang="en-US" smtClean="0">
                <a:solidFill>
                  <a:srgbClr val="B91D55"/>
                </a:solidFill>
              </a:rPr>
              <a:t>tunggal)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i="1" smtClean="0">
                <a:solidFill>
                  <a:srgbClr val="B91D55"/>
                </a:solidFill>
              </a:rPr>
              <a:t>Style </a:t>
            </a:r>
            <a:r>
              <a:rPr lang="en-US" smtClean="0">
                <a:solidFill>
                  <a:srgbClr val="B91D55"/>
                </a:solidFill>
              </a:rPr>
              <a:t>didefinisikan di dalam bagian &lt;head&gt; dan diaplikasikan untuk seluruh dokumen HTML tersebut.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i="1" smtClean="0">
                <a:solidFill>
                  <a:srgbClr val="B91D55"/>
                </a:solidFill>
              </a:rPr>
              <a:t>Style </a:t>
            </a:r>
            <a:r>
              <a:rPr lang="en-US" smtClean="0">
                <a:solidFill>
                  <a:srgbClr val="B91D55"/>
                </a:solidFill>
              </a:rPr>
              <a:t>didefinisikan di file eksternal yang selanjutnya dapat digunakan oleh dokumen HTML manapun dengan memasukkan CSS tersebut dalam dokumen yang diinginkan melalui URI.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83D391-FA75-48DF-90A6-F136278984F6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0D01A7"/>
                </a:solidFill>
              </a:rPr>
              <a:t>Style </a:t>
            </a:r>
            <a:r>
              <a:rPr lang="en-US" smtClean="0">
                <a:solidFill>
                  <a:srgbClr val="0D01A7"/>
                </a:solidFill>
              </a:rPr>
              <a:t>dalam tag tunggal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990600" y="1660525"/>
            <a:ext cx="7924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B91D55"/>
                </a:solidFill>
                <a:latin typeface="Palatino Linotype" pitchFamily="18" charset="0"/>
              </a:rPr>
              <a:t>CSS mendefinisikan </a:t>
            </a:r>
            <a:r>
              <a:rPr lang="en-US" sz="2000" i="1">
                <a:solidFill>
                  <a:srgbClr val="B91D55"/>
                </a:solidFill>
                <a:latin typeface="Palatino Linotype" pitchFamily="18" charset="0"/>
              </a:rPr>
              <a:t>tag </a:t>
            </a:r>
            <a:r>
              <a:rPr lang="en-US" sz="2000">
                <a:solidFill>
                  <a:srgbClr val="B91D55"/>
                </a:solidFill>
                <a:latin typeface="Palatino Linotype" pitchFamily="18" charset="0"/>
              </a:rPr>
              <a:t>tunggalnya hanya dengan menambahkan </a:t>
            </a:r>
            <a:r>
              <a:rPr lang="en-US" sz="2000" i="1">
                <a:solidFill>
                  <a:srgbClr val="B91D55"/>
                </a:solidFill>
                <a:latin typeface="Palatino Linotype" pitchFamily="18" charset="0"/>
              </a:rPr>
              <a:t>style </a:t>
            </a:r>
            <a:r>
              <a:rPr lang="en-US" sz="2000">
                <a:solidFill>
                  <a:srgbClr val="B91D55"/>
                </a:solidFill>
                <a:latin typeface="Palatino Linotype" pitchFamily="18" charset="0"/>
              </a:rPr>
              <a:t>seperti </a:t>
            </a:r>
            <a:r>
              <a:rPr lang="en-US" sz="2000" b="1">
                <a:solidFill>
                  <a:srgbClr val="33CC33"/>
                </a:solidFill>
                <a:latin typeface="Palatino Linotype" pitchFamily="18" charset="0"/>
              </a:rPr>
              <a:t>style="styledefinition:styleattribute;"</a:t>
            </a:r>
          </a:p>
        </p:txBody>
      </p:sp>
      <p:pic>
        <p:nvPicPr>
          <p:cNvPr id="1556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476625"/>
            <a:ext cx="43624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228600" y="3048000"/>
            <a:ext cx="4267200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B91D55"/>
                </a:solidFill>
                <a:latin typeface="Palatino Linotype" pitchFamily="18" charset="0"/>
              </a:rPr>
              <a:t>Script HTML:</a:t>
            </a:r>
          </a:p>
          <a:p>
            <a:r>
              <a:rPr lang="en-US" sz="1400">
                <a:latin typeface="Palatino Linotype" pitchFamily="18" charset="0"/>
              </a:rPr>
              <a:t>&lt;html&gt;</a:t>
            </a:r>
          </a:p>
          <a:p>
            <a:r>
              <a:rPr lang="en-US" sz="1400">
                <a:latin typeface="Palatino Linotype" pitchFamily="18" charset="0"/>
              </a:rPr>
              <a:t>  &lt;head&gt;</a:t>
            </a:r>
          </a:p>
          <a:p>
            <a:r>
              <a:rPr lang="en-US" sz="1400">
                <a:latin typeface="Palatino Linotype" pitchFamily="18" charset="0"/>
              </a:rPr>
              <a:t>    &lt;title&gt;Penggunaan CSS Tag Tunggal&lt;/title&gt;</a:t>
            </a:r>
          </a:p>
          <a:p>
            <a:r>
              <a:rPr lang="en-US" sz="1400">
                <a:latin typeface="Palatino Linotype" pitchFamily="18" charset="0"/>
              </a:rPr>
              <a:t>  &lt;/head&gt;</a:t>
            </a:r>
          </a:p>
          <a:p>
            <a:r>
              <a:rPr lang="en-US" sz="1400">
                <a:latin typeface="Palatino Linotype" pitchFamily="18" charset="0"/>
              </a:rPr>
              <a:t>  &lt;body&gt;</a:t>
            </a:r>
          </a:p>
          <a:p>
            <a:r>
              <a:rPr lang="en-US" sz="1400">
                <a:latin typeface="Palatino Linotype" pitchFamily="18" charset="0"/>
              </a:rPr>
              <a:t>     Ini adalah contoh </a:t>
            </a:r>
          </a:p>
          <a:p>
            <a:r>
              <a:rPr lang="en-US" sz="1400">
                <a:latin typeface="Palatino Linotype" pitchFamily="18" charset="0"/>
              </a:rPr>
              <a:t>     &lt;b </a:t>
            </a:r>
            <a:r>
              <a:rPr lang="en-US" sz="1400" b="1">
                <a:solidFill>
                  <a:srgbClr val="33CC33"/>
                </a:solidFill>
                <a:latin typeface="Palatino Linotype" pitchFamily="18" charset="0"/>
              </a:rPr>
              <a:t>style="font-size:16px;color:blue;"</a:t>
            </a:r>
            <a:r>
              <a:rPr lang="en-US" sz="1400">
                <a:latin typeface="Palatino Linotype" pitchFamily="18" charset="0"/>
              </a:rPr>
              <a:t>&gt; bold &lt;/b&gt; </a:t>
            </a:r>
          </a:p>
          <a:p>
            <a:r>
              <a:rPr lang="en-US" sz="1400">
                <a:latin typeface="Palatino Linotype" pitchFamily="18" charset="0"/>
              </a:rPr>
              <a:t>     dengan menggunakan CSS.</a:t>
            </a:r>
          </a:p>
          <a:p>
            <a:r>
              <a:rPr lang="en-US" sz="1400">
                <a:latin typeface="Palatino Linotype" pitchFamily="18" charset="0"/>
              </a:rPr>
              <a:t>  &lt;/body&gt;</a:t>
            </a:r>
          </a:p>
          <a:p>
            <a:r>
              <a:rPr lang="en-US" sz="1400">
                <a:latin typeface="Palatino Linotype" pitchFamily="18" charset="0"/>
              </a:rPr>
              <a:t>&lt;/html&gt;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4572000" y="3048000"/>
            <a:ext cx="1257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B91D55"/>
                </a:solidFill>
                <a:latin typeface="Palatino Linotype" pitchFamily="18" charset="0"/>
              </a:rPr>
              <a:t>Tampilan: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/>
      <p:bldP spid="155655" grpId="0"/>
      <p:bldP spid="1556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D0329-4BB7-4944-B501-3F8108ADF2FA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0D01A7"/>
                </a:solidFill>
              </a:rPr>
              <a:t>Style </a:t>
            </a:r>
            <a:r>
              <a:rPr lang="en-US" smtClean="0">
                <a:solidFill>
                  <a:srgbClr val="0D01A7"/>
                </a:solidFill>
              </a:rPr>
              <a:t>untuk 1 dokumen HTML</a:t>
            </a: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914400" y="1431925"/>
            <a:ext cx="7467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B91D55"/>
                </a:solidFill>
                <a:latin typeface="Palatino Linotype" pitchFamily="18" charset="0"/>
              </a:rPr>
              <a:t>CSS dapat didefinisikan untuk satu halaman secara keseluruhan hanya dengan menambahkan suatu definisi </a:t>
            </a:r>
            <a:r>
              <a:rPr lang="en-US" sz="2000" i="1">
                <a:solidFill>
                  <a:srgbClr val="B91D55"/>
                </a:solidFill>
                <a:latin typeface="Palatino Linotype" pitchFamily="18" charset="0"/>
              </a:rPr>
              <a:t>style </a:t>
            </a:r>
            <a:r>
              <a:rPr lang="en-US" sz="2000">
                <a:solidFill>
                  <a:srgbClr val="B91D55"/>
                </a:solidFill>
                <a:latin typeface="Palatino Linotype" pitchFamily="18" charset="0"/>
              </a:rPr>
              <a:t>pada bagian </a:t>
            </a:r>
            <a:r>
              <a:rPr lang="en-US" sz="2000" b="1" i="1">
                <a:solidFill>
                  <a:srgbClr val="B91D55"/>
                </a:solidFill>
                <a:latin typeface="Palatino Linotype" pitchFamily="18" charset="0"/>
              </a:rPr>
              <a:t>head </a:t>
            </a:r>
            <a:r>
              <a:rPr lang="en-US" sz="2000">
                <a:solidFill>
                  <a:srgbClr val="B91D55"/>
                </a:solidFill>
                <a:latin typeface="Palatino Linotype" pitchFamily="18" charset="0"/>
              </a:rPr>
              <a:t>dokumen HTML.</a:t>
            </a:r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914400" y="2506663"/>
            <a:ext cx="1376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B91D55"/>
                </a:solidFill>
                <a:latin typeface="Palatino Linotype" pitchFamily="18" charset="0"/>
              </a:rPr>
              <a:t>Tampilan:</a:t>
            </a:r>
          </a:p>
        </p:txBody>
      </p:sp>
      <p:pic>
        <p:nvPicPr>
          <p:cNvPr id="1434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590800"/>
            <a:ext cx="4738688" cy="340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/>
      <p:bldP spid="1566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7E6D5-DA6E-4707-A710-7F13BF7F9CFF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524000" y="152400"/>
            <a:ext cx="6781800" cy="602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B91D55"/>
                </a:solidFill>
                <a:latin typeface="Palatino Linotype" pitchFamily="18" charset="0"/>
              </a:rPr>
              <a:t>Script HTML:</a:t>
            </a:r>
            <a:endParaRPr lang="en-US" sz="1200">
              <a:latin typeface="Palatino Linotype" pitchFamily="18" charset="0"/>
            </a:endParaRPr>
          </a:p>
          <a:p>
            <a:r>
              <a:rPr lang="en-US" sz="1200">
                <a:latin typeface="Palatino Linotype" pitchFamily="18" charset="0"/>
              </a:rPr>
              <a:t>&lt;html&gt;</a:t>
            </a:r>
          </a:p>
          <a:p>
            <a:r>
              <a:rPr lang="en-US" sz="1200">
                <a:latin typeface="Palatino Linotype" pitchFamily="18" charset="0"/>
              </a:rPr>
              <a:t>  &lt;head&gt;</a:t>
            </a:r>
          </a:p>
          <a:p>
            <a:r>
              <a:rPr lang="en-US" sz="1200">
                <a:latin typeface="Palatino Linotype" pitchFamily="18" charset="0"/>
              </a:rPr>
              <a:t>     &lt;title&gt;Penggunaan CSS untuk satu halaman Web&lt;/title&gt;</a:t>
            </a:r>
          </a:p>
          <a:p>
            <a:r>
              <a:rPr lang="en-US" sz="1200" b="1">
                <a:solidFill>
                  <a:srgbClr val="33CC33"/>
                </a:solidFill>
                <a:latin typeface="Palatino Linotype" pitchFamily="18" charset="0"/>
              </a:rPr>
              <a:t>     &lt;style type="text/css"&gt;</a:t>
            </a:r>
          </a:p>
          <a:p>
            <a:r>
              <a:rPr lang="en-US" sz="1200" b="1">
                <a:solidFill>
                  <a:srgbClr val="33CC33"/>
                </a:solidFill>
                <a:latin typeface="Palatino Linotype" pitchFamily="18" charset="0"/>
              </a:rPr>
              <a:t>	.headlines, .sublines, .infotext {</a:t>
            </a:r>
          </a:p>
          <a:p>
            <a:r>
              <a:rPr lang="en-US" sz="1200" b="1">
                <a:solidFill>
                  <a:srgbClr val="33CC33"/>
                </a:solidFill>
                <a:latin typeface="Palatino Linotype" pitchFamily="18" charset="0"/>
              </a:rPr>
              <a:t>	font-family:arial;</a:t>
            </a:r>
          </a:p>
          <a:p>
            <a:r>
              <a:rPr lang="en-US" sz="1200" b="1">
                <a:solidFill>
                  <a:srgbClr val="33CC33"/>
                </a:solidFill>
                <a:latin typeface="Palatino Linotype" pitchFamily="18" charset="0"/>
              </a:rPr>
              <a:t>	color:blue;</a:t>
            </a:r>
          </a:p>
          <a:p>
            <a:r>
              <a:rPr lang="en-US" sz="1200" b="1">
                <a:solidFill>
                  <a:srgbClr val="33CC33"/>
                </a:solidFill>
                <a:latin typeface="Palatino Linotype" pitchFamily="18" charset="0"/>
              </a:rPr>
              <a:t>	background:cyan;</a:t>
            </a:r>
          </a:p>
          <a:p>
            <a:r>
              <a:rPr lang="en-US" sz="1200" b="1">
                <a:solidFill>
                  <a:srgbClr val="33CC33"/>
                </a:solidFill>
                <a:latin typeface="Palatino Linotype" pitchFamily="18" charset="0"/>
              </a:rPr>
              <a:t>	font-weight:bold;}</a:t>
            </a:r>
          </a:p>
          <a:p>
            <a:r>
              <a:rPr lang="en-US" sz="1200" b="1">
                <a:solidFill>
                  <a:srgbClr val="33CC33"/>
                </a:solidFill>
                <a:latin typeface="Palatino Linotype" pitchFamily="18" charset="0"/>
              </a:rPr>
              <a:t>	.headlines {font-size:14pt;}</a:t>
            </a:r>
          </a:p>
          <a:p>
            <a:r>
              <a:rPr lang="en-US" sz="1200" b="1">
                <a:solidFill>
                  <a:srgbClr val="33CC33"/>
                </a:solidFill>
                <a:latin typeface="Palatino Linotype" pitchFamily="18" charset="0"/>
              </a:rPr>
              <a:t>	.sublines {font-size:12pt;}</a:t>
            </a:r>
          </a:p>
          <a:p>
            <a:r>
              <a:rPr lang="en-US" sz="1200" b="1">
                <a:solidFill>
                  <a:srgbClr val="33CC33"/>
                </a:solidFill>
                <a:latin typeface="Palatino Linotype" pitchFamily="18" charset="0"/>
              </a:rPr>
              <a:t>	.infotext {font-size:10pt;}</a:t>
            </a:r>
          </a:p>
          <a:p>
            <a:r>
              <a:rPr lang="en-US" sz="1200" b="1">
                <a:solidFill>
                  <a:srgbClr val="33CC33"/>
                </a:solidFill>
                <a:latin typeface="Palatino Linotype" pitchFamily="18" charset="0"/>
              </a:rPr>
              <a:t>     &lt;/style&gt;</a:t>
            </a:r>
          </a:p>
          <a:p>
            <a:r>
              <a:rPr lang="en-US" sz="1200">
                <a:latin typeface="Palatino Linotype" pitchFamily="18" charset="0"/>
              </a:rPr>
              <a:t>  &lt;/head&gt;</a:t>
            </a:r>
          </a:p>
          <a:p>
            <a:r>
              <a:rPr lang="en-US" sz="1200">
                <a:latin typeface="Palatino Linotype" pitchFamily="18" charset="0"/>
              </a:rPr>
              <a:t>  &lt;body&gt;</a:t>
            </a:r>
          </a:p>
          <a:p>
            <a:r>
              <a:rPr lang="en-US" sz="1200">
                <a:latin typeface="Palatino Linotype" pitchFamily="18" charset="0"/>
              </a:rPr>
              <a:t>     &lt;span </a:t>
            </a:r>
            <a:r>
              <a:rPr lang="en-US" sz="1200" b="1">
                <a:solidFill>
                  <a:srgbClr val="33CC33"/>
                </a:solidFill>
                <a:latin typeface="Palatino Linotype" pitchFamily="18" charset="0"/>
              </a:rPr>
              <a:t>class="headlines"</a:t>
            </a:r>
            <a:r>
              <a:rPr lang="en-US" sz="1200">
                <a:latin typeface="Palatino Linotype" pitchFamily="18" charset="0"/>
              </a:rPr>
              <a:t>&gt;Selamat Datang&lt;/span&gt;&lt;br&gt;</a:t>
            </a:r>
          </a:p>
          <a:p>
            <a:r>
              <a:rPr lang="en-US" sz="1200">
                <a:latin typeface="Palatino Linotype" pitchFamily="18" charset="0"/>
              </a:rPr>
              <a:t>     &lt;div </a:t>
            </a:r>
            <a:r>
              <a:rPr lang="en-US" sz="1200" b="1">
                <a:solidFill>
                  <a:srgbClr val="33CC33"/>
                </a:solidFill>
                <a:latin typeface="Palatino Linotype" pitchFamily="18" charset="0"/>
              </a:rPr>
              <a:t>class="sublines"</a:t>
            </a:r>
            <a:r>
              <a:rPr lang="en-US" sz="1200">
                <a:latin typeface="Palatino Linotype" pitchFamily="18" charset="0"/>
              </a:rPr>
              <a:t>&gt; Ini adalah contoh penggunaan web yang menggunakan CSS.&lt;br&gt;</a:t>
            </a:r>
          </a:p>
          <a:p>
            <a:r>
              <a:rPr lang="en-US" sz="1200">
                <a:latin typeface="Palatino Linotype" pitchFamily="18" charset="0"/>
              </a:rPr>
              <a:t>	Contoh ini menggunakan CSS untuk satu halaman Web.&lt;br&gt;</a:t>
            </a:r>
          </a:p>
          <a:p>
            <a:r>
              <a:rPr lang="en-US" sz="1200">
                <a:latin typeface="Palatino Linotype" pitchFamily="18" charset="0"/>
              </a:rPr>
              <a:t>	Pendefinisian style cukup dilakukan di tag head.&lt;br&gt;</a:t>
            </a:r>
          </a:p>
          <a:p>
            <a:r>
              <a:rPr lang="en-US" sz="1200">
                <a:latin typeface="Palatino Linotype" pitchFamily="18" charset="0"/>
              </a:rPr>
              <a:t>     &lt;/div&gt;</a:t>
            </a:r>
          </a:p>
          <a:p>
            <a:r>
              <a:rPr lang="en-US" sz="1200">
                <a:latin typeface="Palatino Linotype" pitchFamily="18" charset="0"/>
              </a:rPr>
              <a:t>     &lt;br&gt;</a:t>
            </a:r>
          </a:p>
          <a:p>
            <a:r>
              <a:rPr lang="en-US" sz="1200">
                <a:latin typeface="Palatino Linotype" pitchFamily="18" charset="0"/>
              </a:rPr>
              <a:t>     &lt;table border="2"&gt;&lt;tr&gt;</a:t>
            </a:r>
          </a:p>
          <a:p>
            <a:r>
              <a:rPr lang="en-US" sz="1200">
                <a:latin typeface="Palatino Linotype" pitchFamily="18" charset="0"/>
              </a:rPr>
              <a:t>	&lt;td </a:t>
            </a:r>
            <a:r>
              <a:rPr lang="en-US" sz="1200" b="1">
                <a:solidFill>
                  <a:srgbClr val="33CC33"/>
                </a:solidFill>
                <a:latin typeface="Palatino Linotype" pitchFamily="18" charset="0"/>
              </a:rPr>
              <a:t>class="sublines"</a:t>
            </a:r>
            <a:r>
              <a:rPr lang="en-US" sz="1200">
                <a:latin typeface="Palatino Linotype" pitchFamily="18" charset="0"/>
              </a:rPr>
              <a:t>&gt; Style juga dapat dilakukan dalam elemen table. &lt;/td&gt;&lt;/tr&gt;</a:t>
            </a:r>
          </a:p>
          <a:p>
            <a:r>
              <a:rPr lang="en-US" sz="1200">
                <a:latin typeface="Palatino Linotype" pitchFamily="18" charset="0"/>
              </a:rPr>
              <a:t>     &lt;/table&gt;</a:t>
            </a:r>
          </a:p>
          <a:p>
            <a:r>
              <a:rPr lang="en-US" sz="1200">
                <a:latin typeface="Palatino Linotype" pitchFamily="18" charset="0"/>
              </a:rPr>
              <a:t>     &lt;br&gt;</a:t>
            </a:r>
          </a:p>
          <a:p>
            <a:r>
              <a:rPr lang="en-US" sz="1200">
                <a:latin typeface="Palatino Linotype" pitchFamily="18" charset="0"/>
              </a:rPr>
              <a:t>     &lt;hr&gt;</a:t>
            </a:r>
          </a:p>
          <a:p>
            <a:r>
              <a:rPr lang="en-US" sz="1200">
                <a:latin typeface="Palatino Linotype" pitchFamily="18" charset="0"/>
              </a:rPr>
              <a:t>     &lt;div </a:t>
            </a:r>
            <a:r>
              <a:rPr lang="en-US" sz="1200" b="1">
                <a:solidFill>
                  <a:srgbClr val="33CC33"/>
                </a:solidFill>
                <a:latin typeface="Palatino Linotype" pitchFamily="18" charset="0"/>
              </a:rPr>
              <a:t>class="infotext"</a:t>
            </a:r>
            <a:r>
              <a:rPr lang="en-US" sz="1200">
                <a:latin typeface="Palatino Linotype" pitchFamily="18" charset="0"/>
              </a:rPr>
              <a:t>&gt; contoh penggunaan CSS untuk satu halaman</a:t>
            </a:r>
          </a:p>
          <a:p>
            <a:r>
              <a:rPr lang="en-US" sz="1200">
                <a:latin typeface="Palatino Linotype" pitchFamily="18" charset="0"/>
              </a:rPr>
              <a:t>     &lt;/div&gt;</a:t>
            </a:r>
          </a:p>
          <a:p>
            <a:r>
              <a:rPr lang="en-US" sz="1200">
                <a:latin typeface="Palatino Linotype" pitchFamily="18" charset="0"/>
              </a:rPr>
              <a:t>     &lt;hr&gt;</a:t>
            </a:r>
          </a:p>
          <a:p>
            <a:r>
              <a:rPr lang="en-US" sz="1200">
                <a:latin typeface="Palatino Linotype" pitchFamily="18" charset="0"/>
              </a:rPr>
              <a:t>  &lt;/body&gt;</a:t>
            </a:r>
          </a:p>
          <a:p>
            <a:r>
              <a:rPr lang="en-US" sz="1200">
                <a:latin typeface="Palatino Linotype" pitchFamily="18" charset="0"/>
              </a:rPr>
              <a:t>&lt;/html&gt;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774</Words>
  <Application>Microsoft Office PowerPoint</Application>
  <PresentationFormat>On-screen Show (4:3)</PresentationFormat>
  <Paragraphs>187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MATERI 8</vt:lpstr>
      <vt:lpstr>Selector ID</vt:lpstr>
      <vt:lpstr>Slide 3</vt:lpstr>
      <vt:lpstr>Pengelompokan Selector</vt:lpstr>
      <vt:lpstr>Contoh Pengelompokan Selector</vt:lpstr>
      <vt:lpstr>Mekanisme Mengaplikasikan CSS</vt:lpstr>
      <vt:lpstr>Style dalam tag tunggal</vt:lpstr>
      <vt:lpstr>Style untuk 1 dokumen HTML</vt:lpstr>
      <vt:lpstr>Slide 9</vt:lpstr>
      <vt:lpstr>Style dalam file eksternal</vt:lpstr>
      <vt:lpstr>Slide 11</vt:lpstr>
      <vt:lpstr>Elemen-elemen CSS</vt:lpstr>
      <vt:lpstr>Font</vt:lpstr>
      <vt:lpstr>Text</vt:lpstr>
      <vt:lpstr>Color</vt:lpstr>
      <vt:lpstr>Summary</vt:lpstr>
      <vt:lpstr>Daftar Pustaka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 8</dc:title>
  <dc:creator>Anne Lestari</dc:creator>
  <cp:lastModifiedBy>Anne Lestari</cp:lastModifiedBy>
  <cp:revision>1</cp:revision>
  <dcterms:created xsi:type="dcterms:W3CDTF">2015-12-12T09:25:07Z</dcterms:created>
  <dcterms:modified xsi:type="dcterms:W3CDTF">2015-12-12T09:27:50Z</dcterms:modified>
</cp:coreProperties>
</file>