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8224-9CF0-4D25-A2A3-AFC50C6D7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51C57-DF55-4EA5-BB21-1B5CFA671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A53BC-E244-43E5-9B72-32EA5072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EAFB-4235-4083-8C49-35AC9E83C3DF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4B3A-68C7-4083-8BDC-D5FF37FF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17F54-1B91-4D03-8ECD-7B68B620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D336-6D32-4EC1-940B-FAF087E3EA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3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1553-2D82-4CA7-8CCE-4F7BEF21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42C39-3C10-45BC-B50A-5CB4090C1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6E6D6-9D67-42C2-9AB4-160BEC75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EAFB-4235-4083-8C49-35AC9E83C3DF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15DB3-860B-4814-8C60-A0DE919A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B04C8-DA6C-40B4-B588-24570A29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D336-6D32-4EC1-940B-FAF087E3EA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37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C64FD-C7C4-42B4-AF03-C3987E48A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3F7DC-6A93-4ACA-95B6-DAF0632D8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BC233-CC16-4E8D-AC40-914D3167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EAFB-4235-4083-8C49-35AC9E83C3DF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0B1A8-3356-41AA-BB1B-C5B6F3D8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2F3E3-688E-4636-B660-B85A04DD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D336-6D32-4EC1-940B-FAF087E3EA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92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1B41-41AB-48EA-A6A2-90D94032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1EFBB-A5BB-47BE-ADB2-D8F740A25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B9669-EA9F-48AC-A21C-39ACCF0A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EAFB-4235-4083-8C49-35AC9E83C3DF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1EA48-A7A2-42E5-9045-F0C82451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4A5D-18E5-4286-8ADB-7471EBE9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D336-6D32-4EC1-940B-FAF087E3EA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33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1FA5-65DA-47C1-B660-BFF1B834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F59B4-A2FC-4FBD-8EB0-842C1D9F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EC0F6-052A-4210-B55A-50D018CA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EAFB-4235-4083-8C49-35AC9E83C3DF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1CB28-6EA9-4575-804D-C76E4413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59A01-4DD7-48BF-A15A-147B16A9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D336-6D32-4EC1-940B-FAF087E3EA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47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17D1-78DA-40E3-B872-751EAE04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37ECE-FFB7-4EE3-9CB1-CEB68B0B2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C7D26-2A66-4FC5-A5C6-081D4D00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0B23B-3FD5-4813-8362-EA45B0C0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EAFB-4235-4083-8C49-35AC9E83C3DF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72937-61D2-42EB-9CC7-A4C8C7CF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68592-4C86-4AB1-8D2A-3EFD7C6D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D336-6D32-4EC1-940B-FAF087E3EA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96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22A4-0D0C-4E63-8AB0-011F4D61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0F002-925C-48F7-82F9-2F0A68AE1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311DA-22AF-4670-B968-6F78E1146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DB82B-AE20-48E4-B412-F0E4B998D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9FBB0-A341-4948-9062-06FE51A75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4BD1F-3FB5-48A9-8DEA-BF259F64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EAFB-4235-4083-8C49-35AC9E83C3DF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3ED0F-0EF5-4338-9551-EE8945C6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8547F-1292-4A3D-BF67-5CA593AB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D336-6D32-4EC1-940B-FAF087E3EA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01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057F-179A-4803-BBBA-1F6C5FD6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B4722-D90F-4503-9C94-730F5A25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EAFB-4235-4083-8C49-35AC9E83C3DF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5E5EA-303D-4888-91AA-AAEB977B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0269F-C062-433C-B526-E7030431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D336-6D32-4EC1-940B-FAF087E3EA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21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D5C4F-D5D9-42A7-88C9-72194CE2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EAFB-4235-4083-8C49-35AC9E83C3DF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45C3B-C9E6-45C8-97CD-B046DBD1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AE7DC-D661-4432-AF10-D95EE726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D336-6D32-4EC1-940B-FAF087E3EA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24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8F38-E460-4445-9829-B499A181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14B7-B142-4E2B-9630-9C22F24E5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86997-526B-4DB8-963A-7B4A8C8D5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325C7-8C8B-4A9E-B892-3F55FAB6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EAFB-4235-4083-8C49-35AC9E83C3DF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105D3-42E6-4D1D-B0CC-C8082A61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B25D9-2749-445F-B872-2CD352FC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D336-6D32-4EC1-940B-FAF087E3EA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0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F9B6-7E82-495B-89DC-5FCC8060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8D659-3FB0-4BE6-AC63-92FBBFA00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FD970-2124-48B7-AAEB-BCD91E55B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5499-ED7E-42A3-9E1B-5CECED0B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EAFB-4235-4083-8C49-35AC9E83C3DF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6AC61-F842-4416-AB21-2B7716AF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612A0-D476-4069-9A69-4B80C4B6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D336-6D32-4EC1-940B-FAF087E3EA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1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CF3B1-21FF-43CF-ADF4-29BCA8EE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0822-80EF-4E84-8345-32373A199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D8B40-CB9F-405A-AD51-E01480990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EAFB-4235-4083-8C49-35AC9E83C3DF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25224-25E1-4052-920B-89231865F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9BA4A-ED4B-4908-B52B-3F137A339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AD336-6D32-4EC1-940B-FAF087E3EA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60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6861-1D85-4C1D-80B5-A4424CC8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Process on PM2.5 and No</a:t>
            </a:r>
            <a:r>
              <a:rPr lang="en-AU" baseline="-25000" dirty="0"/>
              <a:t>2 </a:t>
            </a:r>
            <a:r>
              <a:rPr lang="en-AU" dirty="0"/>
              <a:t> on 5 cities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D4667-962A-48B4-BE58-7E947995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238" y="2515016"/>
            <a:ext cx="5038725" cy="1076325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D1F38BC-A0BD-4C60-A0D2-BD1DD99A2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0079"/>
              </p:ext>
            </p:extLst>
          </p:nvPr>
        </p:nvGraphicFramePr>
        <p:xfrm>
          <a:off x="511465" y="2052683"/>
          <a:ext cx="520213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046">
                  <a:extLst>
                    <a:ext uri="{9D8B030D-6E8A-4147-A177-3AD203B41FA5}">
                      <a16:colId xmlns:a16="http://schemas.microsoft.com/office/drawing/2014/main" val="2928842666"/>
                    </a:ext>
                  </a:extLst>
                </a:gridCol>
                <a:gridCol w="1734046">
                  <a:extLst>
                    <a:ext uri="{9D8B030D-6E8A-4147-A177-3AD203B41FA5}">
                      <a16:colId xmlns:a16="http://schemas.microsoft.com/office/drawing/2014/main" val="1530779451"/>
                    </a:ext>
                  </a:extLst>
                </a:gridCol>
                <a:gridCol w="1734046">
                  <a:extLst>
                    <a:ext uri="{9D8B030D-6E8A-4147-A177-3AD203B41FA5}">
                      <a16:colId xmlns:a16="http://schemas.microsoft.com/office/drawing/2014/main" val="2589571566"/>
                    </a:ext>
                  </a:extLst>
                </a:gridCol>
              </a:tblGrid>
              <a:tr h="422293">
                <a:tc>
                  <a:txBody>
                    <a:bodyPr/>
                    <a:lstStyle/>
                    <a:p>
                      <a:r>
                        <a:rPr lang="en-AU" dirty="0"/>
                        <a:t>Cities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Population 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47271"/>
                  </a:ext>
                </a:extLst>
              </a:tr>
              <a:tr h="422293">
                <a:tc>
                  <a:txBody>
                    <a:bodyPr/>
                    <a:lstStyle/>
                    <a:p>
                      <a:r>
                        <a:rPr lang="en-US" dirty="0"/>
                        <a:t>Pairs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Super High</a:t>
                      </a:r>
                    </a:p>
                    <a:p>
                      <a:r>
                        <a:rPr lang="en-AU" dirty="0"/>
                        <a:t>(</a:t>
                      </a: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21044/km</a:t>
                      </a:r>
                      <a:r>
                        <a:rPr lang="en-AU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26026"/>
                  </a:ext>
                </a:extLst>
              </a:tr>
              <a:tr h="422293">
                <a:tc>
                  <a:txBody>
                    <a:bodyPr/>
                    <a:lstStyle/>
                    <a:p>
                      <a:r>
                        <a:rPr lang="en-US" dirty="0"/>
                        <a:t>Brooklyn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High</a:t>
                      </a:r>
                    </a:p>
                    <a:p>
                      <a:r>
                        <a:rPr lang="en-AU" dirty="0"/>
                        <a:t>(14037/km</a:t>
                      </a:r>
                      <a:r>
                        <a:rPr lang="en-AU" baseline="30000" dirty="0"/>
                        <a:t>2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765960"/>
                  </a:ext>
                </a:extLst>
              </a:tr>
              <a:tr h="422293">
                <a:tc>
                  <a:txBody>
                    <a:bodyPr/>
                    <a:lstStyle/>
                    <a:p>
                      <a:r>
                        <a:rPr lang="en-US" dirty="0"/>
                        <a:t>New Delhi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Medium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High (11050/km</a:t>
                      </a:r>
                      <a:r>
                        <a:rPr lang="en-AU" baseline="30000" dirty="0"/>
                        <a:t>2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113289"/>
                  </a:ext>
                </a:extLst>
              </a:tr>
              <a:tr h="460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Wu 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Medium (2334/km</a:t>
                      </a:r>
                      <a:r>
                        <a:rPr lang="en-AU" baseline="30000" dirty="0"/>
                        <a:t>2</a:t>
                      </a:r>
                      <a:r>
                        <a:rPr lang="en-AU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145339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Melbourne</a:t>
                      </a:r>
                      <a:endParaRPr lang="en-A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Low</a:t>
                      </a:r>
                    </a:p>
                    <a:p>
                      <a:r>
                        <a:rPr lang="en-AU" dirty="0"/>
                        <a:t>(516/km</a:t>
                      </a:r>
                      <a:r>
                        <a:rPr lang="en-AU" baseline="30000" dirty="0"/>
                        <a:t>2</a:t>
                      </a:r>
                      <a:r>
                        <a:rPr lang="en-AU" dirty="0"/>
                        <a:t>)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8202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FC6AB8-9FBD-4A8D-A788-009FFCF13557}"/>
              </a:ext>
            </a:extLst>
          </p:cNvPr>
          <p:cNvSpPr txBox="1"/>
          <p:nvPr/>
        </p:nvSpPr>
        <p:spPr>
          <a:xfrm>
            <a:off x="6478399" y="4102964"/>
            <a:ext cx="35046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Pollution major from construction and burning sources: PM2.5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Pollution major from traffic sources: No</a:t>
            </a:r>
            <a:r>
              <a:rPr lang="en-AU" baseline="-25000" dirty="0"/>
              <a:t>2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665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4797-EFC3-4651-B61B-91768259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Paris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A4F742A-0649-4C01-ACD9-D28E74400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921727"/>
            <a:ext cx="4114800" cy="27432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5DF4E0A-FE82-4C21-A82E-D8DCF3E45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37" y="3921727"/>
            <a:ext cx="4114800" cy="2743200"/>
          </a:xfrm>
          <a:prstGeom prst="rect">
            <a:avLst/>
          </a:prstGeom>
        </p:spPr>
      </p:pic>
      <p:pic>
        <p:nvPicPr>
          <p:cNvPr id="8" name="Picture 7" descr="Chart, bar chart, line chart&#10;&#10;Description automatically generated">
            <a:extLst>
              <a:ext uri="{FF2B5EF4-FFF2-40B4-BE49-F238E27FC236}">
                <a16:creationId xmlns:a16="http://schemas.microsoft.com/office/drawing/2014/main" id="{111D7C54-C881-43EC-8EDD-A44D9D762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027906"/>
            <a:ext cx="4114800" cy="27432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BE79E67-7A23-41C1-B8E9-0155031B61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37" y="1178527"/>
            <a:ext cx="4114800" cy="27432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B65A2D-02D1-4443-9E4D-D757DEF6F6AD}"/>
              </a:ext>
            </a:extLst>
          </p:cNvPr>
          <p:cNvCxnSpPr/>
          <p:nvPr/>
        </p:nvCxnSpPr>
        <p:spPr>
          <a:xfrm>
            <a:off x="6312023" y="2752078"/>
            <a:ext cx="40570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F59DDF-F6F1-4AF8-84AC-11369F3CD882}"/>
              </a:ext>
            </a:extLst>
          </p:cNvPr>
          <p:cNvCxnSpPr/>
          <p:nvPr/>
        </p:nvCxnSpPr>
        <p:spPr>
          <a:xfrm>
            <a:off x="6312023" y="5896252"/>
            <a:ext cx="40570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42788A-B765-4085-A4A0-1FDF1B207C65}"/>
              </a:ext>
            </a:extLst>
          </p:cNvPr>
          <p:cNvCxnSpPr/>
          <p:nvPr/>
        </p:nvCxnSpPr>
        <p:spPr>
          <a:xfrm>
            <a:off x="722442" y="3188563"/>
            <a:ext cx="40570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7352BC-720E-4807-AAD2-EA78FBA1B916}"/>
              </a:ext>
            </a:extLst>
          </p:cNvPr>
          <p:cNvCxnSpPr/>
          <p:nvPr/>
        </p:nvCxnSpPr>
        <p:spPr>
          <a:xfrm>
            <a:off x="722442" y="5896252"/>
            <a:ext cx="40570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6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3228-32F1-4E23-B24C-41C7651C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Brooklyn</a:t>
            </a:r>
            <a:endParaRPr lang="en-AU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851FEA4-3A77-406B-BAE1-A274B7E2D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57367"/>
            <a:ext cx="4114800" cy="27432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4C5D909-EEEF-4E14-B644-B17472E27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50" y="1214167"/>
            <a:ext cx="4114800" cy="274320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0B82F53-4BAC-431C-B4BB-6C1890AB5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50" y="4026193"/>
            <a:ext cx="4114800" cy="27432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A28C6AB4-B679-41BE-93A6-62D5D118A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4167"/>
            <a:ext cx="4114800" cy="27432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0422B2-B611-4424-AD7D-8E18B9028C43}"/>
              </a:ext>
            </a:extLst>
          </p:cNvPr>
          <p:cNvCxnSpPr/>
          <p:nvPr/>
        </p:nvCxnSpPr>
        <p:spPr>
          <a:xfrm>
            <a:off x="722442" y="2903427"/>
            <a:ext cx="40570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462D72-110F-4154-AA49-ACB5BB1977DE}"/>
              </a:ext>
            </a:extLst>
          </p:cNvPr>
          <p:cNvCxnSpPr/>
          <p:nvPr/>
        </p:nvCxnSpPr>
        <p:spPr>
          <a:xfrm>
            <a:off x="811992" y="5679943"/>
            <a:ext cx="40570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8F4BAE-AE57-40B5-A1F8-3D6875137F09}"/>
              </a:ext>
            </a:extLst>
          </p:cNvPr>
          <p:cNvCxnSpPr/>
          <p:nvPr/>
        </p:nvCxnSpPr>
        <p:spPr>
          <a:xfrm>
            <a:off x="7009455" y="3080409"/>
            <a:ext cx="40570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2EB8E2-4D18-4698-A9C7-8259EE9EF944}"/>
              </a:ext>
            </a:extLst>
          </p:cNvPr>
          <p:cNvCxnSpPr/>
          <p:nvPr/>
        </p:nvCxnSpPr>
        <p:spPr>
          <a:xfrm>
            <a:off x="6951750" y="5965078"/>
            <a:ext cx="40570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3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10BC-4EA9-42D2-B6D7-C6D3598D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Delhi</a:t>
            </a:r>
            <a:endParaRPr lang="en-AU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3694AA7-4EC8-4A05-BF61-CB511BC36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723" y="2199909"/>
            <a:ext cx="5485714" cy="365714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1812D28-4D35-47B9-A203-AB8B5A803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5" y="2121252"/>
            <a:ext cx="5485714" cy="36571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EBE112-DA3F-4543-9EF0-402C0B5980C3}"/>
              </a:ext>
            </a:extLst>
          </p:cNvPr>
          <p:cNvCxnSpPr>
            <a:cxnSpLocks/>
          </p:cNvCxnSpPr>
          <p:nvPr/>
        </p:nvCxnSpPr>
        <p:spPr>
          <a:xfrm>
            <a:off x="660298" y="4661205"/>
            <a:ext cx="52919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DC125E-04E4-4BB9-8BC3-7F93CD681F9D}"/>
              </a:ext>
            </a:extLst>
          </p:cNvPr>
          <p:cNvCxnSpPr>
            <a:cxnSpLocks/>
          </p:cNvCxnSpPr>
          <p:nvPr/>
        </p:nvCxnSpPr>
        <p:spPr>
          <a:xfrm>
            <a:off x="6259067" y="4829881"/>
            <a:ext cx="54663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84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7CDF-C0AC-4D9B-836B-76503C0D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</a:t>
            </a:r>
            <a:r>
              <a:rPr lang="en-US" altLang="zh-CN" dirty="0" err="1"/>
              <a:t>uhan</a:t>
            </a:r>
            <a:endParaRPr lang="en-AU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7BDD8F0-501D-4CC5-B805-28F4E0557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4800"/>
            <a:ext cx="4114800" cy="2743200"/>
          </a:xfrm>
          <a:prstGeom prst="rect">
            <a:avLst/>
          </a:prstGeom>
        </p:spPr>
      </p:pic>
      <p:pic>
        <p:nvPicPr>
          <p:cNvPr id="6" name="Picture 5" descr="Chart, bar chart, line chart&#10;&#10;Description automatically generated">
            <a:extLst>
              <a:ext uri="{FF2B5EF4-FFF2-40B4-BE49-F238E27FC236}">
                <a16:creationId xmlns:a16="http://schemas.microsoft.com/office/drawing/2014/main" id="{D87BBA81-D03A-4D03-A5ED-AEA3C7DE5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394" y="1194618"/>
            <a:ext cx="4114800" cy="274320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6A4E20C-F4AB-413B-8D22-399FF08B7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394" y="3967316"/>
            <a:ext cx="4114800" cy="27432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620C6FCE-2AE5-4678-8805-3159EC18C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06" y="1194618"/>
            <a:ext cx="4114800" cy="27432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FED1FD-4CF4-4A7B-AB27-78D6B43A1368}"/>
              </a:ext>
            </a:extLst>
          </p:cNvPr>
          <p:cNvCxnSpPr/>
          <p:nvPr/>
        </p:nvCxnSpPr>
        <p:spPr>
          <a:xfrm>
            <a:off x="986511" y="2775608"/>
            <a:ext cx="40570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75EBA-9779-49CB-975F-42B690DA99C8}"/>
              </a:ext>
            </a:extLst>
          </p:cNvPr>
          <p:cNvCxnSpPr/>
          <p:nvPr/>
        </p:nvCxnSpPr>
        <p:spPr>
          <a:xfrm>
            <a:off x="838200" y="5778266"/>
            <a:ext cx="40570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108786-67C2-4753-BE74-E347C46DDAB2}"/>
              </a:ext>
            </a:extLst>
          </p:cNvPr>
          <p:cNvCxnSpPr/>
          <p:nvPr/>
        </p:nvCxnSpPr>
        <p:spPr>
          <a:xfrm>
            <a:off x="7024919" y="2775608"/>
            <a:ext cx="40570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5DC48A-0459-4939-9994-688629F35098}"/>
              </a:ext>
            </a:extLst>
          </p:cNvPr>
          <p:cNvCxnSpPr/>
          <p:nvPr/>
        </p:nvCxnSpPr>
        <p:spPr>
          <a:xfrm>
            <a:off x="7024919" y="6014240"/>
            <a:ext cx="40570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72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297B-9CF9-4560-8AF5-DD7E4F13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Melbourne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0E01F4D-F559-4198-A0F5-A6EB3FE89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4800"/>
            <a:ext cx="4114800" cy="27432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FDDDB0D-C2A7-4A4B-B0A0-5223695D0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812" y="1292942"/>
            <a:ext cx="4114800" cy="274320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EE8A2DE-028F-480C-87D7-CA0E516C1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812" y="4036142"/>
            <a:ext cx="4114800" cy="27432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78582D27-D16D-4A72-B185-25CD6C438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27" y="1371600"/>
            <a:ext cx="4114800" cy="27432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3E7686-A04D-4CF2-831E-8BFAEC7E658A}"/>
              </a:ext>
            </a:extLst>
          </p:cNvPr>
          <p:cNvCxnSpPr/>
          <p:nvPr/>
        </p:nvCxnSpPr>
        <p:spPr>
          <a:xfrm>
            <a:off x="683113" y="3336046"/>
            <a:ext cx="40570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B0DEFB-254A-478D-AE45-1BD3178C9B6D}"/>
              </a:ext>
            </a:extLst>
          </p:cNvPr>
          <p:cNvCxnSpPr/>
          <p:nvPr/>
        </p:nvCxnSpPr>
        <p:spPr>
          <a:xfrm>
            <a:off x="683113" y="6328872"/>
            <a:ext cx="40570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247A9F-2856-4F3C-A5F7-869E12696B35}"/>
              </a:ext>
            </a:extLst>
          </p:cNvPr>
          <p:cNvCxnSpPr/>
          <p:nvPr/>
        </p:nvCxnSpPr>
        <p:spPr>
          <a:xfrm>
            <a:off x="7023517" y="3139401"/>
            <a:ext cx="40570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21CEB2-071B-4457-8037-C5A97064D377}"/>
              </a:ext>
            </a:extLst>
          </p:cNvPr>
          <p:cNvCxnSpPr/>
          <p:nvPr/>
        </p:nvCxnSpPr>
        <p:spPr>
          <a:xfrm>
            <a:off x="7023517" y="5955246"/>
            <a:ext cx="40570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2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A811-B831-4E83-9435-8512D9A5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value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EB9EE5-5539-4CDE-AC02-D5BEFD47B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76440"/>
              </p:ext>
            </p:extLst>
          </p:nvPr>
        </p:nvGraphicFramePr>
        <p:xfrm>
          <a:off x="2394155" y="2490955"/>
          <a:ext cx="7403690" cy="2331910"/>
        </p:xfrm>
        <a:graphic>
          <a:graphicData uri="http://schemas.openxmlformats.org/drawingml/2006/table">
            <a:tbl>
              <a:tblPr/>
              <a:tblGrid>
                <a:gridCol w="1480738">
                  <a:extLst>
                    <a:ext uri="{9D8B030D-6E8A-4147-A177-3AD203B41FA5}">
                      <a16:colId xmlns:a16="http://schemas.microsoft.com/office/drawing/2014/main" val="2299646502"/>
                    </a:ext>
                  </a:extLst>
                </a:gridCol>
                <a:gridCol w="1480738">
                  <a:extLst>
                    <a:ext uri="{9D8B030D-6E8A-4147-A177-3AD203B41FA5}">
                      <a16:colId xmlns:a16="http://schemas.microsoft.com/office/drawing/2014/main" val="784715447"/>
                    </a:ext>
                  </a:extLst>
                </a:gridCol>
                <a:gridCol w="1480738">
                  <a:extLst>
                    <a:ext uri="{9D8B030D-6E8A-4147-A177-3AD203B41FA5}">
                      <a16:colId xmlns:a16="http://schemas.microsoft.com/office/drawing/2014/main" val="1817897263"/>
                    </a:ext>
                  </a:extLst>
                </a:gridCol>
                <a:gridCol w="1480738">
                  <a:extLst>
                    <a:ext uri="{9D8B030D-6E8A-4147-A177-3AD203B41FA5}">
                      <a16:colId xmlns:a16="http://schemas.microsoft.com/office/drawing/2014/main" val="3634604083"/>
                    </a:ext>
                  </a:extLst>
                </a:gridCol>
                <a:gridCol w="1480738">
                  <a:extLst>
                    <a:ext uri="{9D8B030D-6E8A-4147-A177-3AD203B41FA5}">
                      <a16:colId xmlns:a16="http://schemas.microsoft.com/office/drawing/2014/main" val="1652339819"/>
                    </a:ext>
                  </a:extLst>
                </a:gridCol>
              </a:tblGrid>
              <a:tr h="90234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PM2.5 2019 Before Covid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PM2.5 2020 After Covid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No2 2019 Before Covid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No2 2020 After Covid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0362"/>
                  </a:ext>
                </a:extLst>
              </a:tr>
              <a:tr h="24333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Delhi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535554"/>
                  </a:ext>
                </a:extLst>
              </a:tr>
              <a:tr h="24333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Paris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638721"/>
                  </a:ext>
                </a:extLst>
              </a:tr>
              <a:tr h="24333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Wuhan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680278"/>
                  </a:ext>
                </a:extLst>
              </a:tr>
              <a:tr h="45624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Melbourne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912910"/>
                  </a:ext>
                </a:extLst>
              </a:tr>
              <a:tr h="24333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4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38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808-62FC-4A0F-9E51-E5157A07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Covid impact to cities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67953-420D-4E3A-BA44-345249933DFA}"/>
              </a:ext>
            </a:extLst>
          </p:cNvPr>
          <p:cNvSpPr txBox="1"/>
          <p:nvPr/>
        </p:nvSpPr>
        <p:spPr>
          <a:xfrm>
            <a:off x="1118586" y="1819922"/>
            <a:ext cx="90996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Covid generally improve the air quality for all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Higher impact on reducing in No</a:t>
            </a:r>
            <a:r>
              <a:rPr lang="en-AU" baseline="-25000" dirty="0"/>
              <a:t>2 </a:t>
            </a:r>
            <a:r>
              <a:rPr lang="en-AU" dirty="0"/>
              <a:t>level than PM2.5, especially for more developed 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  Data on air purification can tell a ‘true’ lockdown!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Cities from developing countries have large variation during Covid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aseline="-25000" dirty="0"/>
          </a:p>
        </p:txBody>
      </p:sp>
    </p:spTree>
    <p:extLst>
      <p:ext uri="{BB962C8B-B14F-4D97-AF65-F5344CB8AC3E}">
        <p14:creationId xmlns:p14="http://schemas.microsoft.com/office/powerpoint/2010/main" val="311820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174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Process on PM2.5 and No2  on 5 cities</vt:lpstr>
      <vt:lpstr>Paris</vt:lpstr>
      <vt:lpstr>Brooklyn</vt:lpstr>
      <vt:lpstr>New Delhi</vt:lpstr>
      <vt:lpstr>Wuhan</vt:lpstr>
      <vt:lpstr>Melbourne</vt:lpstr>
      <vt:lpstr>Summary value</vt:lpstr>
      <vt:lpstr>Covid impact to cities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 on PM2.5 and No2  on 5 cities</dc:title>
  <dc:creator>Chao Wang</dc:creator>
  <cp:lastModifiedBy>Chao Wang</cp:lastModifiedBy>
  <cp:revision>5</cp:revision>
  <dcterms:created xsi:type="dcterms:W3CDTF">2021-06-27T11:05:21Z</dcterms:created>
  <dcterms:modified xsi:type="dcterms:W3CDTF">2021-06-27T11:44:34Z</dcterms:modified>
</cp:coreProperties>
</file>