
<file path=[Content_Types].xml><?xml version="1.0" encoding="utf-8"?>
<Types xmlns="http://schemas.openxmlformats.org/package/2006/content-types">
  <Default Extension="png" ContentType="image/png"/>
  <Default Extension="svg" ContentType="image/svg+xml"/>
  <Default Extension="web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311" r:id="rId3"/>
    <p:sldId id="260" r:id="rId4"/>
    <p:sldId id="257" r:id="rId5"/>
    <p:sldId id="263" r:id="rId6"/>
    <p:sldId id="310" r:id="rId7"/>
    <p:sldId id="309" r:id="rId8"/>
    <p:sldId id="312" r:id="rId9"/>
    <p:sldId id="304" r:id="rId10"/>
    <p:sldId id="307" r:id="rId11"/>
    <p:sldId id="313" r:id="rId12"/>
    <p:sldId id="308" r:id="rId13"/>
    <p:sldId id="314" r:id="rId14"/>
    <p:sldId id="303" r:id="rId15"/>
    <p:sldId id="315" r:id="rId16"/>
    <p:sldId id="305" r:id="rId17"/>
    <p:sldId id="317" r:id="rId18"/>
    <p:sldId id="318" r:id="rId19"/>
    <p:sldId id="320" r:id="rId20"/>
    <p:sldId id="319" r:id="rId21"/>
    <p:sldId id="321" r:id="rId22"/>
    <p:sldId id="322" r:id="rId23"/>
    <p:sldId id="323" r:id="rId24"/>
    <p:sldId id="324" r:id="rId25"/>
    <p:sldId id="325" r:id="rId26"/>
    <p:sldId id="326" r:id="rId27"/>
    <p:sldId id="327" r:id="rId28"/>
    <p:sldId id="306" r:id="rId29"/>
  </p:sldIdLst>
  <p:sldSz cx="9144000" cy="5143500" type="screen16x9"/>
  <p:notesSz cx="6858000" cy="9144000"/>
  <p:embeddedFontLst>
    <p:embeddedFont>
      <p:font typeface="Nanum Myeongjo" panose="020B0604020202020204" charset="-127"/>
      <p:regular r:id="rId31"/>
    </p:embeddedFont>
    <p:embeddedFont>
      <p:font typeface="Calibri" panose="020F0502020204030204" pitchFamily="34" charset="0"/>
      <p:regular r:id="rId32"/>
      <p:bold r:id="rId33"/>
      <p:italic r:id="rId34"/>
      <p:boldItalic r:id="rId35"/>
    </p:embeddedFont>
    <p:embeddedFont>
      <p:font typeface="Commissioner" panose="020B0604020202020204" charset="0"/>
      <p:regular r:id="rId36"/>
    </p:embeddedFont>
    <p:embeddedFont>
      <p:font typeface="Open Sans"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0648eadaa4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0648eadaa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55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974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862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797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6b8a637d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6b8a637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875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047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30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1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496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791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10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293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097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762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83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920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239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35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6b8a637d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6b8a637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6b8a637d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6b8a637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55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6b8a637d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6b8a637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09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6b8a637d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6b8a637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07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648eada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648eada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825600" y="0"/>
            <a:ext cx="330300" cy="5143500"/>
          </a:xfrm>
          <a:prstGeom prst="rect">
            <a:avLst/>
          </a:prstGeom>
          <a:solidFill>
            <a:srgbClr val="2B2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2375" y="1400625"/>
            <a:ext cx="4009200" cy="1860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22375" y="3298300"/>
            <a:ext cx="40092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a:spLocks noGrp="1"/>
          </p:cNvSpPr>
          <p:nvPr>
            <p:ph type="pic" idx="2"/>
          </p:nvPr>
        </p:nvSpPr>
        <p:spPr>
          <a:xfrm>
            <a:off x="5445950" y="0"/>
            <a:ext cx="3379800" cy="5143500"/>
          </a:xfrm>
          <a:prstGeom prst="rect">
            <a:avLst/>
          </a:prstGeom>
          <a:noFill/>
          <a:ln>
            <a:noFill/>
          </a:ln>
        </p:spPr>
      </p:sp>
      <p:sp>
        <p:nvSpPr>
          <p:cNvPr id="14" name="Google Shape;14;p2"/>
          <p:cNvSpPr txBox="1">
            <a:spLocks noGrp="1"/>
          </p:cNvSpPr>
          <p:nvPr>
            <p:ph type="sldNum" idx="12"/>
          </p:nvPr>
        </p:nvSpPr>
        <p:spPr>
          <a:xfrm>
            <a:off x="8813825"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5" name="Google Shape;15;p2"/>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title" hasCustomPrompt="1"/>
          </p:nvPr>
        </p:nvSpPr>
        <p:spPr>
          <a:xfrm>
            <a:off x="1023042" y="1703925"/>
            <a:ext cx="7098000" cy="132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solidFill>
                  <a:schemeClr val="dk2"/>
                </a:solidFill>
                <a:latin typeface="Open Sans"/>
                <a:ea typeface="Open Sans"/>
                <a:cs typeface="Open Sans"/>
                <a:sym typeface="Open Sa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1"/>
          <p:cNvSpPr txBox="1">
            <a:spLocks noGrp="1"/>
          </p:cNvSpPr>
          <p:nvPr>
            <p:ph type="subTitle" idx="1"/>
          </p:nvPr>
        </p:nvSpPr>
        <p:spPr>
          <a:xfrm>
            <a:off x="1023000" y="3023775"/>
            <a:ext cx="7098000" cy="4158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69" name="Google Shape;69;p11"/>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cxnSp>
        <p:nvCxnSpPr>
          <p:cNvPr id="70" name="Google Shape;70;p1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11"/>
          <p:cNvCxnSpPr/>
          <p:nvPr/>
        </p:nvCxnSpPr>
        <p:spPr>
          <a:xfrm rot="10800000" flipH="1">
            <a:off x="7815788" y="3803388"/>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2"/>
          <p:cNvSpPr txBox="1">
            <a:spLocks noGrp="1"/>
          </p:cNvSpPr>
          <p:nvPr>
            <p:ph type="sldNum" idx="12"/>
          </p:nvPr>
        </p:nvSpPr>
        <p:spPr>
          <a:xfrm>
            <a:off x="8813825" y="4875225"/>
            <a:ext cx="330300" cy="268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4"/>
        <p:cNvGrpSpPr/>
        <p:nvPr/>
      </p:nvGrpSpPr>
      <p:grpSpPr>
        <a:xfrm>
          <a:off x="0" y="0"/>
          <a:ext cx="0" cy="0"/>
          <a:chOff x="0" y="0"/>
          <a:chExt cx="0" cy="0"/>
        </a:xfrm>
      </p:grpSpPr>
      <p:sp>
        <p:nvSpPr>
          <p:cNvPr id="75" name="Google Shape;75;p13"/>
          <p:cNvSpPr/>
          <p:nvPr/>
        </p:nvSpPr>
        <p:spPr>
          <a:xfrm flipH="1">
            <a:off x="-6765"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title"/>
          </p:nvPr>
        </p:nvSpPr>
        <p:spPr>
          <a:xfrm>
            <a:off x="4469425" y="539500"/>
            <a:ext cx="395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7" name="Google Shape;77;p13"/>
          <p:cNvSpPr txBox="1">
            <a:spLocks noGrp="1"/>
          </p:cNvSpPr>
          <p:nvPr>
            <p:ph type="title" idx="2" hasCustomPrompt="1"/>
          </p:nvPr>
        </p:nvSpPr>
        <p:spPr>
          <a:xfrm>
            <a:off x="4472847" y="1783875"/>
            <a:ext cx="1631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algn="ctr" rtl="0">
              <a:spcBef>
                <a:spcPts val="0"/>
              </a:spcBef>
              <a:spcAft>
                <a:spcPts val="0"/>
              </a:spcAft>
              <a:buSzPts val="2400"/>
              <a:buFont typeface="Commissioner"/>
              <a:buNone/>
              <a:defRPr sz="2400">
                <a:latin typeface="Commissioner"/>
                <a:ea typeface="Commissioner"/>
                <a:cs typeface="Commissioner"/>
                <a:sym typeface="Commissioner"/>
              </a:defRPr>
            </a:lvl2pPr>
            <a:lvl3pPr lvl="2" algn="ctr" rtl="0">
              <a:spcBef>
                <a:spcPts val="0"/>
              </a:spcBef>
              <a:spcAft>
                <a:spcPts val="0"/>
              </a:spcAft>
              <a:buSzPts val="2400"/>
              <a:buFont typeface="Commissioner"/>
              <a:buNone/>
              <a:defRPr sz="2400">
                <a:latin typeface="Commissioner"/>
                <a:ea typeface="Commissioner"/>
                <a:cs typeface="Commissioner"/>
                <a:sym typeface="Commissioner"/>
              </a:defRPr>
            </a:lvl3pPr>
            <a:lvl4pPr lvl="3" algn="ctr" rtl="0">
              <a:spcBef>
                <a:spcPts val="0"/>
              </a:spcBef>
              <a:spcAft>
                <a:spcPts val="0"/>
              </a:spcAft>
              <a:buSzPts val="2400"/>
              <a:buFont typeface="Commissioner"/>
              <a:buNone/>
              <a:defRPr sz="2400">
                <a:latin typeface="Commissioner"/>
                <a:ea typeface="Commissioner"/>
                <a:cs typeface="Commissioner"/>
                <a:sym typeface="Commissioner"/>
              </a:defRPr>
            </a:lvl4pPr>
            <a:lvl5pPr lvl="4" algn="ctr" rtl="0">
              <a:spcBef>
                <a:spcPts val="0"/>
              </a:spcBef>
              <a:spcAft>
                <a:spcPts val="0"/>
              </a:spcAft>
              <a:buSzPts val="2400"/>
              <a:buFont typeface="Commissioner"/>
              <a:buNone/>
              <a:defRPr sz="2400">
                <a:latin typeface="Commissioner"/>
                <a:ea typeface="Commissioner"/>
                <a:cs typeface="Commissioner"/>
                <a:sym typeface="Commissioner"/>
              </a:defRPr>
            </a:lvl5pPr>
            <a:lvl6pPr lvl="5" algn="ctr" rtl="0">
              <a:spcBef>
                <a:spcPts val="0"/>
              </a:spcBef>
              <a:spcAft>
                <a:spcPts val="0"/>
              </a:spcAft>
              <a:buSzPts val="2400"/>
              <a:buFont typeface="Commissioner"/>
              <a:buNone/>
              <a:defRPr sz="2400">
                <a:latin typeface="Commissioner"/>
                <a:ea typeface="Commissioner"/>
                <a:cs typeface="Commissioner"/>
                <a:sym typeface="Commissioner"/>
              </a:defRPr>
            </a:lvl6pPr>
            <a:lvl7pPr lvl="6" algn="ctr" rtl="0">
              <a:spcBef>
                <a:spcPts val="0"/>
              </a:spcBef>
              <a:spcAft>
                <a:spcPts val="0"/>
              </a:spcAft>
              <a:buSzPts val="2400"/>
              <a:buFont typeface="Commissioner"/>
              <a:buNone/>
              <a:defRPr sz="2400">
                <a:latin typeface="Commissioner"/>
                <a:ea typeface="Commissioner"/>
                <a:cs typeface="Commissioner"/>
                <a:sym typeface="Commissioner"/>
              </a:defRPr>
            </a:lvl7pPr>
            <a:lvl8pPr lvl="7" algn="ctr" rtl="0">
              <a:spcBef>
                <a:spcPts val="0"/>
              </a:spcBef>
              <a:spcAft>
                <a:spcPts val="0"/>
              </a:spcAft>
              <a:buSzPts val="2400"/>
              <a:buFont typeface="Commissioner"/>
              <a:buNone/>
              <a:defRPr sz="2400">
                <a:latin typeface="Commissioner"/>
                <a:ea typeface="Commissioner"/>
                <a:cs typeface="Commissioner"/>
                <a:sym typeface="Commissioner"/>
              </a:defRPr>
            </a:lvl8pPr>
            <a:lvl9pPr lvl="8" algn="ctr" rtl="0">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78" name="Google Shape;78;p13"/>
          <p:cNvSpPr txBox="1">
            <a:spLocks noGrp="1"/>
          </p:cNvSpPr>
          <p:nvPr>
            <p:ph type="title" idx="3" hasCustomPrompt="1"/>
          </p:nvPr>
        </p:nvSpPr>
        <p:spPr>
          <a:xfrm>
            <a:off x="6767472" y="1783875"/>
            <a:ext cx="1631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algn="ctr" rtl="0">
              <a:spcBef>
                <a:spcPts val="0"/>
              </a:spcBef>
              <a:spcAft>
                <a:spcPts val="0"/>
              </a:spcAft>
              <a:buSzPts val="2400"/>
              <a:buFont typeface="Commissioner"/>
              <a:buNone/>
              <a:defRPr sz="2400">
                <a:latin typeface="Commissioner"/>
                <a:ea typeface="Commissioner"/>
                <a:cs typeface="Commissioner"/>
                <a:sym typeface="Commissioner"/>
              </a:defRPr>
            </a:lvl2pPr>
            <a:lvl3pPr lvl="2" algn="ctr" rtl="0">
              <a:spcBef>
                <a:spcPts val="0"/>
              </a:spcBef>
              <a:spcAft>
                <a:spcPts val="0"/>
              </a:spcAft>
              <a:buSzPts val="2400"/>
              <a:buFont typeface="Commissioner"/>
              <a:buNone/>
              <a:defRPr sz="2400">
                <a:latin typeface="Commissioner"/>
                <a:ea typeface="Commissioner"/>
                <a:cs typeface="Commissioner"/>
                <a:sym typeface="Commissioner"/>
              </a:defRPr>
            </a:lvl3pPr>
            <a:lvl4pPr lvl="3" algn="ctr" rtl="0">
              <a:spcBef>
                <a:spcPts val="0"/>
              </a:spcBef>
              <a:spcAft>
                <a:spcPts val="0"/>
              </a:spcAft>
              <a:buSzPts val="2400"/>
              <a:buFont typeface="Commissioner"/>
              <a:buNone/>
              <a:defRPr sz="2400">
                <a:latin typeface="Commissioner"/>
                <a:ea typeface="Commissioner"/>
                <a:cs typeface="Commissioner"/>
                <a:sym typeface="Commissioner"/>
              </a:defRPr>
            </a:lvl4pPr>
            <a:lvl5pPr lvl="4" algn="ctr" rtl="0">
              <a:spcBef>
                <a:spcPts val="0"/>
              </a:spcBef>
              <a:spcAft>
                <a:spcPts val="0"/>
              </a:spcAft>
              <a:buSzPts val="2400"/>
              <a:buFont typeface="Commissioner"/>
              <a:buNone/>
              <a:defRPr sz="2400">
                <a:latin typeface="Commissioner"/>
                <a:ea typeface="Commissioner"/>
                <a:cs typeface="Commissioner"/>
                <a:sym typeface="Commissioner"/>
              </a:defRPr>
            </a:lvl5pPr>
            <a:lvl6pPr lvl="5" algn="ctr" rtl="0">
              <a:spcBef>
                <a:spcPts val="0"/>
              </a:spcBef>
              <a:spcAft>
                <a:spcPts val="0"/>
              </a:spcAft>
              <a:buSzPts val="2400"/>
              <a:buFont typeface="Commissioner"/>
              <a:buNone/>
              <a:defRPr sz="2400">
                <a:latin typeface="Commissioner"/>
                <a:ea typeface="Commissioner"/>
                <a:cs typeface="Commissioner"/>
                <a:sym typeface="Commissioner"/>
              </a:defRPr>
            </a:lvl6pPr>
            <a:lvl7pPr lvl="6" algn="ctr" rtl="0">
              <a:spcBef>
                <a:spcPts val="0"/>
              </a:spcBef>
              <a:spcAft>
                <a:spcPts val="0"/>
              </a:spcAft>
              <a:buSzPts val="2400"/>
              <a:buFont typeface="Commissioner"/>
              <a:buNone/>
              <a:defRPr sz="2400">
                <a:latin typeface="Commissioner"/>
                <a:ea typeface="Commissioner"/>
                <a:cs typeface="Commissioner"/>
                <a:sym typeface="Commissioner"/>
              </a:defRPr>
            </a:lvl7pPr>
            <a:lvl8pPr lvl="7" algn="ctr" rtl="0">
              <a:spcBef>
                <a:spcPts val="0"/>
              </a:spcBef>
              <a:spcAft>
                <a:spcPts val="0"/>
              </a:spcAft>
              <a:buSzPts val="2400"/>
              <a:buFont typeface="Commissioner"/>
              <a:buNone/>
              <a:defRPr sz="2400">
                <a:latin typeface="Commissioner"/>
                <a:ea typeface="Commissioner"/>
                <a:cs typeface="Commissioner"/>
                <a:sym typeface="Commissioner"/>
              </a:defRPr>
            </a:lvl8pPr>
            <a:lvl9pPr lvl="8" algn="ctr" rtl="0">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79" name="Google Shape;79;p13"/>
          <p:cNvSpPr txBox="1">
            <a:spLocks noGrp="1"/>
          </p:cNvSpPr>
          <p:nvPr>
            <p:ph type="title" idx="4" hasCustomPrompt="1"/>
          </p:nvPr>
        </p:nvSpPr>
        <p:spPr>
          <a:xfrm>
            <a:off x="4472847" y="3393800"/>
            <a:ext cx="1631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algn="ctr" rtl="0">
              <a:spcBef>
                <a:spcPts val="0"/>
              </a:spcBef>
              <a:spcAft>
                <a:spcPts val="0"/>
              </a:spcAft>
              <a:buSzPts val="2400"/>
              <a:buFont typeface="Commissioner"/>
              <a:buNone/>
              <a:defRPr sz="2400">
                <a:latin typeface="Commissioner"/>
                <a:ea typeface="Commissioner"/>
                <a:cs typeface="Commissioner"/>
                <a:sym typeface="Commissioner"/>
              </a:defRPr>
            </a:lvl2pPr>
            <a:lvl3pPr lvl="2" algn="ctr" rtl="0">
              <a:spcBef>
                <a:spcPts val="0"/>
              </a:spcBef>
              <a:spcAft>
                <a:spcPts val="0"/>
              </a:spcAft>
              <a:buSzPts val="2400"/>
              <a:buFont typeface="Commissioner"/>
              <a:buNone/>
              <a:defRPr sz="2400">
                <a:latin typeface="Commissioner"/>
                <a:ea typeface="Commissioner"/>
                <a:cs typeface="Commissioner"/>
                <a:sym typeface="Commissioner"/>
              </a:defRPr>
            </a:lvl3pPr>
            <a:lvl4pPr lvl="3" algn="ctr" rtl="0">
              <a:spcBef>
                <a:spcPts val="0"/>
              </a:spcBef>
              <a:spcAft>
                <a:spcPts val="0"/>
              </a:spcAft>
              <a:buSzPts val="2400"/>
              <a:buFont typeface="Commissioner"/>
              <a:buNone/>
              <a:defRPr sz="2400">
                <a:latin typeface="Commissioner"/>
                <a:ea typeface="Commissioner"/>
                <a:cs typeface="Commissioner"/>
                <a:sym typeface="Commissioner"/>
              </a:defRPr>
            </a:lvl4pPr>
            <a:lvl5pPr lvl="4" algn="ctr" rtl="0">
              <a:spcBef>
                <a:spcPts val="0"/>
              </a:spcBef>
              <a:spcAft>
                <a:spcPts val="0"/>
              </a:spcAft>
              <a:buSzPts val="2400"/>
              <a:buFont typeface="Commissioner"/>
              <a:buNone/>
              <a:defRPr sz="2400">
                <a:latin typeface="Commissioner"/>
                <a:ea typeface="Commissioner"/>
                <a:cs typeface="Commissioner"/>
                <a:sym typeface="Commissioner"/>
              </a:defRPr>
            </a:lvl5pPr>
            <a:lvl6pPr lvl="5" algn="ctr" rtl="0">
              <a:spcBef>
                <a:spcPts val="0"/>
              </a:spcBef>
              <a:spcAft>
                <a:spcPts val="0"/>
              </a:spcAft>
              <a:buSzPts val="2400"/>
              <a:buFont typeface="Commissioner"/>
              <a:buNone/>
              <a:defRPr sz="2400">
                <a:latin typeface="Commissioner"/>
                <a:ea typeface="Commissioner"/>
                <a:cs typeface="Commissioner"/>
                <a:sym typeface="Commissioner"/>
              </a:defRPr>
            </a:lvl6pPr>
            <a:lvl7pPr lvl="6" algn="ctr" rtl="0">
              <a:spcBef>
                <a:spcPts val="0"/>
              </a:spcBef>
              <a:spcAft>
                <a:spcPts val="0"/>
              </a:spcAft>
              <a:buSzPts val="2400"/>
              <a:buFont typeface="Commissioner"/>
              <a:buNone/>
              <a:defRPr sz="2400">
                <a:latin typeface="Commissioner"/>
                <a:ea typeface="Commissioner"/>
                <a:cs typeface="Commissioner"/>
                <a:sym typeface="Commissioner"/>
              </a:defRPr>
            </a:lvl7pPr>
            <a:lvl8pPr lvl="7" algn="ctr" rtl="0">
              <a:spcBef>
                <a:spcPts val="0"/>
              </a:spcBef>
              <a:spcAft>
                <a:spcPts val="0"/>
              </a:spcAft>
              <a:buSzPts val="2400"/>
              <a:buFont typeface="Commissioner"/>
              <a:buNone/>
              <a:defRPr sz="2400">
                <a:latin typeface="Commissioner"/>
                <a:ea typeface="Commissioner"/>
                <a:cs typeface="Commissioner"/>
                <a:sym typeface="Commissioner"/>
              </a:defRPr>
            </a:lvl8pPr>
            <a:lvl9pPr lvl="8" algn="ctr" rtl="0">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80" name="Google Shape;80;p13"/>
          <p:cNvSpPr txBox="1">
            <a:spLocks noGrp="1"/>
          </p:cNvSpPr>
          <p:nvPr>
            <p:ph type="title" idx="5" hasCustomPrompt="1"/>
          </p:nvPr>
        </p:nvSpPr>
        <p:spPr>
          <a:xfrm>
            <a:off x="6767472" y="3393800"/>
            <a:ext cx="1631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algn="ctr" rtl="0">
              <a:spcBef>
                <a:spcPts val="0"/>
              </a:spcBef>
              <a:spcAft>
                <a:spcPts val="0"/>
              </a:spcAft>
              <a:buSzPts val="2400"/>
              <a:buFont typeface="Commissioner"/>
              <a:buNone/>
              <a:defRPr sz="2400">
                <a:latin typeface="Commissioner"/>
                <a:ea typeface="Commissioner"/>
                <a:cs typeface="Commissioner"/>
                <a:sym typeface="Commissioner"/>
              </a:defRPr>
            </a:lvl2pPr>
            <a:lvl3pPr lvl="2" algn="ctr" rtl="0">
              <a:spcBef>
                <a:spcPts val="0"/>
              </a:spcBef>
              <a:spcAft>
                <a:spcPts val="0"/>
              </a:spcAft>
              <a:buSzPts val="2400"/>
              <a:buFont typeface="Commissioner"/>
              <a:buNone/>
              <a:defRPr sz="2400">
                <a:latin typeface="Commissioner"/>
                <a:ea typeface="Commissioner"/>
                <a:cs typeface="Commissioner"/>
                <a:sym typeface="Commissioner"/>
              </a:defRPr>
            </a:lvl3pPr>
            <a:lvl4pPr lvl="3" algn="ctr" rtl="0">
              <a:spcBef>
                <a:spcPts val="0"/>
              </a:spcBef>
              <a:spcAft>
                <a:spcPts val="0"/>
              </a:spcAft>
              <a:buSzPts val="2400"/>
              <a:buFont typeface="Commissioner"/>
              <a:buNone/>
              <a:defRPr sz="2400">
                <a:latin typeface="Commissioner"/>
                <a:ea typeface="Commissioner"/>
                <a:cs typeface="Commissioner"/>
                <a:sym typeface="Commissioner"/>
              </a:defRPr>
            </a:lvl4pPr>
            <a:lvl5pPr lvl="4" algn="ctr" rtl="0">
              <a:spcBef>
                <a:spcPts val="0"/>
              </a:spcBef>
              <a:spcAft>
                <a:spcPts val="0"/>
              </a:spcAft>
              <a:buSzPts val="2400"/>
              <a:buFont typeface="Commissioner"/>
              <a:buNone/>
              <a:defRPr sz="2400">
                <a:latin typeface="Commissioner"/>
                <a:ea typeface="Commissioner"/>
                <a:cs typeface="Commissioner"/>
                <a:sym typeface="Commissioner"/>
              </a:defRPr>
            </a:lvl5pPr>
            <a:lvl6pPr lvl="5" algn="ctr" rtl="0">
              <a:spcBef>
                <a:spcPts val="0"/>
              </a:spcBef>
              <a:spcAft>
                <a:spcPts val="0"/>
              </a:spcAft>
              <a:buSzPts val="2400"/>
              <a:buFont typeface="Commissioner"/>
              <a:buNone/>
              <a:defRPr sz="2400">
                <a:latin typeface="Commissioner"/>
                <a:ea typeface="Commissioner"/>
                <a:cs typeface="Commissioner"/>
                <a:sym typeface="Commissioner"/>
              </a:defRPr>
            </a:lvl6pPr>
            <a:lvl7pPr lvl="6" algn="ctr" rtl="0">
              <a:spcBef>
                <a:spcPts val="0"/>
              </a:spcBef>
              <a:spcAft>
                <a:spcPts val="0"/>
              </a:spcAft>
              <a:buSzPts val="2400"/>
              <a:buFont typeface="Commissioner"/>
              <a:buNone/>
              <a:defRPr sz="2400">
                <a:latin typeface="Commissioner"/>
                <a:ea typeface="Commissioner"/>
                <a:cs typeface="Commissioner"/>
                <a:sym typeface="Commissioner"/>
              </a:defRPr>
            </a:lvl7pPr>
            <a:lvl8pPr lvl="7" algn="ctr" rtl="0">
              <a:spcBef>
                <a:spcPts val="0"/>
              </a:spcBef>
              <a:spcAft>
                <a:spcPts val="0"/>
              </a:spcAft>
              <a:buSzPts val="2400"/>
              <a:buFont typeface="Commissioner"/>
              <a:buNone/>
              <a:defRPr sz="2400">
                <a:latin typeface="Commissioner"/>
                <a:ea typeface="Commissioner"/>
                <a:cs typeface="Commissioner"/>
                <a:sym typeface="Commissioner"/>
              </a:defRPr>
            </a:lvl8pPr>
            <a:lvl9pPr lvl="8" algn="ctr" rtl="0">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81" name="Google Shape;81;p13"/>
          <p:cNvSpPr txBox="1">
            <a:spLocks noGrp="1"/>
          </p:cNvSpPr>
          <p:nvPr>
            <p:ph type="subTitle" idx="1"/>
          </p:nvPr>
        </p:nvSpPr>
        <p:spPr>
          <a:xfrm>
            <a:off x="4472854" y="2312775"/>
            <a:ext cx="16317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82" name="Google Shape;82;p13"/>
          <p:cNvSpPr txBox="1">
            <a:spLocks noGrp="1"/>
          </p:cNvSpPr>
          <p:nvPr>
            <p:ph type="subTitle" idx="6"/>
          </p:nvPr>
        </p:nvSpPr>
        <p:spPr>
          <a:xfrm>
            <a:off x="6767478" y="2312775"/>
            <a:ext cx="16317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83" name="Google Shape;83;p13"/>
          <p:cNvSpPr txBox="1">
            <a:spLocks noGrp="1"/>
          </p:cNvSpPr>
          <p:nvPr>
            <p:ph type="subTitle" idx="7"/>
          </p:nvPr>
        </p:nvSpPr>
        <p:spPr>
          <a:xfrm>
            <a:off x="4472854" y="3922700"/>
            <a:ext cx="16317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84" name="Google Shape;84;p13"/>
          <p:cNvSpPr txBox="1">
            <a:spLocks noGrp="1"/>
          </p:cNvSpPr>
          <p:nvPr>
            <p:ph type="subTitle" idx="8"/>
          </p:nvPr>
        </p:nvSpPr>
        <p:spPr>
          <a:xfrm>
            <a:off x="6767478" y="3922700"/>
            <a:ext cx="16317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85" name="Google Shape;85;p13"/>
          <p:cNvSpPr>
            <a:spLocks noGrp="1"/>
          </p:cNvSpPr>
          <p:nvPr>
            <p:ph type="pic" idx="9"/>
          </p:nvPr>
        </p:nvSpPr>
        <p:spPr>
          <a:xfrm>
            <a:off x="321012" y="0"/>
            <a:ext cx="3379800" cy="5143500"/>
          </a:xfrm>
          <a:prstGeom prst="rect">
            <a:avLst/>
          </a:prstGeom>
          <a:noFill/>
          <a:ln>
            <a:noFill/>
          </a:ln>
        </p:spPr>
      </p:sp>
      <p:sp>
        <p:nvSpPr>
          <p:cNvPr id="86" name="Google Shape;86;p13"/>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cxnSp>
        <p:nvCxnSpPr>
          <p:cNvPr id="87" name="Google Shape;87;p13"/>
          <p:cNvCxnSpPr/>
          <p:nvPr/>
        </p:nvCxnSpPr>
        <p:spPr>
          <a:xfrm rot="10800000" flipH="1">
            <a:off x="7803900" y="3803400"/>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88"/>
        <p:cNvGrpSpPr/>
        <p:nvPr/>
      </p:nvGrpSpPr>
      <p:grpSpPr>
        <a:xfrm>
          <a:off x="0" y="0"/>
          <a:ext cx="0" cy="0"/>
          <a:chOff x="0" y="0"/>
          <a:chExt cx="0" cy="0"/>
        </a:xfrm>
      </p:grpSpPr>
      <p:sp>
        <p:nvSpPr>
          <p:cNvPr id="89" name="Google Shape;89;p14"/>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91" name="Google Shape;91;p1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cxnSp>
        <p:nvCxnSpPr>
          <p:cNvPr id="92" name="Google Shape;92;p14"/>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14"/>
          <p:cNvCxnSpPr/>
          <p:nvPr/>
        </p:nvCxnSpPr>
        <p:spPr>
          <a:xfrm rot="10800000" flipH="1">
            <a:off x="7804013" y="3803388"/>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94"/>
        <p:cNvGrpSpPr/>
        <p:nvPr/>
      </p:nvGrpSpPr>
      <p:grpSpPr>
        <a:xfrm>
          <a:off x="0" y="0"/>
          <a:ext cx="0" cy="0"/>
          <a:chOff x="0" y="0"/>
          <a:chExt cx="0" cy="0"/>
        </a:xfrm>
      </p:grpSpPr>
      <p:sp>
        <p:nvSpPr>
          <p:cNvPr id="95" name="Google Shape;95;p15"/>
          <p:cNvSpPr/>
          <p:nvPr/>
        </p:nvSpPr>
        <p:spPr>
          <a:xfrm flipH="1">
            <a:off x="-6765"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txBox="1">
            <a:spLocks noGrp="1"/>
          </p:cNvSpPr>
          <p:nvPr>
            <p:ph type="title"/>
          </p:nvPr>
        </p:nvSpPr>
        <p:spPr>
          <a:xfrm>
            <a:off x="2097497" y="1799325"/>
            <a:ext cx="2769300" cy="572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7" name="Google Shape;97;p15"/>
          <p:cNvSpPr txBox="1">
            <a:spLocks noGrp="1"/>
          </p:cNvSpPr>
          <p:nvPr>
            <p:ph type="subTitle" idx="1"/>
          </p:nvPr>
        </p:nvSpPr>
        <p:spPr>
          <a:xfrm>
            <a:off x="2097497" y="2302875"/>
            <a:ext cx="2769300" cy="1041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98" name="Google Shape;98;p15"/>
          <p:cNvSpPr txBox="1">
            <a:spLocks noGrp="1"/>
          </p:cNvSpPr>
          <p:nvPr>
            <p:ph type="sldNum" idx="12"/>
          </p:nvPr>
        </p:nvSpPr>
        <p:spPr>
          <a:xfrm>
            <a:off x="-7979" y="4875300"/>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cxnSp>
        <p:nvCxnSpPr>
          <p:cNvPr id="99" name="Google Shape;99;p15"/>
          <p:cNvCxnSpPr/>
          <p:nvPr/>
        </p:nvCxnSpPr>
        <p:spPr>
          <a:xfrm rot="10800000" flipH="1">
            <a:off x="7803888" y="3803388"/>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15"/>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01"/>
        <p:cNvGrpSpPr/>
        <p:nvPr/>
      </p:nvGrpSpPr>
      <p:grpSpPr>
        <a:xfrm>
          <a:off x="0" y="0"/>
          <a:ext cx="0" cy="0"/>
          <a:chOff x="0" y="0"/>
          <a:chExt cx="0" cy="0"/>
        </a:xfrm>
      </p:grpSpPr>
      <p:sp>
        <p:nvSpPr>
          <p:cNvPr id="102" name="Google Shape;102;p16"/>
          <p:cNvSpPr/>
          <p:nvPr/>
        </p:nvSpPr>
        <p:spPr>
          <a:xfrm>
            <a:off x="-7979"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txBox="1">
            <a:spLocks noGrp="1"/>
          </p:cNvSpPr>
          <p:nvPr>
            <p:ph type="sldNum" idx="12"/>
          </p:nvPr>
        </p:nvSpPr>
        <p:spPr>
          <a:xfrm>
            <a:off x="-7979" y="4875225"/>
            <a:ext cx="330300" cy="268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104" name="Google Shape;104;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5" name="Google Shape;105;p16"/>
          <p:cNvSpPr txBox="1">
            <a:spLocks noGrp="1"/>
          </p:cNvSpPr>
          <p:nvPr>
            <p:ph type="body" idx="1"/>
          </p:nvPr>
        </p:nvSpPr>
        <p:spPr>
          <a:xfrm>
            <a:off x="722375" y="1463750"/>
            <a:ext cx="7699200" cy="3140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cxnSp>
        <p:nvCxnSpPr>
          <p:cNvPr id="106" name="Google Shape;106;p16"/>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16"/>
          <p:cNvCxnSpPr/>
          <p:nvPr/>
        </p:nvCxnSpPr>
        <p:spPr>
          <a:xfrm rot="10800000" flipH="1">
            <a:off x="7815788" y="3803313"/>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15"/>
        <p:cNvGrpSpPr/>
        <p:nvPr/>
      </p:nvGrpSpPr>
      <p:grpSpPr>
        <a:xfrm>
          <a:off x="0" y="0"/>
          <a:ext cx="0" cy="0"/>
          <a:chOff x="0" y="0"/>
          <a:chExt cx="0" cy="0"/>
        </a:xfrm>
      </p:grpSpPr>
      <p:sp>
        <p:nvSpPr>
          <p:cNvPr id="116" name="Google Shape;116;p18"/>
          <p:cNvSpPr/>
          <p:nvPr/>
        </p:nvSpPr>
        <p:spPr>
          <a:xfrm flipH="1">
            <a:off x="-6765"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8" name="Google Shape;118;p18"/>
          <p:cNvSpPr txBox="1">
            <a:spLocks noGrp="1"/>
          </p:cNvSpPr>
          <p:nvPr>
            <p:ph type="subTitle" idx="1"/>
          </p:nvPr>
        </p:nvSpPr>
        <p:spPr>
          <a:xfrm>
            <a:off x="757975" y="2857769"/>
            <a:ext cx="2421600" cy="102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9" name="Google Shape;119;p18"/>
          <p:cNvSpPr txBox="1">
            <a:spLocks noGrp="1"/>
          </p:cNvSpPr>
          <p:nvPr>
            <p:ph type="subTitle" idx="2"/>
          </p:nvPr>
        </p:nvSpPr>
        <p:spPr>
          <a:xfrm>
            <a:off x="3361250" y="2857769"/>
            <a:ext cx="2421600" cy="102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0" name="Google Shape;120;p18"/>
          <p:cNvSpPr txBox="1">
            <a:spLocks noGrp="1"/>
          </p:cNvSpPr>
          <p:nvPr>
            <p:ph type="subTitle" idx="3"/>
          </p:nvPr>
        </p:nvSpPr>
        <p:spPr>
          <a:xfrm>
            <a:off x="5964563" y="2857769"/>
            <a:ext cx="2421600" cy="102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1" name="Google Shape;121;p18"/>
          <p:cNvSpPr txBox="1">
            <a:spLocks noGrp="1"/>
          </p:cNvSpPr>
          <p:nvPr>
            <p:ph type="sldNum" idx="12"/>
          </p:nvPr>
        </p:nvSpPr>
        <p:spPr>
          <a:xfrm>
            <a:off x="-6754" y="4875300"/>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122" name="Google Shape;122;p18"/>
          <p:cNvSpPr txBox="1">
            <a:spLocks noGrp="1"/>
          </p:cNvSpPr>
          <p:nvPr>
            <p:ph type="subTitle" idx="4"/>
          </p:nvPr>
        </p:nvSpPr>
        <p:spPr>
          <a:xfrm>
            <a:off x="757975" y="2487100"/>
            <a:ext cx="2421600" cy="47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23" name="Google Shape;123;p18"/>
          <p:cNvSpPr txBox="1">
            <a:spLocks noGrp="1"/>
          </p:cNvSpPr>
          <p:nvPr>
            <p:ph type="subTitle" idx="5"/>
          </p:nvPr>
        </p:nvSpPr>
        <p:spPr>
          <a:xfrm>
            <a:off x="3361261" y="2487100"/>
            <a:ext cx="2421600" cy="47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24" name="Google Shape;124;p18"/>
          <p:cNvSpPr txBox="1">
            <a:spLocks noGrp="1"/>
          </p:cNvSpPr>
          <p:nvPr>
            <p:ph type="subTitle" idx="6"/>
          </p:nvPr>
        </p:nvSpPr>
        <p:spPr>
          <a:xfrm>
            <a:off x="5964585" y="2487100"/>
            <a:ext cx="2421600" cy="47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125"/>
        <p:cNvGrpSpPr/>
        <p:nvPr/>
      </p:nvGrpSpPr>
      <p:grpSpPr>
        <a:xfrm>
          <a:off x="0" y="0"/>
          <a:ext cx="0" cy="0"/>
          <a:chOff x="0" y="0"/>
          <a:chExt cx="0" cy="0"/>
        </a:xfrm>
      </p:grpSpPr>
      <p:sp>
        <p:nvSpPr>
          <p:cNvPr id="126" name="Google Shape;126;p19"/>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128" name="Google Shape;128;p1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9" name="Google Shape;129;p19"/>
          <p:cNvSpPr txBox="1">
            <a:spLocks noGrp="1"/>
          </p:cNvSpPr>
          <p:nvPr>
            <p:ph type="subTitle" idx="1"/>
          </p:nvPr>
        </p:nvSpPr>
        <p:spPr>
          <a:xfrm>
            <a:off x="1285229" y="1923924"/>
            <a:ext cx="2802300" cy="864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0" name="Google Shape;130;p19"/>
          <p:cNvSpPr txBox="1">
            <a:spLocks noGrp="1"/>
          </p:cNvSpPr>
          <p:nvPr>
            <p:ph type="subTitle" idx="2"/>
          </p:nvPr>
        </p:nvSpPr>
        <p:spPr>
          <a:xfrm>
            <a:off x="5030402" y="1923924"/>
            <a:ext cx="2802300" cy="864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1" name="Google Shape;131;p19"/>
          <p:cNvSpPr txBox="1">
            <a:spLocks noGrp="1"/>
          </p:cNvSpPr>
          <p:nvPr>
            <p:ph type="subTitle" idx="3"/>
          </p:nvPr>
        </p:nvSpPr>
        <p:spPr>
          <a:xfrm>
            <a:off x="1285229" y="1553250"/>
            <a:ext cx="28023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32" name="Google Shape;132;p19"/>
          <p:cNvSpPr txBox="1">
            <a:spLocks noGrp="1"/>
          </p:cNvSpPr>
          <p:nvPr>
            <p:ph type="subTitle" idx="4"/>
          </p:nvPr>
        </p:nvSpPr>
        <p:spPr>
          <a:xfrm>
            <a:off x="5030413" y="1553250"/>
            <a:ext cx="28023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33" name="Google Shape;133;p19"/>
          <p:cNvSpPr txBox="1">
            <a:spLocks noGrp="1"/>
          </p:cNvSpPr>
          <p:nvPr>
            <p:ph type="subTitle" idx="5"/>
          </p:nvPr>
        </p:nvSpPr>
        <p:spPr>
          <a:xfrm>
            <a:off x="1285229" y="3661000"/>
            <a:ext cx="2802300" cy="864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4" name="Google Shape;134;p19"/>
          <p:cNvSpPr txBox="1">
            <a:spLocks noGrp="1"/>
          </p:cNvSpPr>
          <p:nvPr>
            <p:ph type="subTitle" idx="6"/>
          </p:nvPr>
        </p:nvSpPr>
        <p:spPr>
          <a:xfrm>
            <a:off x="5030402" y="3661000"/>
            <a:ext cx="2802300" cy="864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5" name="Google Shape;135;p19"/>
          <p:cNvSpPr txBox="1">
            <a:spLocks noGrp="1"/>
          </p:cNvSpPr>
          <p:nvPr>
            <p:ph type="subTitle" idx="7"/>
          </p:nvPr>
        </p:nvSpPr>
        <p:spPr>
          <a:xfrm>
            <a:off x="1285229" y="3290330"/>
            <a:ext cx="28023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36" name="Google Shape;136;p19"/>
          <p:cNvSpPr txBox="1">
            <a:spLocks noGrp="1"/>
          </p:cNvSpPr>
          <p:nvPr>
            <p:ph type="subTitle" idx="8"/>
          </p:nvPr>
        </p:nvSpPr>
        <p:spPr>
          <a:xfrm>
            <a:off x="5030413" y="3290330"/>
            <a:ext cx="28023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cxnSp>
        <p:nvCxnSpPr>
          <p:cNvPr id="137" name="Google Shape;137;p19"/>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38"/>
        <p:cNvGrpSpPr/>
        <p:nvPr/>
      </p:nvGrpSpPr>
      <p:grpSpPr>
        <a:xfrm>
          <a:off x="0" y="0"/>
          <a:ext cx="0" cy="0"/>
          <a:chOff x="0" y="0"/>
          <a:chExt cx="0" cy="0"/>
        </a:xfrm>
      </p:grpSpPr>
      <p:sp>
        <p:nvSpPr>
          <p:cNvPr id="139" name="Google Shape;139;p20"/>
          <p:cNvSpPr/>
          <p:nvPr/>
        </p:nvSpPr>
        <p:spPr>
          <a:xfrm flipH="1">
            <a:off x="-6765"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a:spLocks noGrp="1"/>
          </p:cNvSpPr>
          <p:nvPr>
            <p:ph type="sldNum" idx="12"/>
          </p:nvPr>
        </p:nvSpPr>
        <p:spPr>
          <a:xfrm>
            <a:off x="-7979" y="4875300"/>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141" name="Google Shape;141;p2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2" name="Google Shape;142;p20"/>
          <p:cNvSpPr txBox="1">
            <a:spLocks noGrp="1"/>
          </p:cNvSpPr>
          <p:nvPr>
            <p:ph type="subTitle" idx="1"/>
          </p:nvPr>
        </p:nvSpPr>
        <p:spPr>
          <a:xfrm>
            <a:off x="722375" y="1855674"/>
            <a:ext cx="2492700" cy="839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3" name="Google Shape;143;p20"/>
          <p:cNvSpPr txBox="1">
            <a:spLocks noGrp="1"/>
          </p:cNvSpPr>
          <p:nvPr>
            <p:ph type="subTitle" idx="2"/>
          </p:nvPr>
        </p:nvSpPr>
        <p:spPr>
          <a:xfrm>
            <a:off x="3325688" y="1855674"/>
            <a:ext cx="2492700" cy="839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4" name="Google Shape;144;p20"/>
          <p:cNvSpPr txBox="1">
            <a:spLocks noGrp="1"/>
          </p:cNvSpPr>
          <p:nvPr>
            <p:ph type="subTitle" idx="3"/>
          </p:nvPr>
        </p:nvSpPr>
        <p:spPr>
          <a:xfrm>
            <a:off x="5929000" y="1855674"/>
            <a:ext cx="2492700" cy="839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5" name="Google Shape;145;p20"/>
          <p:cNvSpPr txBox="1">
            <a:spLocks noGrp="1"/>
          </p:cNvSpPr>
          <p:nvPr>
            <p:ph type="subTitle" idx="4"/>
          </p:nvPr>
        </p:nvSpPr>
        <p:spPr>
          <a:xfrm>
            <a:off x="722375" y="1485011"/>
            <a:ext cx="24927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46" name="Google Shape;146;p20"/>
          <p:cNvSpPr txBox="1">
            <a:spLocks noGrp="1"/>
          </p:cNvSpPr>
          <p:nvPr>
            <p:ph type="subTitle" idx="5"/>
          </p:nvPr>
        </p:nvSpPr>
        <p:spPr>
          <a:xfrm>
            <a:off x="3325700" y="1485011"/>
            <a:ext cx="24927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47" name="Google Shape;147;p20"/>
          <p:cNvSpPr txBox="1">
            <a:spLocks noGrp="1"/>
          </p:cNvSpPr>
          <p:nvPr>
            <p:ph type="subTitle" idx="6"/>
          </p:nvPr>
        </p:nvSpPr>
        <p:spPr>
          <a:xfrm>
            <a:off x="5929025" y="1485011"/>
            <a:ext cx="24927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48" name="Google Shape;148;p20"/>
          <p:cNvSpPr txBox="1">
            <a:spLocks noGrp="1"/>
          </p:cNvSpPr>
          <p:nvPr>
            <p:ph type="subTitle" idx="7"/>
          </p:nvPr>
        </p:nvSpPr>
        <p:spPr>
          <a:xfrm>
            <a:off x="722375" y="3582874"/>
            <a:ext cx="2492700" cy="839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9" name="Google Shape;149;p20"/>
          <p:cNvSpPr txBox="1">
            <a:spLocks noGrp="1"/>
          </p:cNvSpPr>
          <p:nvPr>
            <p:ph type="subTitle" idx="8"/>
          </p:nvPr>
        </p:nvSpPr>
        <p:spPr>
          <a:xfrm>
            <a:off x="3325688" y="3582874"/>
            <a:ext cx="2492700" cy="839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0" name="Google Shape;150;p20"/>
          <p:cNvSpPr txBox="1">
            <a:spLocks noGrp="1"/>
          </p:cNvSpPr>
          <p:nvPr>
            <p:ph type="subTitle" idx="9"/>
          </p:nvPr>
        </p:nvSpPr>
        <p:spPr>
          <a:xfrm>
            <a:off x="5929000" y="3582874"/>
            <a:ext cx="2492700" cy="839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51" name="Google Shape;151;p20"/>
          <p:cNvSpPr txBox="1">
            <a:spLocks noGrp="1"/>
          </p:cNvSpPr>
          <p:nvPr>
            <p:ph type="subTitle" idx="13"/>
          </p:nvPr>
        </p:nvSpPr>
        <p:spPr>
          <a:xfrm>
            <a:off x="722375" y="3212211"/>
            <a:ext cx="24927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52" name="Google Shape;152;p20"/>
          <p:cNvSpPr txBox="1">
            <a:spLocks noGrp="1"/>
          </p:cNvSpPr>
          <p:nvPr>
            <p:ph type="subTitle" idx="14"/>
          </p:nvPr>
        </p:nvSpPr>
        <p:spPr>
          <a:xfrm>
            <a:off x="3325700" y="3212211"/>
            <a:ext cx="24927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153" name="Google Shape;153;p20"/>
          <p:cNvSpPr txBox="1">
            <a:spLocks noGrp="1"/>
          </p:cNvSpPr>
          <p:nvPr>
            <p:ph type="subTitle" idx="15"/>
          </p:nvPr>
        </p:nvSpPr>
        <p:spPr>
          <a:xfrm>
            <a:off x="5929025" y="3212211"/>
            <a:ext cx="24927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154"/>
        <p:cNvGrpSpPr/>
        <p:nvPr/>
      </p:nvGrpSpPr>
      <p:grpSpPr>
        <a:xfrm>
          <a:off x="0" y="0"/>
          <a:ext cx="0" cy="0"/>
          <a:chOff x="0" y="0"/>
          <a:chExt cx="0" cy="0"/>
        </a:xfrm>
      </p:grpSpPr>
      <p:sp>
        <p:nvSpPr>
          <p:cNvPr id="155" name="Google Shape;155;p21"/>
          <p:cNvSpPr>
            <a:spLocks noGrp="1"/>
          </p:cNvSpPr>
          <p:nvPr>
            <p:ph type="pic" idx="2"/>
          </p:nvPr>
        </p:nvSpPr>
        <p:spPr>
          <a:xfrm flipH="1">
            <a:off x="330076" y="0"/>
            <a:ext cx="3379800" cy="5143500"/>
          </a:xfrm>
          <a:prstGeom prst="rect">
            <a:avLst/>
          </a:prstGeom>
          <a:noFill/>
          <a:ln>
            <a:noFill/>
          </a:ln>
        </p:spPr>
      </p:sp>
      <p:sp>
        <p:nvSpPr>
          <p:cNvPr id="156" name="Google Shape;156;p21"/>
          <p:cNvSpPr/>
          <p:nvPr/>
        </p:nvSpPr>
        <p:spPr>
          <a:xfrm flipH="1">
            <a:off x="-4179"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txBox="1">
            <a:spLocks noGrp="1"/>
          </p:cNvSpPr>
          <p:nvPr>
            <p:ph type="ctrTitle"/>
          </p:nvPr>
        </p:nvSpPr>
        <p:spPr>
          <a:xfrm flipH="1">
            <a:off x="4872525" y="539500"/>
            <a:ext cx="3128400" cy="1195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8" name="Google Shape;158;p21"/>
          <p:cNvSpPr txBox="1">
            <a:spLocks noGrp="1"/>
          </p:cNvSpPr>
          <p:nvPr>
            <p:ph type="subTitle" idx="1"/>
          </p:nvPr>
        </p:nvSpPr>
        <p:spPr>
          <a:xfrm flipH="1">
            <a:off x="4872525" y="1654400"/>
            <a:ext cx="3128400" cy="107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21"/>
          <p:cNvSpPr txBox="1">
            <a:spLocks noGrp="1"/>
          </p:cNvSpPr>
          <p:nvPr>
            <p:ph type="sldNum" idx="12"/>
          </p:nvPr>
        </p:nvSpPr>
        <p:spPr>
          <a:xfrm flipH="1">
            <a:off x="-4179"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60" name="Google Shape;160;p21"/>
          <p:cNvCxnSpPr/>
          <p:nvPr/>
        </p:nvCxnSpPr>
        <p:spPr>
          <a:xfrm rot="10800000" flipH="1">
            <a:off x="7815800" y="3803313"/>
            <a:ext cx="1340100" cy="1340100"/>
          </a:xfrm>
          <a:prstGeom prst="straightConnector1">
            <a:avLst/>
          </a:prstGeom>
          <a:noFill/>
          <a:ln w="9525" cap="flat" cmpd="sng">
            <a:solidFill>
              <a:schemeClr val="lt2"/>
            </a:solidFill>
            <a:prstDash val="solid"/>
            <a:round/>
            <a:headEnd type="none" w="med" len="med"/>
            <a:tailEnd type="none" w="med" len="med"/>
          </a:ln>
        </p:spPr>
      </p:cxnSp>
      <p:sp>
        <p:nvSpPr>
          <p:cNvPr id="161" name="Google Shape;161;p21"/>
          <p:cNvSpPr txBox="1"/>
          <p:nvPr/>
        </p:nvSpPr>
        <p:spPr>
          <a:xfrm>
            <a:off x="4872525" y="3458453"/>
            <a:ext cx="31284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GB" sz="1000">
                <a:solidFill>
                  <a:schemeClr val="dk1"/>
                </a:solidFill>
                <a:latin typeface="Open Sans"/>
                <a:ea typeface="Open Sans"/>
                <a:cs typeface="Open Sans"/>
                <a:sym typeface="Open Sans"/>
              </a:rPr>
              <a:t>CREDITS: This presentation template was created by </a:t>
            </a:r>
            <a:r>
              <a:rPr lang="en-GB" sz="1000" b="1">
                <a:solidFill>
                  <a:schemeClr val="dk1"/>
                </a:solidFill>
                <a:uFill>
                  <a:noFill/>
                </a:uFill>
                <a:latin typeface="Open Sans"/>
                <a:ea typeface="Open Sans"/>
                <a:cs typeface="Open Sans"/>
                <a:sym typeface="Open Sans"/>
                <a:hlinkClick r:id="rId2"/>
              </a:rPr>
              <a:t>Slidesgo</a:t>
            </a:r>
            <a:r>
              <a:rPr lang="en-GB" sz="1000">
                <a:solidFill>
                  <a:schemeClr val="dk1"/>
                </a:solidFill>
                <a:latin typeface="Open Sans"/>
                <a:ea typeface="Open Sans"/>
                <a:cs typeface="Open Sans"/>
                <a:sym typeface="Open Sans"/>
              </a:rPr>
              <a:t>, and includes icons by </a:t>
            </a:r>
            <a:r>
              <a:rPr lang="en-GB" sz="1000" b="1">
                <a:solidFill>
                  <a:schemeClr val="dk1"/>
                </a:solidFill>
                <a:uFill>
                  <a:noFill/>
                </a:uFill>
                <a:latin typeface="Open Sans"/>
                <a:ea typeface="Open Sans"/>
                <a:cs typeface="Open Sans"/>
                <a:sym typeface="Open Sans"/>
                <a:hlinkClick r:id="rId3"/>
              </a:rPr>
              <a:t>Flaticon</a:t>
            </a:r>
            <a:r>
              <a:rPr lang="en-GB" sz="1000" b="1">
                <a:solidFill>
                  <a:schemeClr val="dk1"/>
                </a:solidFill>
                <a:latin typeface="Open Sans"/>
                <a:ea typeface="Open Sans"/>
                <a:cs typeface="Open Sans"/>
                <a:sym typeface="Open Sans"/>
              </a:rPr>
              <a:t> </a:t>
            </a:r>
            <a:r>
              <a:rPr lang="en-GB" sz="1000">
                <a:solidFill>
                  <a:schemeClr val="dk1"/>
                </a:solidFill>
                <a:latin typeface="Open Sans"/>
                <a:ea typeface="Open Sans"/>
                <a:cs typeface="Open Sans"/>
                <a:sym typeface="Open Sans"/>
              </a:rPr>
              <a:t>and infographics &amp; images by </a:t>
            </a:r>
            <a:r>
              <a:rPr lang="en-GB" sz="1000" b="1">
                <a:solidFill>
                  <a:schemeClr val="dk1"/>
                </a:solidFill>
                <a:uFill>
                  <a:noFill/>
                </a:uFill>
                <a:latin typeface="Open Sans"/>
                <a:ea typeface="Open Sans"/>
                <a:cs typeface="Open Sans"/>
                <a:sym typeface="Open Sans"/>
                <a:hlinkClick r:id="rId4"/>
              </a:rPr>
              <a:t>Freepik</a:t>
            </a:r>
            <a:endParaRPr sz="1000" b="1">
              <a:solidFill>
                <a:schemeClr val="dk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flipH="1">
            <a:off x="-6765"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4606913" y="1860113"/>
            <a:ext cx="3658200" cy="2147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5611763" y="1135988"/>
            <a:ext cx="1648500" cy="90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chemeClr val="dk2"/>
                </a:solidFill>
                <a:latin typeface="Open Sans"/>
                <a:ea typeface="Open Sans"/>
                <a:cs typeface="Open Sans"/>
                <a:sym typeface="Open Sa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 name="Google Shape;20;p3"/>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21" name="Google Shape;21;p3"/>
          <p:cNvSpPr>
            <a:spLocks noGrp="1"/>
          </p:cNvSpPr>
          <p:nvPr>
            <p:ph type="pic" idx="3"/>
          </p:nvPr>
        </p:nvSpPr>
        <p:spPr>
          <a:xfrm>
            <a:off x="320040" y="0"/>
            <a:ext cx="33798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62"/>
        <p:cNvGrpSpPr/>
        <p:nvPr/>
      </p:nvGrpSpPr>
      <p:grpSpPr>
        <a:xfrm>
          <a:off x="0" y="0"/>
          <a:ext cx="0" cy="0"/>
          <a:chOff x="0" y="0"/>
          <a:chExt cx="0" cy="0"/>
        </a:xfrm>
      </p:grpSpPr>
      <p:sp>
        <p:nvSpPr>
          <p:cNvPr id="163" name="Google Shape;163;p22"/>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65"/>
        <p:cNvGrpSpPr/>
        <p:nvPr/>
      </p:nvGrpSpPr>
      <p:grpSpPr>
        <a:xfrm>
          <a:off x="0" y="0"/>
          <a:ext cx="0" cy="0"/>
          <a:chOff x="0" y="0"/>
          <a:chExt cx="0" cy="0"/>
        </a:xfrm>
      </p:grpSpPr>
      <p:sp>
        <p:nvSpPr>
          <p:cNvPr id="166" name="Google Shape;166;p23"/>
          <p:cNvSpPr/>
          <p:nvPr/>
        </p:nvSpPr>
        <p:spPr>
          <a:xfrm>
            <a:off x="-7979"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txBox="1">
            <a:spLocks noGrp="1"/>
          </p:cNvSpPr>
          <p:nvPr>
            <p:ph type="sldNum" idx="12"/>
          </p:nvPr>
        </p:nvSpPr>
        <p:spPr>
          <a:xfrm>
            <a:off x="-7979" y="4875225"/>
            <a:ext cx="330300" cy="268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882396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823950" y="4875300"/>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25" name="Google Shape;25;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6" name="Google Shape;26;p4"/>
          <p:cNvSpPr txBox="1">
            <a:spLocks noGrp="1"/>
          </p:cNvSpPr>
          <p:nvPr>
            <p:ph type="body" idx="1"/>
          </p:nvPr>
        </p:nvSpPr>
        <p:spPr>
          <a:xfrm>
            <a:off x="722375" y="1463750"/>
            <a:ext cx="7699200" cy="3140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cxnSp>
        <p:nvCxnSpPr>
          <p:cNvPr id="27" name="Google Shape;27;p4"/>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4"/>
          <p:cNvCxnSpPr/>
          <p:nvPr/>
        </p:nvCxnSpPr>
        <p:spPr>
          <a:xfrm rot="10800000" flipH="1">
            <a:off x="7803888" y="3803388"/>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722375" y="539500"/>
            <a:ext cx="4723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2" name="Google Shape;32;p5"/>
          <p:cNvSpPr txBox="1">
            <a:spLocks noGrp="1"/>
          </p:cNvSpPr>
          <p:nvPr>
            <p:ph type="subTitle" idx="1"/>
          </p:nvPr>
        </p:nvSpPr>
        <p:spPr>
          <a:xfrm>
            <a:off x="1246374" y="1768825"/>
            <a:ext cx="3766800" cy="1025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3" name="Google Shape;33;p5"/>
          <p:cNvSpPr txBox="1">
            <a:spLocks noGrp="1"/>
          </p:cNvSpPr>
          <p:nvPr>
            <p:ph type="subTitle" idx="2"/>
          </p:nvPr>
        </p:nvSpPr>
        <p:spPr>
          <a:xfrm>
            <a:off x="1246350" y="3509425"/>
            <a:ext cx="3766800" cy="1025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4" name="Google Shape;34;p5"/>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35" name="Google Shape;35;p5"/>
          <p:cNvSpPr txBox="1">
            <a:spLocks noGrp="1"/>
          </p:cNvSpPr>
          <p:nvPr>
            <p:ph type="subTitle" idx="3"/>
          </p:nvPr>
        </p:nvSpPr>
        <p:spPr>
          <a:xfrm>
            <a:off x="1246362" y="1398000"/>
            <a:ext cx="37668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36" name="Google Shape;36;p5"/>
          <p:cNvSpPr txBox="1">
            <a:spLocks noGrp="1"/>
          </p:cNvSpPr>
          <p:nvPr>
            <p:ph type="subTitle" idx="4"/>
          </p:nvPr>
        </p:nvSpPr>
        <p:spPr>
          <a:xfrm>
            <a:off x="1246358" y="3138600"/>
            <a:ext cx="3766800" cy="479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Nanum Myeongjo" panose="02020603020101020101" charset="-127"/>
              <a:buNone/>
              <a:defRPr sz="2400"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rtl="0">
              <a:spcBef>
                <a:spcPts val="0"/>
              </a:spcBef>
              <a:spcAft>
                <a:spcPts val="0"/>
              </a:spcAft>
              <a:buSzPts val="1200"/>
              <a:buFont typeface="Nanum Myeongjo" panose="02020603020101020101" charset="-127"/>
              <a:buNone/>
              <a:defRPr b="1">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37" name="Google Shape;37;p5"/>
          <p:cNvSpPr>
            <a:spLocks noGrp="1"/>
          </p:cNvSpPr>
          <p:nvPr>
            <p:ph type="pic" idx="5"/>
          </p:nvPr>
        </p:nvSpPr>
        <p:spPr>
          <a:xfrm>
            <a:off x="5445950" y="0"/>
            <a:ext cx="3379800" cy="5143500"/>
          </a:xfrm>
          <a:prstGeom prst="rect">
            <a:avLst/>
          </a:prstGeom>
          <a:noFill/>
          <a:ln>
            <a:noFill/>
          </a:ln>
        </p:spPr>
      </p:sp>
      <p:cxnSp>
        <p:nvCxnSpPr>
          <p:cNvPr id="38" name="Google Shape;38;p5"/>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p:nvPr/>
        </p:nvSpPr>
        <p:spPr>
          <a:xfrm>
            <a:off x="-7979"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2" name="Google Shape;42;p6"/>
          <p:cNvSpPr txBox="1">
            <a:spLocks noGrp="1"/>
          </p:cNvSpPr>
          <p:nvPr>
            <p:ph type="sldNum" idx="12"/>
          </p:nvPr>
        </p:nvSpPr>
        <p:spPr>
          <a:xfrm>
            <a:off x="-7979"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cxnSp>
        <p:nvCxnSpPr>
          <p:cNvPr id="43" name="Google Shape;43;p6"/>
          <p:cNvCxnSpPr/>
          <p:nvPr/>
        </p:nvCxnSpPr>
        <p:spPr>
          <a:xfrm rot="10800000" flipH="1">
            <a:off x="7815788" y="3803388"/>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6"/>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 name="Google Shape;48;p7"/>
          <p:cNvSpPr txBox="1">
            <a:spLocks noGrp="1"/>
          </p:cNvSpPr>
          <p:nvPr>
            <p:ph type="body" idx="1"/>
          </p:nvPr>
        </p:nvSpPr>
        <p:spPr>
          <a:xfrm>
            <a:off x="722375" y="2069725"/>
            <a:ext cx="4001100" cy="2029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9" name="Google Shape;49;p7"/>
          <p:cNvSpPr>
            <a:spLocks noGrp="1"/>
          </p:cNvSpPr>
          <p:nvPr>
            <p:ph type="pic" idx="2"/>
          </p:nvPr>
        </p:nvSpPr>
        <p:spPr>
          <a:xfrm>
            <a:off x="5445950" y="0"/>
            <a:ext cx="3379800" cy="5143500"/>
          </a:xfrm>
          <a:prstGeom prst="rect">
            <a:avLst/>
          </a:prstGeom>
          <a:noFill/>
          <a:ln>
            <a:noFill/>
          </a:ln>
        </p:spPr>
      </p:sp>
      <p:sp>
        <p:nvSpPr>
          <p:cNvPr id="50" name="Google Shape;50;p7"/>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cxnSp>
        <p:nvCxnSpPr>
          <p:cNvPr id="51" name="Google Shape;51;p7"/>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2005800" y="923250"/>
            <a:ext cx="5132400" cy="329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55" name="Google Shape;55;p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a:off x="-7979"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2549400" y="1604525"/>
            <a:ext cx="4045200" cy="699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9" name="Google Shape;59;p9"/>
          <p:cNvSpPr txBox="1">
            <a:spLocks noGrp="1"/>
          </p:cNvSpPr>
          <p:nvPr>
            <p:ph type="subTitle" idx="1"/>
          </p:nvPr>
        </p:nvSpPr>
        <p:spPr>
          <a:xfrm>
            <a:off x="2549400" y="2303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60" name="Google Shape;60;p9"/>
          <p:cNvSpPr txBox="1">
            <a:spLocks noGrp="1"/>
          </p:cNvSpPr>
          <p:nvPr>
            <p:ph type="sldNum" idx="12"/>
          </p:nvPr>
        </p:nvSpPr>
        <p:spPr>
          <a:xfrm>
            <a:off x="-7979"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p:nvPr/>
        </p:nvSpPr>
        <p:spPr>
          <a:xfrm>
            <a:off x="8825600" y="0"/>
            <a:ext cx="33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3200"/>
              <a:buNone/>
              <a:defRPr>
                <a:solidFill>
                  <a:schemeClr val="dk1"/>
                </a:solidFill>
              </a:defRPr>
            </a:lvl2pPr>
            <a:lvl3pPr lvl="2" rtl="0">
              <a:spcBef>
                <a:spcPts val="0"/>
              </a:spcBef>
              <a:spcAft>
                <a:spcPts val="0"/>
              </a:spcAft>
              <a:buClr>
                <a:schemeClr val="dk1"/>
              </a:buClr>
              <a:buSzPts val="3200"/>
              <a:buNone/>
              <a:defRPr>
                <a:solidFill>
                  <a:schemeClr val="dk1"/>
                </a:solidFill>
              </a:defRPr>
            </a:lvl3pPr>
            <a:lvl4pPr lvl="3" rtl="0">
              <a:spcBef>
                <a:spcPts val="0"/>
              </a:spcBef>
              <a:spcAft>
                <a:spcPts val="0"/>
              </a:spcAft>
              <a:buClr>
                <a:schemeClr val="dk1"/>
              </a:buClr>
              <a:buSzPts val="3200"/>
              <a:buNone/>
              <a:defRPr>
                <a:solidFill>
                  <a:schemeClr val="dk1"/>
                </a:solidFill>
              </a:defRPr>
            </a:lvl4pPr>
            <a:lvl5pPr lvl="4" rtl="0">
              <a:spcBef>
                <a:spcPts val="0"/>
              </a:spcBef>
              <a:spcAft>
                <a:spcPts val="0"/>
              </a:spcAft>
              <a:buClr>
                <a:schemeClr val="dk1"/>
              </a:buClr>
              <a:buSzPts val="3200"/>
              <a:buNone/>
              <a:defRPr>
                <a:solidFill>
                  <a:schemeClr val="dk1"/>
                </a:solidFill>
              </a:defRPr>
            </a:lvl5pPr>
            <a:lvl6pPr lvl="5" rtl="0">
              <a:spcBef>
                <a:spcPts val="0"/>
              </a:spcBef>
              <a:spcAft>
                <a:spcPts val="0"/>
              </a:spcAft>
              <a:buClr>
                <a:schemeClr val="dk1"/>
              </a:buClr>
              <a:buSzPts val="3200"/>
              <a:buNone/>
              <a:defRPr>
                <a:solidFill>
                  <a:schemeClr val="dk1"/>
                </a:solidFill>
              </a:defRPr>
            </a:lvl6pPr>
            <a:lvl7pPr lvl="6" rtl="0">
              <a:spcBef>
                <a:spcPts val="0"/>
              </a:spcBef>
              <a:spcAft>
                <a:spcPts val="0"/>
              </a:spcAft>
              <a:buClr>
                <a:schemeClr val="dk1"/>
              </a:buClr>
              <a:buSzPts val="3200"/>
              <a:buNone/>
              <a:defRPr>
                <a:solidFill>
                  <a:schemeClr val="dk1"/>
                </a:solidFill>
              </a:defRPr>
            </a:lvl7pPr>
            <a:lvl8pPr lvl="7" rtl="0">
              <a:spcBef>
                <a:spcPts val="0"/>
              </a:spcBef>
              <a:spcAft>
                <a:spcPts val="0"/>
              </a:spcAft>
              <a:buClr>
                <a:schemeClr val="dk1"/>
              </a:buClr>
              <a:buSzPts val="3200"/>
              <a:buNone/>
              <a:defRPr>
                <a:solidFill>
                  <a:schemeClr val="dk1"/>
                </a:solidFill>
              </a:defRPr>
            </a:lvl8pPr>
            <a:lvl9pPr lvl="8" rtl="0">
              <a:spcBef>
                <a:spcPts val="0"/>
              </a:spcBef>
              <a:spcAft>
                <a:spcPts val="0"/>
              </a:spcAft>
              <a:buClr>
                <a:schemeClr val="dk1"/>
              </a:buClr>
              <a:buSzPts val="3200"/>
              <a:buNone/>
              <a:defRPr>
                <a:solidFill>
                  <a:schemeClr val="dk1"/>
                </a:solidFill>
              </a:defRPr>
            </a:lvl9pPr>
          </a:lstStyle>
          <a:p>
            <a:endParaRPr/>
          </a:p>
        </p:txBody>
      </p:sp>
      <p:sp>
        <p:nvSpPr>
          <p:cNvPr id="64" name="Google Shape;64;p10"/>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spcBef>
                <a:spcPts val="0"/>
              </a:spcBef>
              <a:spcAft>
                <a:spcPts val="0"/>
              </a:spcAft>
              <a:buClr>
                <a:schemeClr val="dk1"/>
              </a:buClr>
              <a:buSzPts val="3200"/>
              <a:buFont typeface="Nanum Myeongjo" panose="02020603020101020101" charset="-127"/>
              <a:buNone/>
              <a:defRPr sz="3200" b="1">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813825" y="4875225"/>
            <a:ext cx="330300" cy="268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lvl="1"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lvl="2"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lvl="3"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lvl="4"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lvl="5"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lvl="6"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lvl="7"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lvl="8" algn="ctr">
              <a:buNone/>
              <a:defRPr sz="1000">
                <a:solidFill>
                  <a:schemeClr val="lt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egu"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7"/>
          <p:cNvPicPr preferRelativeResize="0">
            <a:picLocks noGrp="1"/>
          </p:cNvPicPr>
          <p:nvPr>
            <p:ph type="pic" idx="2"/>
          </p:nvPr>
        </p:nvPicPr>
        <p:blipFill>
          <a:blip r:embed="rId3"/>
          <a:stretch>
            <a:fillRect/>
          </a:stretch>
        </p:blipFill>
        <p:spPr>
          <a:xfrm>
            <a:off x="4572000" y="1"/>
            <a:ext cx="4241825" cy="5143424"/>
          </a:xfrm>
          <a:prstGeom prst="rect">
            <a:avLst/>
          </a:prstGeom>
        </p:spPr>
      </p:pic>
      <p:sp>
        <p:nvSpPr>
          <p:cNvPr id="182" name="Google Shape;182;p27"/>
          <p:cNvSpPr txBox="1">
            <a:spLocks noGrp="1"/>
          </p:cNvSpPr>
          <p:nvPr>
            <p:ph type="ctrTitle"/>
          </p:nvPr>
        </p:nvSpPr>
        <p:spPr>
          <a:xfrm>
            <a:off x="562800" y="1470653"/>
            <a:ext cx="4009200" cy="7997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400">
                <a:latin typeface="+mj-lt"/>
                <a:cs typeface="+mj-lt"/>
              </a:rPr>
              <a:t>Apartment Price</a:t>
            </a:r>
            <a:br>
              <a:rPr lang="en-US" altLang="en-GB" sz="2400">
                <a:latin typeface="+mj-lt"/>
                <a:cs typeface="+mj-lt"/>
              </a:rPr>
            </a:br>
            <a:r>
              <a:rPr lang="en-US" altLang="en-GB" sz="2400">
                <a:latin typeface="+mj-lt"/>
                <a:cs typeface="+mj-lt"/>
              </a:rPr>
              <a:t>Prediction</a:t>
            </a:r>
            <a:endParaRPr lang="en-US" altLang="en-GB" sz="2400" b="0">
              <a:solidFill>
                <a:srgbClr val="2B2BC1"/>
              </a:solidFill>
              <a:latin typeface="+mj-lt"/>
              <a:cs typeface="+mj-lt"/>
            </a:endParaRPr>
          </a:p>
        </p:txBody>
      </p:sp>
      <p:sp>
        <p:nvSpPr>
          <p:cNvPr id="183" name="Google Shape;183;p27"/>
          <p:cNvSpPr txBox="1">
            <a:spLocks noGrp="1"/>
          </p:cNvSpPr>
          <p:nvPr>
            <p:ph type="subTitle" idx="1"/>
          </p:nvPr>
        </p:nvSpPr>
        <p:spPr>
          <a:xfrm>
            <a:off x="487766" y="2235577"/>
            <a:ext cx="40092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bg2"/>
                </a:solidFill>
                <a:latin typeface="Arial" panose="020B0604020202020204" pitchFamily="34" charset="0"/>
                <a:cs typeface="Arial" panose="020B0604020202020204" pitchFamily="34" charset="0"/>
              </a:rPr>
              <a:t>26 Mei 2024</a:t>
            </a:r>
          </a:p>
        </p:txBody>
      </p:sp>
      <p:cxnSp>
        <p:nvCxnSpPr>
          <p:cNvPr id="184" name="Google Shape;184;p27"/>
          <p:cNvCxnSpPr/>
          <p:nvPr/>
        </p:nvCxnSpPr>
        <p:spPr>
          <a:xfrm rot="10800000" flipH="1">
            <a:off x="5700963" y="-13056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185" name="Google Shape;185;p27"/>
          <p:cNvCxnSpPr/>
          <p:nvPr/>
        </p:nvCxnSpPr>
        <p:spPr>
          <a:xfrm rot="10800000" flipH="1">
            <a:off x="41058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27"/>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187" name="Google Shape;187;p27"/>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
        <p:nvSpPr>
          <p:cNvPr id="188" name="Google Shape;188;p27"/>
          <p:cNvSpPr txBox="1">
            <a:spLocks noGrp="1"/>
          </p:cNvSpPr>
          <p:nvPr>
            <p:ph type="sldNum" idx="12"/>
          </p:nvPr>
        </p:nvSpPr>
        <p:spPr>
          <a:xfrm>
            <a:off x="8813825"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a:t>
            </a:fld>
            <a:endParaRPr lang="en-GB"/>
          </a:p>
        </p:txBody>
      </p:sp>
      <p:sp>
        <p:nvSpPr>
          <p:cNvPr id="5" name="Text Box 4"/>
          <p:cNvSpPr txBox="1"/>
          <p:nvPr/>
        </p:nvSpPr>
        <p:spPr>
          <a:xfrm>
            <a:off x="1542681" y="2712936"/>
            <a:ext cx="1994535" cy="306705"/>
          </a:xfrm>
          <a:prstGeom prst="rect">
            <a:avLst/>
          </a:prstGeom>
          <a:solidFill>
            <a:schemeClr val="bg2"/>
          </a:solidFill>
          <a:effectLst>
            <a:outerShdw blurRad="50800" dist="38100" dir="5400000" algn="t" rotWithShape="0">
              <a:prstClr val="black">
                <a:alpha val="40000"/>
              </a:prstClr>
            </a:outerShdw>
          </a:effectLst>
        </p:spPr>
        <p:txBody>
          <a:bodyPr wrap="square" rtlCol="0">
            <a:spAutoFit/>
          </a:bodyPr>
          <a:lstStyle/>
          <a:p>
            <a:r>
              <a:rPr lang="en-US">
                <a:solidFill>
                  <a:schemeClr val="bg1"/>
                </a:solidFill>
                <a:latin typeface="Arial" panose="020B0604020202020204" pitchFamily="34" charset="0"/>
                <a:cs typeface="Arial" panose="020B0604020202020204" pitchFamily="34" charset="0"/>
              </a:rPr>
              <a:t>Firdaus Zamroni Fauzi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1138067" y="267728"/>
            <a:ext cx="6867863" cy="572700"/>
          </a:xfrm>
          <a:prstGeom prst="rect">
            <a:avLst/>
          </a:prstGeom>
        </p:spPr>
        <p:txBody>
          <a:bodyPr spcFirstLastPara="1" wrap="square" lIns="91425" tIns="91425" rIns="91425" bIns="91425" anchor="t" anchorCtr="0">
            <a:noAutofit/>
          </a:bodyPr>
          <a:lstStyle/>
          <a:p>
            <a:pPr lvl="0"/>
            <a:r>
              <a:rPr lang="en-US" altLang="en-GB" sz="2400" u="sng">
                <a:latin typeface="Arial" panose="020B0604020202020204" pitchFamily="34" charset="0"/>
                <a:cs typeface="Arial" panose="020B0604020202020204" pitchFamily="34" charset="0"/>
              </a:rPr>
              <a:t>Dataset :</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10</a:t>
            </a:fld>
            <a:endParaRPr lang="en-GB"/>
          </a:p>
        </p:txBody>
      </p:sp>
      <p:graphicFrame>
        <p:nvGraphicFramePr>
          <p:cNvPr id="4" name="Table 3">
            <a:extLst>
              <a:ext uri="{FF2B5EF4-FFF2-40B4-BE49-F238E27FC236}">
                <a16:creationId xmlns:a16="http://schemas.microsoft.com/office/drawing/2014/main" id="{44A59358-AEA1-4957-BCD4-BCF4E1B6912E}"/>
              </a:ext>
            </a:extLst>
          </p:cNvPr>
          <p:cNvGraphicFramePr>
            <a:graphicFrameLocks noGrp="1"/>
          </p:cNvGraphicFramePr>
          <p:nvPr>
            <p:extLst>
              <p:ext uri="{D42A27DB-BD31-4B8C-83A1-F6EECF244321}">
                <p14:modId xmlns:p14="http://schemas.microsoft.com/office/powerpoint/2010/main" val="3530387396"/>
              </p:ext>
            </p:extLst>
          </p:nvPr>
        </p:nvGraphicFramePr>
        <p:xfrm>
          <a:off x="668281" y="1167100"/>
          <a:ext cx="7905155" cy="1028053"/>
        </p:xfrm>
        <a:graphic>
          <a:graphicData uri="http://schemas.openxmlformats.org/drawingml/2006/table">
            <a:tbl>
              <a:tblPr/>
              <a:tblGrid>
                <a:gridCol w="865539">
                  <a:extLst>
                    <a:ext uri="{9D8B030D-6E8A-4147-A177-3AD203B41FA5}">
                      <a16:colId xmlns:a16="http://schemas.microsoft.com/office/drawing/2014/main" val="3050260214"/>
                    </a:ext>
                  </a:extLst>
                </a:gridCol>
                <a:gridCol w="808961">
                  <a:extLst>
                    <a:ext uri="{9D8B030D-6E8A-4147-A177-3AD203B41FA5}">
                      <a16:colId xmlns:a16="http://schemas.microsoft.com/office/drawing/2014/main" val="913970087"/>
                    </a:ext>
                  </a:extLst>
                </a:gridCol>
                <a:gridCol w="1152462">
                  <a:extLst>
                    <a:ext uri="{9D8B030D-6E8A-4147-A177-3AD203B41FA5}">
                      <a16:colId xmlns:a16="http://schemas.microsoft.com/office/drawing/2014/main" val="2068954159"/>
                    </a:ext>
                  </a:extLst>
                </a:gridCol>
                <a:gridCol w="553442">
                  <a:extLst>
                    <a:ext uri="{9D8B030D-6E8A-4147-A177-3AD203B41FA5}">
                      <a16:colId xmlns:a16="http://schemas.microsoft.com/office/drawing/2014/main" val="500203422"/>
                    </a:ext>
                  </a:extLst>
                </a:gridCol>
                <a:gridCol w="828628">
                  <a:extLst>
                    <a:ext uri="{9D8B030D-6E8A-4147-A177-3AD203B41FA5}">
                      <a16:colId xmlns:a16="http://schemas.microsoft.com/office/drawing/2014/main" val="2809029363"/>
                    </a:ext>
                  </a:extLst>
                </a:gridCol>
                <a:gridCol w="725936">
                  <a:extLst>
                    <a:ext uri="{9D8B030D-6E8A-4147-A177-3AD203B41FA5}">
                      <a16:colId xmlns:a16="http://schemas.microsoft.com/office/drawing/2014/main" val="2162092021"/>
                    </a:ext>
                  </a:extLst>
                </a:gridCol>
                <a:gridCol w="670095">
                  <a:extLst>
                    <a:ext uri="{9D8B030D-6E8A-4147-A177-3AD203B41FA5}">
                      <a16:colId xmlns:a16="http://schemas.microsoft.com/office/drawing/2014/main" val="3525202143"/>
                    </a:ext>
                  </a:extLst>
                </a:gridCol>
                <a:gridCol w="607273">
                  <a:extLst>
                    <a:ext uri="{9D8B030D-6E8A-4147-A177-3AD203B41FA5}">
                      <a16:colId xmlns:a16="http://schemas.microsoft.com/office/drawing/2014/main" val="1077353087"/>
                    </a:ext>
                  </a:extLst>
                </a:gridCol>
                <a:gridCol w="586333">
                  <a:extLst>
                    <a:ext uri="{9D8B030D-6E8A-4147-A177-3AD203B41FA5}">
                      <a16:colId xmlns:a16="http://schemas.microsoft.com/office/drawing/2014/main" val="266736014"/>
                    </a:ext>
                  </a:extLst>
                </a:gridCol>
                <a:gridCol w="602106">
                  <a:extLst>
                    <a:ext uri="{9D8B030D-6E8A-4147-A177-3AD203B41FA5}">
                      <a16:colId xmlns:a16="http://schemas.microsoft.com/office/drawing/2014/main" val="2943682014"/>
                    </a:ext>
                  </a:extLst>
                </a:gridCol>
                <a:gridCol w="504380">
                  <a:extLst>
                    <a:ext uri="{9D8B030D-6E8A-4147-A177-3AD203B41FA5}">
                      <a16:colId xmlns:a16="http://schemas.microsoft.com/office/drawing/2014/main" val="3847859274"/>
                    </a:ext>
                  </a:extLst>
                </a:gridCol>
              </a:tblGrid>
              <a:tr h="246307">
                <a:tc>
                  <a:txBody>
                    <a:bodyPr/>
                    <a:lstStyle/>
                    <a:p>
                      <a:pPr algn="ctr" fontAlgn="t"/>
                      <a:r>
                        <a:rPr lang="en-ID" sz="800" b="1" i="0" u="none" strike="noStrike">
                          <a:solidFill>
                            <a:srgbClr val="000000"/>
                          </a:solidFill>
                          <a:effectLst/>
                          <a:latin typeface="+mj-lt"/>
                        </a:rPr>
                        <a:t>HallwayType</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TimeToSubway</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SubwayStation</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N_FacilitiesNearBy(ETC)</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N_FacilitiesNearBy(PublicOffice)</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N_SchoolNearBy(University)</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N_Parkinglot(Basement)</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YearBuilt</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N_FacilitiesInApt</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Size(sqf)</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D" sz="800" b="1" i="0" u="none" strike="noStrike">
                          <a:solidFill>
                            <a:srgbClr val="000000"/>
                          </a:solidFill>
                          <a:effectLst/>
                          <a:latin typeface="+mj-lt"/>
                        </a:rPr>
                        <a:t>SalePrice</a:t>
                      </a:r>
                    </a:p>
                  </a:txBody>
                  <a:tcPr marL="5473" marR="5473" marT="54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52476"/>
                  </a:ext>
                </a:extLst>
              </a:tr>
              <a:tr h="131364">
                <a:tc>
                  <a:txBody>
                    <a:bodyPr/>
                    <a:lstStyle/>
                    <a:p>
                      <a:pPr algn="ctr" fontAlgn="b"/>
                      <a:r>
                        <a:rPr lang="en-ID" sz="800" b="0" i="0" u="none" strike="noStrike">
                          <a:solidFill>
                            <a:srgbClr val="000000"/>
                          </a:solidFill>
                          <a:effectLst/>
                          <a:latin typeface="+mj-lt"/>
                        </a:rPr>
                        <a:t>terraced</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0-5min</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Kyungbuk_uni_hospital</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0</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3</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2</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1270</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2007</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10</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1387</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346017</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799710"/>
                  </a:ext>
                </a:extLst>
              </a:tr>
              <a:tr h="131364">
                <a:tc>
                  <a:txBody>
                    <a:bodyPr/>
                    <a:lstStyle/>
                    <a:p>
                      <a:pPr algn="ctr" fontAlgn="b"/>
                      <a:r>
                        <a:rPr lang="en-ID" sz="800" b="0" i="0" u="none" strike="noStrike">
                          <a:solidFill>
                            <a:srgbClr val="000000"/>
                          </a:solidFill>
                          <a:effectLst/>
                          <a:latin typeface="+mj-lt"/>
                        </a:rPr>
                        <a:t>terraced</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10min-15min</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Kyungbuk_uni_hospital</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0</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1986</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4</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914</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150442</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281306"/>
                  </a:ext>
                </a:extLst>
              </a:tr>
              <a:tr h="131364">
                <a:tc>
                  <a:txBody>
                    <a:bodyPr/>
                    <a:lstStyle/>
                    <a:p>
                      <a:pPr algn="ctr" fontAlgn="b"/>
                      <a:r>
                        <a:rPr lang="en-ID" sz="800" b="0" i="0" u="none" strike="noStrike">
                          <a:solidFill>
                            <a:srgbClr val="000000"/>
                          </a:solidFill>
                          <a:effectLst/>
                          <a:latin typeface="+mj-lt"/>
                        </a:rPr>
                        <a:t>mixed</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15min-20min</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Chil-sung-market</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7</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3</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56</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1997</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558</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61946</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6135411"/>
                  </a:ext>
                </a:extLst>
              </a:tr>
              <a:tr h="131364">
                <a:tc>
                  <a:txBody>
                    <a:bodyPr/>
                    <a:lstStyle/>
                    <a:p>
                      <a:pPr algn="ctr" fontAlgn="b"/>
                      <a:r>
                        <a:rPr lang="en-ID" sz="800" b="0" i="0" u="none" strike="noStrike">
                          <a:solidFill>
                            <a:srgbClr val="000000"/>
                          </a:solidFill>
                          <a:effectLst/>
                          <a:latin typeface="+mj-lt"/>
                        </a:rPr>
                        <a:t>mixed</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5min-10min</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Bangoge</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4</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798</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2005</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7</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914</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165486</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977633"/>
                  </a:ext>
                </a:extLst>
              </a:tr>
              <a:tr h="131364">
                <a:tc>
                  <a:txBody>
                    <a:bodyPr/>
                    <a:lstStyle/>
                    <a:p>
                      <a:pPr algn="ctr" fontAlgn="b"/>
                      <a:r>
                        <a:rPr lang="en-ID" sz="800" b="0" i="0" u="none" strike="noStrike">
                          <a:solidFill>
                            <a:srgbClr val="000000"/>
                          </a:solidFill>
                          <a:effectLst/>
                          <a:latin typeface="+mj-lt"/>
                        </a:rPr>
                        <a:t>terraced</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0-5min</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Sin-nam</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0</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2</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536</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2006</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5</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1743</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800" b="0" i="0" u="none" strike="noStrike">
                          <a:solidFill>
                            <a:srgbClr val="000000"/>
                          </a:solidFill>
                          <a:effectLst/>
                          <a:latin typeface="+mj-lt"/>
                        </a:rPr>
                        <a:t>311504</a:t>
                      </a:r>
                    </a:p>
                  </a:txBody>
                  <a:tcPr marL="5473" marR="5473" marT="54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932126"/>
                  </a:ext>
                </a:extLst>
              </a:tr>
            </a:tbl>
          </a:graphicData>
        </a:graphic>
      </p:graphicFrame>
      <p:sp>
        <p:nvSpPr>
          <p:cNvPr id="8" name="Google Shape;287;p34">
            <a:extLst>
              <a:ext uri="{FF2B5EF4-FFF2-40B4-BE49-F238E27FC236}">
                <a16:creationId xmlns:a16="http://schemas.microsoft.com/office/drawing/2014/main" id="{0A257184-9278-4717-9A82-E5657870C01E}"/>
              </a:ext>
            </a:extLst>
          </p:cNvPr>
          <p:cNvSpPr txBox="1">
            <a:spLocks/>
          </p:cNvSpPr>
          <p:nvPr/>
        </p:nvSpPr>
        <p:spPr>
          <a:xfrm>
            <a:off x="1094103" y="2351443"/>
            <a:ext cx="222898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US" altLang="en-GB" sz="2400" u="sng">
                <a:latin typeface="Arial" panose="020B0604020202020204" pitchFamily="34" charset="0"/>
                <a:cs typeface="Arial" panose="020B0604020202020204" pitchFamily="34" charset="0"/>
              </a:rPr>
              <a:t>Feature :</a:t>
            </a:r>
          </a:p>
        </p:txBody>
      </p:sp>
      <p:sp>
        <p:nvSpPr>
          <p:cNvPr id="9" name="Google Shape;195;p28">
            <a:extLst>
              <a:ext uri="{FF2B5EF4-FFF2-40B4-BE49-F238E27FC236}">
                <a16:creationId xmlns:a16="http://schemas.microsoft.com/office/drawing/2014/main" id="{9BD0EFC6-AEBC-4968-BBFF-FF405927E0AC}"/>
              </a:ext>
            </a:extLst>
          </p:cNvPr>
          <p:cNvSpPr txBox="1"/>
          <p:nvPr/>
        </p:nvSpPr>
        <p:spPr>
          <a:xfrm>
            <a:off x="1094103" y="2841712"/>
            <a:ext cx="6955790" cy="2361580"/>
          </a:xfrm>
          <a:prstGeom prst="rect">
            <a:avLst/>
          </a:prstGeom>
          <a:noFill/>
          <a:ln>
            <a:noFill/>
          </a:ln>
        </p:spPr>
        <p:txBody>
          <a:bodyPr spcFirstLastPara="1" wrap="square" lIns="91425" tIns="91425" rIns="0" bIns="91425" anchor="t" anchorCtr="0">
            <a:noAutofit/>
          </a:bodyPr>
          <a:lstStyle/>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Hallway Type		: Apartment type</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TimeToSubway		: Time needed to the nearest subway station</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SubwayStation		: The name of the nearest subway station</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N_FacilitiesNearBy(ETC)	: The number of facilities nearby</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N_FacilitiesNearBy(PublicOffice)	: The number of public office facilities nearby</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N_SchoolNearBy(University)	: The number of universities nearby</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N_Parkinglot(Basement)		: The number of the parking lot</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YearBuilt			: The year the apartment was built</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N_FacilitiesInApt		: Number of facilities in the apartment</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Size(sqft)			: The apartment size (in square feet)</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SalePrice			: The apartment price (Won)</a:t>
            </a:r>
          </a:p>
        </p:txBody>
      </p:sp>
      <p:sp>
        <p:nvSpPr>
          <p:cNvPr id="3" name="Rectangle 2">
            <a:extLst>
              <a:ext uri="{FF2B5EF4-FFF2-40B4-BE49-F238E27FC236}">
                <a16:creationId xmlns:a16="http://schemas.microsoft.com/office/drawing/2014/main" id="{D3D5412F-EEA6-4611-A132-E8BEF67725A7}"/>
              </a:ext>
            </a:extLst>
          </p:cNvPr>
          <p:cNvSpPr/>
          <p:nvPr/>
        </p:nvSpPr>
        <p:spPr>
          <a:xfrm>
            <a:off x="1094102" y="733811"/>
            <a:ext cx="7731497" cy="276999"/>
          </a:xfrm>
          <a:prstGeom prst="rect">
            <a:avLst/>
          </a:prstGeom>
        </p:spPr>
        <p:txBody>
          <a:bodyPr wrap="square">
            <a:spAutoFit/>
          </a:bodyPr>
          <a:lstStyle/>
          <a:p>
            <a:r>
              <a:rPr lang="en-US" sz="1200"/>
              <a:t>Dataset </a:t>
            </a:r>
            <a:r>
              <a:rPr lang="en-US" sz="1200" b="1"/>
              <a:t>obtained</a:t>
            </a:r>
            <a:r>
              <a:rPr lang="en-US" sz="1200"/>
              <a:t> from the official website of the Korean government, namely </a:t>
            </a:r>
            <a:r>
              <a:rPr lang="en-US" sz="1200" b="1"/>
              <a:t>data.go.kr</a:t>
            </a:r>
            <a:r>
              <a:rPr lang="en-US" sz="1200"/>
              <a:t> from </a:t>
            </a:r>
            <a:r>
              <a:rPr lang="en-US" sz="1200" b="1"/>
              <a:t>2007 - 2017</a:t>
            </a:r>
            <a:endParaRPr lang="en-ID" sz="1200" b="1"/>
          </a:p>
        </p:txBody>
      </p:sp>
    </p:spTree>
    <p:extLst>
      <p:ext uri="{BB962C8B-B14F-4D97-AF65-F5344CB8AC3E}">
        <p14:creationId xmlns:p14="http://schemas.microsoft.com/office/powerpoint/2010/main" val="142719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3945225" y="2474341"/>
            <a:ext cx="5412105" cy="1794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800">
                <a:latin typeface="+mj-lt"/>
              </a:rPr>
              <a:t>Exploratory</a:t>
            </a:r>
            <a:br>
              <a:rPr lang="en-US" altLang="en-GB" sz="4800">
                <a:latin typeface="+mj-lt"/>
              </a:rPr>
            </a:br>
            <a:r>
              <a:rPr lang="en-US" altLang="en-GB" sz="4800">
                <a:latin typeface="+mj-lt"/>
              </a:rPr>
              <a:t>Data</a:t>
            </a:r>
            <a:br>
              <a:rPr lang="en-US" altLang="en-GB" sz="4800">
                <a:latin typeface="+mj-lt"/>
              </a:rPr>
            </a:br>
            <a:r>
              <a:rPr lang="en-US" altLang="en-GB" sz="4800">
                <a:latin typeface="+mj-lt"/>
              </a:rPr>
              <a:t>Analysis</a:t>
            </a:r>
            <a:endParaRPr sz="4800" b="0">
              <a:solidFill>
                <a:schemeClr val="dk2"/>
              </a:solidFill>
              <a:latin typeface="+mj-lt"/>
            </a:endParaRPr>
          </a:p>
        </p:txBody>
      </p:sp>
      <p:sp>
        <p:nvSpPr>
          <p:cNvPr id="235" name="Google Shape;235;p31"/>
          <p:cNvSpPr txBox="1">
            <a:spLocks noGrp="1"/>
          </p:cNvSpPr>
          <p:nvPr>
            <p:ph type="title" idx="2"/>
          </p:nvPr>
        </p:nvSpPr>
        <p:spPr>
          <a:xfrm>
            <a:off x="5827028" y="1279498"/>
            <a:ext cx="1648500"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bg2"/>
                </a:solidFill>
              </a:rPr>
              <a:t>0</a:t>
            </a:r>
            <a:r>
              <a:rPr lang="en-US">
                <a:solidFill>
                  <a:schemeClr val="bg2"/>
                </a:solidFill>
              </a:rPr>
              <a:t>3</a:t>
            </a:r>
            <a:endParaRPr lang="en-US" altLang="en-GB">
              <a:solidFill>
                <a:schemeClr val="bg2"/>
              </a:solidFill>
            </a:endParaRP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11</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72378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2288037" y="497130"/>
            <a:ext cx="3037819" cy="572700"/>
          </a:xfrm>
          <a:prstGeom prst="rect">
            <a:avLst/>
          </a:prstGeom>
        </p:spPr>
        <p:txBody>
          <a:bodyPr spcFirstLastPara="1" wrap="square" lIns="91425" tIns="91425" rIns="91425" bIns="91425" anchor="t" anchorCtr="0">
            <a:noAutofit/>
          </a:bodyPr>
          <a:lstStyle/>
          <a:p>
            <a:r>
              <a:rPr lang="en-ID" sz="2400">
                <a:latin typeface="+mj-lt"/>
              </a:rPr>
              <a:t>Summary Statistics</a:t>
            </a:r>
            <a:endParaRPr lang="en-ID" sz="2400" b="0">
              <a:latin typeface="+mj-lt"/>
            </a:endParaRP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12</a:t>
            </a:fld>
            <a:endParaRPr lang="en-GB"/>
          </a:p>
        </p:txBody>
      </p:sp>
      <p:graphicFrame>
        <p:nvGraphicFramePr>
          <p:cNvPr id="7" name="Table 6">
            <a:extLst>
              <a:ext uri="{FF2B5EF4-FFF2-40B4-BE49-F238E27FC236}">
                <a16:creationId xmlns:a16="http://schemas.microsoft.com/office/drawing/2014/main" id="{FEACE086-1804-4739-9FF8-3E70C678E621}"/>
              </a:ext>
            </a:extLst>
          </p:cNvPr>
          <p:cNvGraphicFramePr>
            <a:graphicFrameLocks noGrp="1"/>
          </p:cNvGraphicFramePr>
          <p:nvPr>
            <p:extLst>
              <p:ext uri="{D42A27DB-BD31-4B8C-83A1-F6EECF244321}">
                <p14:modId xmlns:p14="http://schemas.microsoft.com/office/powerpoint/2010/main" val="4085780012"/>
              </p:ext>
            </p:extLst>
          </p:nvPr>
        </p:nvGraphicFramePr>
        <p:xfrm>
          <a:off x="870532" y="1069830"/>
          <a:ext cx="3898900" cy="876300"/>
        </p:xfrm>
        <a:graphic>
          <a:graphicData uri="http://schemas.openxmlformats.org/drawingml/2006/table">
            <a:tbl>
              <a:tblPr/>
              <a:tblGrid>
                <a:gridCol w="482600">
                  <a:extLst>
                    <a:ext uri="{9D8B030D-6E8A-4147-A177-3AD203B41FA5}">
                      <a16:colId xmlns:a16="http://schemas.microsoft.com/office/drawing/2014/main" val="864267189"/>
                    </a:ext>
                  </a:extLst>
                </a:gridCol>
                <a:gridCol w="863600">
                  <a:extLst>
                    <a:ext uri="{9D8B030D-6E8A-4147-A177-3AD203B41FA5}">
                      <a16:colId xmlns:a16="http://schemas.microsoft.com/office/drawing/2014/main" val="2040650529"/>
                    </a:ext>
                  </a:extLst>
                </a:gridCol>
                <a:gridCol w="1041400">
                  <a:extLst>
                    <a:ext uri="{9D8B030D-6E8A-4147-A177-3AD203B41FA5}">
                      <a16:colId xmlns:a16="http://schemas.microsoft.com/office/drawing/2014/main" val="2275989157"/>
                    </a:ext>
                  </a:extLst>
                </a:gridCol>
                <a:gridCol w="1511300">
                  <a:extLst>
                    <a:ext uri="{9D8B030D-6E8A-4147-A177-3AD203B41FA5}">
                      <a16:colId xmlns:a16="http://schemas.microsoft.com/office/drawing/2014/main" val="384203541"/>
                    </a:ext>
                  </a:extLst>
                </a:gridCol>
              </a:tblGrid>
              <a:tr h="175260">
                <a:tc>
                  <a:txBody>
                    <a:bodyPr/>
                    <a:lstStyle/>
                    <a:p>
                      <a:pPr algn="ctr" fontAlgn="b"/>
                      <a:r>
                        <a:rPr lang="en-ID"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HallwayType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TimeToSubway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SubwayStation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731398"/>
                  </a:ext>
                </a:extLst>
              </a:tr>
              <a:tr h="175260">
                <a:tc>
                  <a:txBody>
                    <a:bodyPr/>
                    <a:lstStyle/>
                    <a:p>
                      <a:pPr algn="ctr" fontAlgn="b"/>
                      <a:r>
                        <a:rPr lang="en-ID" sz="1100" b="0" i="0" u="none" strike="noStrike">
                          <a:solidFill>
                            <a:srgbClr val="000000"/>
                          </a:solidFill>
                          <a:effectLst/>
                          <a:latin typeface="Arial" panose="020B0604020202020204" pitchFamily="34" charset="0"/>
                        </a:rPr>
                        <a:t>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4123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4123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4123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234354"/>
                  </a:ext>
                </a:extLst>
              </a:tr>
              <a:tr h="175260">
                <a:tc>
                  <a:txBody>
                    <a:bodyPr/>
                    <a:lstStyle/>
                    <a:p>
                      <a:pPr algn="ctr" fontAlgn="b"/>
                      <a:r>
                        <a:rPr lang="en-ID" sz="1100" b="0" i="0" u="none" strike="noStrike">
                          <a:solidFill>
                            <a:srgbClr val="000000"/>
                          </a:solidFill>
                          <a:effectLst/>
                          <a:latin typeface="Arial" panose="020B0604020202020204" pitchFamily="34" charset="0"/>
                        </a:rPr>
                        <a:t>unique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542690"/>
                  </a:ext>
                </a:extLst>
              </a:tr>
              <a:tr h="175260">
                <a:tc>
                  <a:txBody>
                    <a:bodyPr/>
                    <a:lstStyle/>
                    <a:p>
                      <a:pPr algn="ctr" fontAlgn="b"/>
                      <a:r>
                        <a:rPr lang="en-ID" sz="1100" b="0" i="0" u="none" strike="noStrike">
                          <a:solidFill>
                            <a:srgbClr val="000000"/>
                          </a:solidFill>
                          <a:effectLst/>
                          <a:latin typeface="Arial" panose="020B0604020202020204" pitchFamily="34" charset="0"/>
                        </a:rPr>
                        <a:t>top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terraced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0-5min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Kyungbuk_uni_hospital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926350"/>
                  </a:ext>
                </a:extLst>
              </a:tr>
              <a:tr h="175260">
                <a:tc>
                  <a:txBody>
                    <a:bodyPr/>
                    <a:lstStyle/>
                    <a:p>
                      <a:pPr algn="ctr" fontAlgn="b"/>
                      <a:r>
                        <a:rPr lang="en-ID" sz="1100" b="0" i="0" u="none" strike="noStrike">
                          <a:solidFill>
                            <a:srgbClr val="000000"/>
                          </a:solidFill>
                          <a:effectLst/>
                          <a:latin typeface="Arial" panose="020B0604020202020204" pitchFamily="34" charset="0"/>
                        </a:rPr>
                        <a:t>freq</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2528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1953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D" sz="1100" b="0" i="0" u="none" strike="noStrike">
                          <a:solidFill>
                            <a:srgbClr val="000000"/>
                          </a:solidFill>
                          <a:effectLst/>
                          <a:latin typeface="Arial" panose="020B0604020202020204" pitchFamily="34" charset="0"/>
                        </a:rPr>
                        <a:t>1152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834121"/>
                  </a:ext>
                </a:extLst>
              </a:tr>
            </a:tbl>
          </a:graphicData>
        </a:graphic>
      </p:graphicFrame>
      <p:graphicFrame>
        <p:nvGraphicFramePr>
          <p:cNvPr id="9" name="Table 8">
            <a:extLst>
              <a:ext uri="{FF2B5EF4-FFF2-40B4-BE49-F238E27FC236}">
                <a16:creationId xmlns:a16="http://schemas.microsoft.com/office/drawing/2014/main" id="{9CB9881F-F1BD-4469-A0CE-DACC5D003A33}"/>
              </a:ext>
            </a:extLst>
          </p:cNvPr>
          <p:cNvGraphicFramePr>
            <a:graphicFrameLocks noGrp="1"/>
          </p:cNvGraphicFramePr>
          <p:nvPr>
            <p:extLst>
              <p:ext uri="{D42A27DB-BD31-4B8C-83A1-F6EECF244321}">
                <p14:modId xmlns:p14="http://schemas.microsoft.com/office/powerpoint/2010/main" val="3775335903"/>
              </p:ext>
            </p:extLst>
          </p:nvPr>
        </p:nvGraphicFramePr>
        <p:xfrm>
          <a:off x="870532" y="2156083"/>
          <a:ext cx="7302500" cy="2225040"/>
        </p:xfrm>
        <a:graphic>
          <a:graphicData uri="http://schemas.openxmlformats.org/drawingml/2006/table">
            <a:tbl>
              <a:tblPr/>
              <a:tblGrid>
                <a:gridCol w="368300">
                  <a:extLst>
                    <a:ext uri="{9D8B030D-6E8A-4147-A177-3AD203B41FA5}">
                      <a16:colId xmlns:a16="http://schemas.microsoft.com/office/drawing/2014/main" val="1074761669"/>
                    </a:ext>
                  </a:extLst>
                </a:gridCol>
                <a:gridCol w="825500">
                  <a:extLst>
                    <a:ext uri="{9D8B030D-6E8A-4147-A177-3AD203B41FA5}">
                      <a16:colId xmlns:a16="http://schemas.microsoft.com/office/drawing/2014/main" val="2943417653"/>
                    </a:ext>
                  </a:extLst>
                </a:gridCol>
                <a:gridCol w="1016000">
                  <a:extLst>
                    <a:ext uri="{9D8B030D-6E8A-4147-A177-3AD203B41FA5}">
                      <a16:colId xmlns:a16="http://schemas.microsoft.com/office/drawing/2014/main" val="2738335992"/>
                    </a:ext>
                  </a:extLst>
                </a:gridCol>
                <a:gridCol w="1511300">
                  <a:extLst>
                    <a:ext uri="{9D8B030D-6E8A-4147-A177-3AD203B41FA5}">
                      <a16:colId xmlns:a16="http://schemas.microsoft.com/office/drawing/2014/main" val="3471999844"/>
                    </a:ext>
                  </a:extLst>
                </a:gridCol>
                <a:gridCol w="711200">
                  <a:extLst>
                    <a:ext uri="{9D8B030D-6E8A-4147-A177-3AD203B41FA5}">
                      <a16:colId xmlns:a16="http://schemas.microsoft.com/office/drawing/2014/main" val="1426865481"/>
                    </a:ext>
                  </a:extLst>
                </a:gridCol>
                <a:gridCol w="787400">
                  <a:extLst>
                    <a:ext uri="{9D8B030D-6E8A-4147-A177-3AD203B41FA5}">
                      <a16:colId xmlns:a16="http://schemas.microsoft.com/office/drawing/2014/main" val="556940999"/>
                    </a:ext>
                  </a:extLst>
                </a:gridCol>
                <a:gridCol w="584200">
                  <a:extLst>
                    <a:ext uri="{9D8B030D-6E8A-4147-A177-3AD203B41FA5}">
                      <a16:colId xmlns:a16="http://schemas.microsoft.com/office/drawing/2014/main" val="1164978477"/>
                    </a:ext>
                  </a:extLst>
                </a:gridCol>
                <a:gridCol w="711200">
                  <a:extLst>
                    <a:ext uri="{9D8B030D-6E8A-4147-A177-3AD203B41FA5}">
                      <a16:colId xmlns:a16="http://schemas.microsoft.com/office/drawing/2014/main" val="862751320"/>
                    </a:ext>
                  </a:extLst>
                </a:gridCol>
                <a:gridCol w="787400">
                  <a:extLst>
                    <a:ext uri="{9D8B030D-6E8A-4147-A177-3AD203B41FA5}">
                      <a16:colId xmlns:a16="http://schemas.microsoft.com/office/drawing/2014/main" val="2637870453"/>
                    </a:ext>
                  </a:extLst>
                </a:gridCol>
              </a:tblGrid>
              <a:tr h="502920">
                <a:tc>
                  <a:txBody>
                    <a:bodyPr/>
                    <a:lstStyle/>
                    <a:p>
                      <a:pPr algn="ctr" fontAlgn="ctr"/>
                      <a:r>
                        <a:rPr lang="en-ID" sz="1000" b="1" i="0" u="none" strike="noStrike">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N_FacilitiesNearBy(ETC)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N_FacilitiesNearBy(PublicOffice)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N_SchoolNearBy(University)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N_Parkinglot(Basement)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YearBuilt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N_FacilitiesInApt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Size(sqf)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SalePrice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205335"/>
                  </a:ext>
                </a:extLst>
              </a:tr>
              <a:tr h="335280">
                <a:tc>
                  <a:txBody>
                    <a:bodyPr/>
                    <a:lstStyle/>
                    <a:p>
                      <a:pPr algn="ctr" fontAlgn="ctr"/>
                      <a:r>
                        <a:rPr lang="en-ID" sz="1000" b="1" i="0" u="none" strike="noStrike">
                          <a:solidFill>
                            <a:srgbClr val="000000"/>
                          </a:solidFill>
                          <a:effectLst/>
                          <a:latin typeface="Arial" panose="020B060402020202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742517"/>
                  </a:ext>
                </a:extLst>
              </a:tr>
              <a:tr h="335280">
                <a:tc>
                  <a:txBody>
                    <a:bodyPr/>
                    <a:lstStyle/>
                    <a:p>
                      <a:pPr algn="ctr" fontAlgn="ctr"/>
                      <a:r>
                        <a:rPr lang="en-ID" sz="1000" b="1" i="0" u="none" strike="noStrike">
                          <a:solidFill>
                            <a:srgbClr val="000000"/>
                          </a:solidFill>
                          <a:effectLst/>
                          <a:latin typeface="Arial" panose="020B0604020202020204" pitchFamily="34" charset="0"/>
                        </a:rPr>
                        <a:t>mean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1.930876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4.135338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2.746301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568.97914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2002.99976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5.81785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954.63085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221767.927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464221"/>
                  </a:ext>
                </a:extLst>
              </a:tr>
              <a:tr h="175260">
                <a:tc>
                  <a:txBody>
                    <a:bodyPr/>
                    <a:lstStyle/>
                    <a:p>
                      <a:pPr algn="ctr" fontAlgn="ctr"/>
                      <a:r>
                        <a:rPr lang="en-ID" sz="1000" b="1" i="0" u="none" strike="noStrike">
                          <a:solidFill>
                            <a:srgbClr val="000000"/>
                          </a:solidFill>
                          <a:effectLst/>
                          <a:latin typeface="Arial" panose="020B0604020202020204" pitchFamily="34" charset="0"/>
                        </a:rPr>
                        <a:t>std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2.198832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1.80264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1.49661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410.37274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8.905768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2.34051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383.80565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106739.84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892267"/>
                  </a:ext>
                </a:extLst>
              </a:tr>
              <a:tr h="175260">
                <a:tc>
                  <a:txBody>
                    <a:bodyPr/>
                    <a:lstStyle/>
                    <a:p>
                      <a:pPr algn="ctr" fontAlgn="ctr"/>
                      <a:r>
                        <a:rPr lang="en-ID" sz="1000" b="1" i="0" u="none" strike="noStrike">
                          <a:solidFill>
                            <a:srgbClr val="000000"/>
                          </a:solidFill>
                          <a:effectLst/>
                          <a:latin typeface="Arial" panose="020B0604020202020204" pitchFamily="34" charset="0"/>
                        </a:rPr>
                        <a:t>min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1978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32743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8759663"/>
                  </a:ext>
                </a:extLst>
              </a:tr>
              <a:tr h="175260">
                <a:tc>
                  <a:txBody>
                    <a:bodyPr/>
                    <a:lstStyle/>
                    <a:p>
                      <a:pPr algn="ctr" fontAlgn="ctr"/>
                      <a:r>
                        <a:rPr lang="en-ID" sz="1000" b="1" i="0" u="none" strike="noStrike">
                          <a:solidFill>
                            <a:srgbClr val="000000"/>
                          </a:solidFill>
                          <a:effectLst/>
                          <a:latin typeface="Arial" panose="020B0604020202020204"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1993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644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144752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528205"/>
                  </a:ext>
                </a:extLst>
              </a:tr>
              <a:tr h="175260">
                <a:tc>
                  <a:txBody>
                    <a:bodyPr/>
                    <a:lstStyle/>
                    <a:p>
                      <a:pPr algn="ctr" fontAlgn="ctr"/>
                      <a:r>
                        <a:rPr lang="en-ID" sz="1000" b="1"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2006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910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209734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4713931"/>
                  </a:ext>
                </a:extLst>
              </a:tr>
              <a:tr h="175260">
                <a:tc>
                  <a:txBody>
                    <a:bodyPr/>
                    <a:lstStyle/>
                    <a:p>
                      <a:pPr algn="ctr" fontAlgn="ctr"/>
                      <a:r>
                        <a:rPr lang="en-ID" sz="1000" b="1" i="0" u="none" strike="noStrike">
                          <a:solidFill>
                            <a:srgbClr val="000000"/>
                          </a:solidFill>
                          <a:effectLst/>
                          <a:latin typeface="Arial" panose="020B0604020202020204" pitchFamily="34" charset="0"/>
                        </a:rPr>
                        <a:t>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798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2008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1149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291150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450441"/>
                  </a:ext>
                </a:extLst>
              </a:tr>
              <a:tr h="175260">
                <a:tc>
                  <a:txBody>
                    <a:bodyPr/>
                    <a:lstStyle/>
                    <a:p>
                      <a:pPr algn="ctr" fontAlgn="ctr"/>
                      <a:r>
                        <a:rPr lang="en-ID" sz="1000" b="1" i="0" u="none" strike="noStrike">
                          <a:solidFill>
                            <a:srgbClr val="000000"/>
                          </a:solidFill>
                          <a:effectLst/>
                          <a:latin typeface="Arial" panose="020B0604020202020204" pitchFamily="34" charset="0"/>
                        </a:rPr>
                        <a:t>max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1321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2015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2337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Arial" panose="020B0604020202020204" pitchFamily="34" charset="0"/>
                        </a:rPr>
                        <a:t>585840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312427"/>
                  </a:ext>
                </a:extLst>
              </a:tr>
            </a:tbl>
          </a:graphicData>
        </a:graphic>
      </p:graphicFrame>
      <p:pic>
        <p:nvPicPr>
          <p:cNvPr id="12" name="Graphic 11" descr="Bar chart">
            <a:extLst>
              <a:ext uri="{FF2B5EF4-FFF2-40B4-BE49-F238E27FC236}">
                <a16:creationId xmlns:a16="http://schemas.microsoft.com/office/drawing/2014/main" id="{D4AB39C5-4BBA-4720-A89E-A0A2098888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565" y="345347"/>
            <a:ext cx="673585" cy="673585"/>
          </a:xfrm>
          <a:prstGeom prst="rect">
            <a:avLst/>
          </a:prstGeom>
        </p:spPr>
      </p:pic>
    </p:spTree>
    <p:extLst>
      <p:ext uri="{BB962C8B-B14F-4D97-AF65-F5344CB8AC3E}">
        <p14:creationId xmlns:p14="http://schemas.microsoft.com/office/powerpoint/2010/main" val="214036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954419" y="497130"/>
            <a:ext cx="6867863" cy="572700"/>
          </a:xfrm>
          <a:prstGeom prst="rect">
            <a:avLst/>
          </a:prstGeom>
        </p:spPr>
        <p:txBody>
          <a:bodyPr spcFirstLastPara="1" wrap="square" lIns="91425" tIns="91425" rIns="91425" bIns="91425" anchor="t" anchorCtr="0">
            <a:noAutofit/>
          </a:bodyPr>
          <a:lstStyle/>
          <a:p>
            <a:r>
              <a:rPr lang="en-ID" sz="2400">
                <a:latin typeface="+mj-lt"/>
              </a:rPr>
              <a:t>Summary :</a:t>
            </a:r>
            <a:endParaRPr lang="en-ID" sz="2400" b="0">
              <a:latin typeface="+mj-lt"/>
            </a:endParaRP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13</a:t>
            </a:fld>
            <a:endParaRPr lang="en-GB"/>
          </a:p>
        </p:txBody>
      </p:sp>
      <p:sp>
        <p:nvSpPr>
          <p:cNvPr id="11" name="Google Shape;195;p28">
            <a:extLst>
              <a:ext uri="{FF2B5EF4-FFF2-40B4-BE49-F238E27FC236}">
                <a16:creationId xmlns:a16="http://schemas.microsoft.com/office/drawing/2014/main" id="{3E213361-65F5-4985-9802-0C4E0518D7A6}"/>
              </a:ext>
            </a:extLst>
          </p:cNvPr>
          <p:cNvSpPr txBox="1"/>
          <p:nvPr/>
        </p:nvSpPr>
        <p:spPr>
          <a:xfrm>
            <a:off x="954419" y="996701"/>
            <a:ext cx="6867863" cy="3150097"/>
          </a:xfrm>
          <a:prstGeom prst="rect">
            <a:avLst/>
          </a:prstGeom>
          <a:noFill/>
          <a:ln>
            <a:noFill/>
          </a:ln>
        </p:spPr>
        <p:txBody>
          <a:bodyPr spcFirstLastPara="1" wrap="square" lIns="91425" tIns="91425" rIns="0" bIns="91425" anchor="t" anchorCtr="0">
            <a:noAutofit/>
          </a:bodyPr>
          <a:lstStyle/>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There are 4,123 data with 11 features in the dataset.</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The most common type of apartment is a terraced apartment </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The majority of apartments in Daegu are quite close to the station because the majority only need 0-5 minutes to get to the station and Kyungbuk Uni Hospital Station is the closest station to the majority of apartments.</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Apartments in Daegu have an average of 2 facilities, 4 public offices, 3 universities, and 569 nearby basement parking spaces.</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The average apartment in Daegu was built in 2003 or can be said to be quite old because the oldest apartment in Daegu was built in 1978 and the newest apartment was built in 2015.</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Apartments in Daegu have an average of 6 facilities in the apartment where the number of facilities can be said to be quite large because the highest number of facilities in the apartment reaches 10 facilities.</a:t>
            </a:r>
          </a:p>
          <a:p>
            <a:pPr marL="171450" lvl="0" indent="-171450" algn="just">
              <a:buFont typeface="Arial" panose="020B0604020202020204" pitchFamily="34" charset="0"/>
              <a:buChar char="•"/>
            </a:pPr>
            <a:r>
              <a:rPr lang="en-US" altLang="en-GB" sz="1200">
                <a:solidFill>
                  <a:schemeClr val="dk1"/>
                </a:solidFill>
                <a:latin typeface="Arial" panose="020B0604020202020204" pitchFamily="34" charset="0"/>
                <a:ea typeface="Open Sans"/>
                <a:cs typeface="Arial" panose="020B0604020202020204" pitchFamily="34" charset="0"/>
                <a:sym typeface="Open Sans"/>
              </a:rPr>
              <a:t>Apartment sizes and apartment prices in Daegu vary quite a bit with an average size of 954.63 square feet and an average price of 221,767.93 won so the average apartment price in Daegu is 232.31 won/square feet.</a:t>
            </a:r>
            <a:endParaRPr lang="en-GB" sz="1200">
              <a:solidFill>
                <a:schemeClr val="dk1"/>
              </a:solidFill>
              <a:latin typeface="Arial" panose="020B0604020202020204" pitchFamily="34" charset="0"/>
              <a:ea typeface="Open Sans"/>
              <a:cs typeface="Arial" panose="020B0604020202020204" pitchFamily="34" charset="0"/>
              <a:sym typeface="Open Sans"/>
            </a:endParaRPr>
          </a:p>
        </p:txBody>
      </p:sp>
    </p:spTree>
    <p:extLst>
      <p:ext uri="{BB962C8B-B14F-4D97-AF65-F5344CB8AC3E}">
        <p14:creationId xmlns:p14="http://schemas.microsoft.com/office/powerpoint/2010/main" val="185920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14</a:t>
            </a:fld>
            <a:endParaRPr lang="en-GB"/>
          </a:p>
        </p:txBody>
      </p:sp>
      <p:sp>
        <p:nvSpPr>
          <p:cNvPr id="287" name="Google Shape;287;p34"/>
          <p:cNvSpPr txBox="1">
            <a:spLocks noGrp="1"/>
          </p:cNvSpPr>
          <p:nvPr>
            <p:ph type="title"/>
          </p:nvPr>
        </p:nvSpPr>
        <p:spPr>
          <a:xfrm>
            <a:off x="1094105" y="252716"/>
            <a:ext cx="334684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u="sng">
                <a:latin typeface="Arial" panose="020B0604020202020204" pitchFamily="34" charset="0"/>
                <a:cs typeface="Arial" panose="020B0604020202020204" pitchFamily="34" charset="0"/>
              </a:rPr>
              <a:t>Data Correlation</a:t>
            </a:r>
          </a:p>
        </p:txBody>
      </p:sp>
      <p:cxnSp>
        <p:nvCxnSpPr>
          <p:cNvPr id="308" name="Google Shape;308;p34"/>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34"/>
          <p:cNvCxnSpPr/>
          <p:nvPr/>
        </p:nvCxnSpPr>
        <p:spPr>
          <a:xfrm rot="10800000" flipH="1">
            <a:off x="3360238" y="4603988"/>
            <a:ext cx="1340100" cy="1340100"/>
          </a:xfrm>
          <a:prstGeom prst="straightConnector1">
            <a:avLst/>
          </a:prstGeom>
          <a:noFill/>
          <a:ln w="9525" cap="flat" cmpd="sng">
            <a:solidFill>
              <a:schemeClr val="lt2"/>
            </a:solidFill>
            <a:prstDash val="solid"/>
            <a:round/>
            <a:headEnd type="none" w="med" len="med"/>
            <a:tailEnd type="none" w="med" len="med"/>
          </a:ln>
        </p:spPr>
      </p:cxnSp>
      <p:pic>
        <p:nvPicPr>
          <p:cNvPr id="4" name="Picture 3">
            <a:extLst>
              <a:ext uri="{FF2B5EF4-FFF2-40B4-BE49-F238E27FC236}">
                <a16:creationId xmlns:a16="http://schemas.microsoft.com/office/drawing/2014/main" id="{100C5956-584B-40C5-9517-6B327DFD794C}"/>
              </a:ext>
            </a:extLst>
          </p:cNvPr>
          <p:cNvPicPr>
            <a:picLocks noChangeAspect="1"/>
          </p:cNvPicPr>
          <p:nvPr/>
        </p:nvPicPr>
        <p:blipFill>
          <a:blip r:embed="rId3"/>
          <a:stretch>
            <a:fillRect/>
          </a:stretch>
        </p:blipFill>
        <p:spPr>
          <a:xfrm>
            <a:off x="164641" y="934752"/>
            <a:ext cx="4535697" cy="3669236"/>
          </a:xfrm>
          <a:prstGeom prst="rect">
            <a:avLst/>
          </a:prstGeom>
        </p:spPr>
      </p:pic>
      <p:sp>
        <p:nvSpPr>
          <p:cNvPr id="10" name="Google Shape;195;p28">
            <a:extLst>
              <a:ext uri="{FF2B5EF4-FFF2-40B4-BE49-F238E27FC236}">
                <a16:creationId xmlns:a16="http://schemas.microsoft.com/office/drawing/2014/main" id="{811E3DA8-E0C6-414C-B684-1E3B8B1EAB1B}"/>
              </a:ext>
            </a:extLst>
          </p:cNvPr>
          <p:cNvSpPr txBox="1"/>
          <p:nvPr/>
        </p:nvSpPr>
        <p:spPr>
          <a:xfrm>
            <a:off x="4700338" y="825415"/>
            <a:ext cx="3969012" cy="3669235"/>
          </a:xfrm>
          <a:prstGeom prst="rect">
            <a:avLst/>
          </a:prstGeom>
          <a:noFill/>
          <a:ln>
            <a:noFill/>
          </a:ln>
        </p:spPr>
        <p:txBody>
          <a:bodyPr spcFirstLastPara="1" wrap="square" lIns="91425" tIns="91425" rIns="0" bIns="91425" anchor="t" anchorCtr="0">
            <a:noAutofit/>
          </a:bodyPr>
          <a:lstStyle/>
          <a:p>
            <a:pPr marL="285750" indent="-285750" algn="just">
              <a:buFont typeface="Arial" panose="020B0604020202020204" pitchFamily="34" charset="0"/>
              <a:buChar char="•"/>
            </a:pPr>
            <a:r>
              <a:rPr lang="en-US" sz="1200"/>
              <a:t>Overall, the correlation matrix shows that all features have a medium correlation (correlation value 0.3 to 0.7) </a:t>
            </a:r>
          </a:p>
          <a:p>
            <a:pPr marL="285750" indent="-285750" algn="just">
              <a:buFont typeface="Arial" panose="020B0604020202020204" pitchFamily="34" charset="0"/>
              <a:buChar char="•"/>
            </a:pPr>
            <a:r>
              <a:rPr lang="en-US" sz="1200"/>
              <a:t>There is a strong correlation between the independent variables, namely the number of other closest facilities from the apartment with the number of universities closest to the apartment (correlation value=0.8) and other closest facilities by public office from the apartment with the number of universities closest to the apartment (correlation value=0.74 ). </a:t>
            </a:r>
          </a:p>
          <a:p>
            <a:pPr marL="285750" indent="-285750" algn="just">
              <a:buFont typeface="Arial" panose="020B0604020202020204" pitchFamily="34" charset="0"/>
              <a:buChar char="•"/>
            </a:pPr>
            <a:endParaRPr lang="en-US" sz="1200"/>
          </a:p>
          <a:p>
            <a:pPr marL="285750" indent="-285750" algn="just">
              <a:buFont typeface="Arial" panose="020B0604020202020204" pitchFamily="34" charset="0"/>
              <a:buChar char="•"/>
            </a:pPr>
            <a:r>
              <a:rPr lang="en-US" sz="1200"/>
              <a:t>This indicates the existence of multicollinearity where two or more independent variables in the model have a high correlation with each other and can cause problems in regression analysis that uses the least squares method to estimate regression parameters such as linear regression or logistic regression because it can affect the interpretation of regression coefficients and make unstable estimates.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019893" y="1950830"/>
            <a:ext cx="5412105" cy="1794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800">
                <a:latin typeface="+mj-lt"/>
              </a:rPr>
              <a:t>Data</a:t>
            </a:r>
            <a:br>
              <a:rPr lang="en-US" altLang="en-GB" sz="4800">
                <a:latin typeface="+mj-lt"/>
              </a:rPr>
            </a:br>
            <a:r>
              <a:rPr lang="en-US" altLang="en-GB" sz="4800">
                <a:latin typeface="+mj-lt"/>
              </a:rPr>
              <a:t>Preprocessing</a:t>
            </a:r>
            <a:endParaRPr sz="4800" b="0">
              <a:solidFill>
                <a:schemeClr val="dk2"/>
              </a:solidFill>
              <a:latin typeface="+mj-lt"/>
            </a:endParaRPr>
          </a:p>
        </p:txBody>
      </p:sp>
      <p:sp>
        <p:nvSpPr>
          <p:cNvPr id="235" name="Google Shape;235;p31"/>
          <p:cNvSpPr txBox="1">
            <a:spLocks noGrp="1"/>
          </p:cNvSpPr>
          <p:nvPr>
            <p:ph type="title" idx="2"/>
          </p:nvPr>
        </p:nvSpPr>
        <p:spPr>
          <a:xfrm>
            <a:off x="5827028" y="1279498"/>
            <a:ext cx="1648500"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bg2"/>
                </a:solidFill>
              </a:rPr>
              <a:t>0</a:t>
            </a:r>
            <a:r>
              <a:rPr lang="en-US">
                <a:solidFill>
                  <a:schemeClr val="bg2"/>
                </a:solidFill>
              </a:rPr>
              <a:t>4</a:t>
            </a:r>
            <a:endParaRPr lang="en-US" altLang="en-GB">
              <a:solidFill>
                <a:schemeClr val="bg2"/>
              </a:solidFill>
            </a:endParaRP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15</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48233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722400" y="315643"/>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u="sng">
                <a:latin typeface="Arial" panose="020B0604020202020204" pitchFamily="34" charset="0"/>
                <a:cs typeface="Arial" panose="020B0604020202020204" pitchFamily="34" charset="0"/>
              </a:rPr>
              <a:t>Data Cleaning</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16</a:t>
            </a:fld>
            <a:endParaRPr lang="en-GB"/>
          </a:p>
        </p:txBody>
      </p:sp>
      <p:pic>
        <p:nvPicPr>
          <p:cNvPr id="2" name="Picture 1">
            <a:extLst>
              <a:ext uri="{FF2B5EF4-FFF2-40B4-BE49-F238E27FC236}">
                <a16:creationId xmlns:a16="http://schemas.microsoft.com/office/drawing/2014/main" id="{EED51D90-98B4-48B5-99A9-C376C0B2CDD2}"/>
              </a:ext>
            </a:extLst>
          </p:cNvPr>
          <p:cNvPicPr>
            <a:picLocks noChangeAspect="1"/>
          </p:cNvPicPr>
          <p:nvPr/>
        </p:nvPicPr>
        <p:blipFill>
          <a:blip r:embed="rId3"/>
          <a:stretch>
            <a:fillRect/>
          </a:stretch>
        </p:blipFill>
        <p:spPr>
          <a:xfrm>
            <a:off x="286513" y="1322319"/>
            <a:ext cx="2643067" cy="2954016"/>
          </a:xfrm>
          <a:prstGeom prst="rect">
            <a:avLst/>
          </a:prstGeom>
        </p:spPr>
      </p:pic>
      <p:sp>
        <p:nvSpPr>
          <p:cNvPr id="7" name="Google Shape;193;p28">
            <a:extLst>
              <a:ext uri="{FF2B5EF4-FFF2-40B4-BE49-F238E27FC236}">
                <a16:creationId xmlns:a16="http://schemas.microsoft.com/office/drawing/2014/main" id="{27775111-408E-411C-BC62-571AE84B7624}"/>
              </a:ext>
            </a:extLst>
          </p:cNvPr>
          <p:cNvSpPr txBox="1">
            <a:spLocks/>
          </p:cNvSpPr>
          <p:nvPr/>
        </p:nvSpPr>
        <p:spPr>
          <a:xfrm>
            <a:off x="3031666" y="696358"/>
            <a:ext cx="2019126" cy="383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ID" sz="1400" b="0">
                <a:latin typeface="+mj-lt"/>
              </a:rPr>
              <a:t>2. Duplicate</a:t>
            </a:r>
          </a:p>
        </p:txBody>
      </p:sp>
      <p:sp>
        <p:nvSpPr>
          <p:cNvPr id="8" name="Google Shape;193;p28">
            <a:extLst>
              <a:ext uri="{FF2B5EF4-FFF2-40B4-BE49-F238E27FC236}">
                <a16:creationId xmlns:a16="http://schemas.microsoft.com/office/drawing/2014/main" id="{7CCDE064-9AAC-49EC-BB15-CDD42AF9FD95}"/>
              </a:ext>
            </a:extLst>
          </p:cNvPr>
          <p:cNvSpPr txBox="1">
            <a:spLocks/>
          </p:cNvSpPr>
          <p:nvPr/>
        </p:nvSpPr>
        <p:spPr>
          <a:xfrm>
            <a:off x="722400" y="997328"/>
            <a:ext cx="2019126" cy="383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ID" sz="1400" b="0">
                <a:latin typeface="+mj-lt"/>
              </a:rPr>
              <a:t>1. Missing Value</a:t>
            </a:r>
          </a:p>
        </p:txBody>
      </p:sp>
      <p:sp>
        <p:nvSpPr>
          <p:cNvPr id="9" name="Google Shape;193;p28">
            <a:extLst>
              <a:ext uri="{FF2B5EF4-FFF2-40B4-BE49-F238E27FC236}">
                <a16:creationId xmlns:a16="http://schemas.microsoft.com/office/drawing/2014/main" id="{90EDD460-568E-4065-9CD2-139B863942C4}"/>
              </a:ext>
            </a:extLst>
          </p:cNvPr>
          <p:cNvSpPr txBox="1">
            <a:spLocks/>
          </p:cNvSpPr>
          <p:nvPr/>
        </p:nvSpPr>
        <p:spPr>
          <a:xfrm>
            <a:off x="3170105" y="958757"/>
            <a:ext cx="5591509" cy="1230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marL="285750" indent="-285750" algn="just">
              <a:buSzPct val="100000"/>
              <a:buFont typeface="Arial" panose="020B0604020202020204" pitchFamily="34" charset="0"/>
              <a:buChar char="•"/>
            </a:pPr>
            <a:r>
              <a:rPr lang="en-US" sz="1200" b="0">
                <a:latin typeface="+mj-lt"/>
              </a:rPr>
              <a:t>There are </a:t>
            </a:r>
            <a:r>
              <a:rPr lang="en-US" sz="1200" b="0">
                <a:solidFill>
                  <a:srgbClr val="FF0000"/>
                </a:solidFill>
                <a:latin typeface="+mj-lt"/>
              </a:rPr>
              <a:t>1422 duplicate</a:t>
            </a:r>
            <a:r>
              <a:rPr lang="en-US" sz="1200" b="0">
                <a:latin typeface="+mj-lt"/>
              </a:rPr>
              <a:t> data in the dataset and the percentage of duplicate data reaches </a:t>
            </a:r>
            <a:r>
              <a:rPr lang="en-US" sz="1200" b="0">
                <a:solidFill>
                  <a:srgbClr val="FF0000"/>
                </a:solidFill>
                <a:latin typeface="+mj-lt"/>
              </a:rPr>
              <a:t>34.49%</a:t>
            </a:r>
            <a:r>
              <a:rPr lang="en-US" sz="1200" b="0">
                <a:latin typeface="+mj-lt"/>
              </a:rPr>
              <a:t>. </a:t>
            </a:r>
          </a:p>
          <a:p>
            <a:pPr marL="285750" indent="-285750" algn="just">
              <a:buSzPct val="100000"/>
              <a:buFont typeface="Arial" panose="020B0604020202020204" pitchFamily="34" charset="0"/>
              <a:buChar char="•"/>
            </a:pPr>
            <a:r>
              <a:rPr lang="en-US" sz="1200" b="0">
                <a:latin typeface="+mj-lt"/>
              </a:rPr>
              <a:t>Duplicate data in machine learning datasets can cause bias in the model, causing overfitting because the same data points can be calculated several times. Therefore we will drop all duplicate data.</a:t>
            </a:r>
            <a:endParaRPr lang="en-ID" sz="1200" b="0">
              <a:latin typeface="+mj-lt"/>
            </a:endParaRPr>
          </a:p>
        </p:txBody>
      </p:sp>
      <p:sp>
        <p:nvSpPr>
          <p:cNvPr id="10" name="Google Shape;193;p28">
            <a:extLst>
              <a:ext uri="{FF2B5EF4-FFF2-40B4-BE49-F238E27FC236}">
                <a16:creationId xmlns:a16="http://schemas.microsoft.com/office/drawing/2014/main" id="{8B989171-76B1-4820-836A-A4D83639867B}"/>
              </a:ext>
            </a:extLst>
          </p:cNvPr>
          <p:cNvSpPr txBox="1">
            <a:spLocks/>
          </p:cNvSpPr>
          <p:nvPr/>
        </p:nvSpPr>
        <p:spPr>
          <a:xfrm>
            <a:off x="3094487" y="2038344"/>
            <a:ext cx="2019126" cy="383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ID" sz="1400" b="0">
                <a:latin typeface="+mj-lt"/>
              </a:rPr>
              <a:t>3. Outlier</a:t>
            </a:r>
          </a:p>
        </p:txBody>
      </p:sp>
      <p:pic>
        <p:nvPicPr>
          <p:cNvPr id="3" name="Picture 2">
            <a:extLst>
              <a:ext uri="{FF2B5EF4-FFF2-40B4-BE49-F238E27FC236}">
                <a16:creationId xmlns:a16="http://schemas.microsoft.com/office/drawing/2014/main" id="{A597C132-61D5-472A-9684-EB8E0EE8FD29}"/>
              </a:ext>
            </a:extLst>
          </p:cNvPr>
          <p:cNvPicPr>
            <a:picLocks noChangeAspect="1"/>
          </p:cNvPicPr>
          <p:nvPr/>
        </p:nvPicPr>
        <p:blipFill rotWithShape="1">
          <a:blip r:embed="rId4"/>
          <a:srcRect b="7670"/>
          <a:stretch/>
        </p:blipFill>
        <p:spPr>
          <a:xfrm>
            <a:off x="3755910" y="2315682"/>
            <a:ext cx="3503057" cy="759413"/>
          </a:xfrm>
          <a:prstGeom prst="rect">
            <a:avLst/>
          </a:prstGeom>
        </p:spPr>
      </p:pic>
      <p:pic>
        <p:nvPicPr>
          <p:cNvPr id="5" name="Picture 4">
            <a:extLst>
              <a:ext uri="{FF2B5EF4-FFF2-40B4-BE49-F238E27FC236}">
                <a16:creationId xmlns:a16="http://schemas.microsoft.com/office/drawing/2014/main" id="{B98ACC56-B350-4D38-9116-9505851B1F9B}"/>
              </a:ext>
            </a:extLst>
          </p:cNvPr>
          <p:cNvPicPr>
            <a:picLocks noChangeAspect="1"/>
          </p:cNvPicPr>
          <p:nvPr/>
        </p:nvPicPr>
        <p:blipFill>
          <a:blip r:embed="rId5"/>
          <a:stretch>
            <a:fillRect/>
          </a:stretch>
        </p:blipFill>
        <p:spPr>
          <a:xfrm>
            <a:off x="3786899" y="3096968"/>
            <a:ext cx="3503057" cy="738003"/>
          </a:xfrm>
          <a:prstGeom prst="rect">
            <a:avLst/>
          </a:prstGeom>
        </p:spPr>
      </p:pic>
      <p:sp>
        <p:nvSpPr>
          <p:cNvPr id="14" name="Google Shape;193;p28">
            <a:extLst>
              <a:ext uri="{FF2B5EF4-FFF2-40B4-BE49-F238E27FC236}">
                <a16:creationId xmlns:a16="http://schemas.microsoft.com/office/drawing/2014/main" id="{3727EF8E-D113-447D-BF1E-837FE757F9F4}"/>
              </a:ext>
            </a:extLst>
          </p:cNvPr>
          <p:cNvSpPr txBox="1">
            <a:spLocks/>
          </p:cNvSpPr>
          <p:nvPr/>
        </p:nvSpPr>
        <p:spPr>
          <a:xfrm>
            <a:off x="7337455" y="2571750"/>
            <a:ext cx="864421" cy="455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lgn="just">
              <a:buSzPct val="100000"/>
            </a:pPr>
            <a:r>
              <a:rPr lang="en-US" sz="1200" b="0">
                <a:solidFill>
                  <a:srgbClr val="FF0000"/>
                </a:solidFill>
                <a:latin typeface="+mj-lt"/>
              </a:rPr>
              <a:t>84 Outlier</a:t>
            </a:r>
            <a:endParaRPr lang="en-ID" sz="1200" b="0">
              <a:solidFill>
                <a:srgbClr val="FF0000"/>
              </a:solidFill>
              <a:latin typeface="+mj-lt"/>
            </a:endParaRPr>
          </a:p>
        </p:txBody>
      </p:sp>
      <p:sp>
        <p:nvSpPr>
          <p:cNvPr id="15" name="Google Shape;193;p28">
            <a:extLst>
              <a:ext uri="{FF2B5EF4-FFF2-40B4-BE49-F238E27FC236}">
                <a16:creationId xmlns:a16="http://schemas.microsoft.com/office/drawing/2014/main" id="{C56ED1B8-AB29-465A-AF2F-2A058DF95124}"/>
              </a:ext>
            </a:extLst>
          </p:cNvPr>
          <p:cNvSpPr txBox="1">
            <a:spLocks/>
          </p:cNvSpPr>
          <p:nvPr/>
        </p:nvSpPr>
        <p:spPr>
          <a:xfrm>
            <a:off x="7337455" y="3277207"/>
            <a:ext cx="864421" cy="455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lgn="just">
              <a:buSzPct val="100000"/>
            </a:pPr>
            <a:r>
              <a:rPr lang="en-US" sz="1200" b="0">
                <a:solidFill>
                  <a:srgbClr val="FF0000"/>
                </a:solidFill>
                <a:latin typeface="+mj-lt"/>
              </a:rPr>
              <a:t>17 Outlier</a:t>
            </a:r>
            <a:endParaRPr lang="en-ID" sz="1200" b="0">
              <a:solidFill>
                <a:srgbClr val="FF0000"/>
              </a:solidFill>
              <a:latin typeface="+mj-lt"/>
            </a:endParaRPr>
          </a:p>
        </p:txBody>
      </p:sp>
      <p:sp>
        <p:nvSpPr>
          <p:cNvPr id="16" name="Google Shape;193;p28">
            <a:extLst>
              <a:ext uri="{FF2B5EF4-FFF2-40B4-BE49-F238E27FC236}">
                <a16:creationId xmlns:a16="http://schemas.microsoft.com/office/drawing/2014/main" id="{FAFEEE04-7D55-4F81-9CDB-8F8E30A2F9BC}"/>
              </a:ext>
            </a:extLst>
          </p:cNvPr>
          <p:cNvSpPr txBox="1">
            <a:spLocks/>
          </p:cNvSpPr>
          <p:nvPr/>
        </p:nvSpPr>
        <p:spPr>
          <a:xfrm>
            <a:off x="3170104" y="3934472"/>
            <a:ext cx="5591509" cy="1230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marL="285750" indent="-285750" algn="just">
              <a:buSzPct val="100000"/>
              <a:buFont typeface="Arial" panose="020B0604020202020204" pitchFamily="34" charset="0"/>
              <a:buChar char="•"/>
            </a:pPr>
            <a:r>
              <a:rPr lang="en-US" sz="1200" b="0">
                <a:latin typeface="+mj-lt"/>
              </a:rPr>
              <a:t>According to domain knowledge, the outliers represent normal data variations such as very large house sizes and very expensive house prices.</a:t>
            </a:r>
            <a:endParaRPr lang="en-ID" sz="1200" b="0">
              <a:latin typeface="+mj-lt"/>
            </a:endParaRPr>
          </a:p>
        </p:txBody>
      </p:sp>
      <p:sp>
        <p:nvSpPr>
          <p:cNvPr id="17" name="Google Shape;193;p28">
            <a:extLst>
              <a:ext uri="{FF2B5EF4-FFF2-40B4-BE49-F238E27FC236}">
                <a16:creationId xmlns:a16="http://schemas.microsoft.com/office/drawing/2014/main" id="{1BB7B781-7BFD-4956-8368-BE84CA05640C}"/>
              </a:ext>
            </a:extLst>
          </p:cNvPr>
          <p:cNvSpPr txBox="1">
            <a:spLocks/>
          </p:cNvSpPr>
          <p:nvPr/>
        </p:nvSpPr>
        <p:spPr>
          <a:xfrm>
            <a:off x="470258" y="4195611"/>
            <a:ext cx="2275578" cy="391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marL="285750" indent="-285750" algn="just">
              <a:buSzPct val="100000"/>
              <a:buFont typeface="Arial" panose="020B0604020202020204" pitchFamily="34" charset="0"/>
              <a:buChar char="•"/>
            </a:pPr>
            <a:r>
              <a:rPr lang="en-US" sz="1200" b="0">
                <a:solidFill>
                  <a:srgbClr val="00B050"/>
                </a:solidFill>
                <a:latin typeface="+mj-lt"/>
              </a:rPr>
              <a:t>Nothing Missing Value</a:t>
            </a:r>
            <a:endParaRPr lang="en-ID" sz="1200" b="0">
              <a:solidFill>
                <a:srgbClr val="00B050"/>
              </a:solidFill>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019893" y="2143971"/>
            <a:ext cx="5412105" cy="8555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800">
                <a:latin typeface="+mj-lt"/>
              </a:rPr>
              <a:t>Modelling</a:t>
            </a:r>
            <a:endParaRPr sz="4800" b="0">
              <a:solidFill>
                <a:schemeClr val="dk2"/>
              </a:solidFill>
              <a:latin typeface="+mj-lt"/>
            </a:endParaRPr>
          </a:p>
        </p:txBody>
      </p:sp>
      <p:sp>
        <p:nvSpPr>
          <p:cNvPr id="235" name="Google Shape;235;p31"/>
          <p:cNvSpPr txBox="1">
            <a:spLocks noGrp="1"/>
          </p:cNvSpPr>
          <p:nvPr>
            <p:ph type="title" idx="2"/>
          </p:nvPr>
        </p:nvSpPr>
        <p:spPr>
          <a:xfrm>
            <a:off x="5827028" y="1279498"/>
            <a:ext cx="1648500"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bg2"/>
                </a:solidFill>
              </a:rPr>
              <a:t>0</a:t>
            </a:r>
            <a:r>
              <a:rPr lang="en-US">
                <a:solidFill>
                  <a:schemeClr val="bg2"/>
                </a:solidFill>
              </a:rPr>
              <a:t>5</a:t>
            </a:r>
            <a:endParaRPr lang="en-US" altLang="en-GB">
              <a:solidFill>
                <a:schemeClr val="bg2"/>
              </a:solidFill>
            </a:endParaRP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17</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908706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722400" y="315643"/>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u="sng">
                <a:latin typeface="Arial" panose="020B0604020202020204" pitchFamily="34" charset="0"/>
                <a:cs typeface="Arial" panose="020B0604020202020204" pitchFamily="34" charset="0"/>
              </a:rPr>
              <a:t>Feature Engineering</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18</a:t>
            </a:fld>
            <a:endParaRPr lang="en-GB"/>
          </a:p>
        </p:txBody>
      </p:sp>
      <p:sp>
        <p:nvSpPr>
          <p:cNvPr id="8" name="Google Shape;193;p28">
            <a:extLst>
              <a:ext uri="{FF2B5EF4-FFF2-40B4-BE49-F238E27FC236}">
                <a16:creationId xmlns:a16="http://schemas.microsoft.com/office/drawing/2014/main" id="{7CCDE064-9AAC-49EC-BB15-CDD42AF9FD95}"/>
              </a:ext>
            </a:extLst>
          </p:cNvPr>
          <p:cNvSpPr txBox="1">
            <a:spLocks/>
          </p:cNvSpPr>
          <p:nvPr/>
        </p:nvSpPr>
        <p:spPr>
          <a:xfrm>
            <a:off x="799182" y="753710"/>
            <a:ext cx="2019126" cy="383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ID" sz="1400">
                <a:latin typeface="+mj-lt"/>
              </a:rPr>
              <a:t>1. Scalling</a:t>
            </a:r>
          </a:p>
          <a:p>
            <a:endParaRPr lang="en-ID" sz="1400">
              <a:latin typeface="+mj-lt"/>
            </a:endParaRPr>
          </a:p>
        </p:txBody>
      </p:sp>
      <p:sp>
        <p:nvSpPr>
          <p:cNvPr id="9" name="Google Shape;193;p28">
            <a:extLst>
              <a:ext uri="{FF2B5EF4-FFF2-40B4-BE49-F238E27FC236}">
                <a16:creationId xmlns:a16="http://schemas.microsoft.com/office/drawing/2014/main" id="{90EDD460-568E-4065-9CD2-139B863942C4}"/>
              </a:ext>
            </a:extLst>
          </p:cNvPr>
          <p:cNvSpPr txBox="1">
            <a:spLocks/>
          </p:cNvSpPr>
          <p:nvPr/>
        </p:nvSpPr>
        <p:spPr>
          <a:xfrm>
            <a:off x="1078883" y="1098984"/>
            <a:ext cx="5591509" cy="383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marL="285750" indent="-285750" algn="just">
              <a:buSzPct val="100000"/>
              <a:buFont typeface="Arial" panose="020B0604020202020204" pitchFamily="34" charset="0"/>
              <a:buChar char="•"/>
            </a:pPr>
            <a:r>
              <a:rPr lang="en-US" sz="1200" b="0">
                <a:latin typeface="+mj-lt"/>
              </a:rPr>
              <a:t>N_Parkinglot(Basement) and Size(Sqf) : Robust Scaller  </a:t>
            </a:r>
            <a:endParaRPr lang="en-ID" sz="1200" b="0">
              <a:latin typeface="+mj-lt"/>
            </a:endParaRPr>
          </a:p>
        </p:txBody>
      </p:sp>
      <p:sp>
        <p:nvSpPr>
          <p:cNvPr id="16" name="Google Shape;193;p28">
            <a:extLst>
              <a:ext uri="{FF2B5EF4-FFF2-40B4-BE49-F238E27FC236}">
                <a16:creationId xmlns:a16="http://schemas.microsoft.com/office/drawing/2014/main" id="{FAFEEE04-7D55-4F81-9CDB-8F8E30A2F9BC}"/>
              </a:ext>
            </a:extLst>
          </p:cNvPr>
          <p:cNvSpPr txBox="1">
            <a:spLocks/>
          </p:cNvSpPr>
          <p:nvPr/>
        </p:nvSpPr>
        <p:spPr>
          <a:xfrm>
            <a:off x="492551" y="2773860"/>
            <a:ext cx="2976586" cy="1862273"/>
          </a:xfrm>
          <a:prstGeom prst="rect">
            <a:avLst/>
          </a:prstGeom>
          <a:solidFill>
            <a:schemeClr val="bg2">
              <a:lumMod val="20000"/>
              <a:lumOff val="80000"/>
            </a:schemeClr>
          </a:solidFill>
          <a:ln>
            <a:noFill/>
          </a:ln>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lgn="just">
              <a:buSzPct val="100000"/>
            </a:pPr>
            <a:r>
              <a:rPr lang="en-US" sz="1200">
                <a:latin typeface="+mj-lt"/>
              </a:rPr>
              <a:t>X / Features : </a:t>
            </a:r>
          </a:p>
          <a:p>
            <a:pPr marL="285750" indent="-285750" algn="just">
              <a:buSzPct val="100000"/>
              <a:buFont typeface="Arial" panose="020B0604020202020204" pitchFamily="34" charset="0"/>
              <a:buChar char="•"/>
            </a:pPr>
            <a:r>
              <a:rPr lang="en-US" sz="1200" b="0">
                <a:latin typeface="+mj-lt"/>
              </a:rPr>
              <a:t>HallwayType</a:t>
            </a:r>
          </a:p>
          <a:p>
            <a:pPr marL="285750" indent="-285750" algn="just">
              <a:buSzPct val="100000"/>
              <a:buFont typeface="Arial" panose="020B0604020202020204" pitchFamily="34" charset="0"/>
              <a:buChar char="•"/>
            </a:pPr>
            <a:r>
              <a:rPr lang="en-US" sz="1200" b="0">
                <a:latin typeface="+mj-lt"/>
              </a:rPr>
              <a:t>TimeToSubway</a:t>
            </a:r>
          </a:p>
          <a:p>
            <a:pPr marL="285750" indent="-285750" algn="just">
              <a:buSzPct val="100000"/>
              <a:buFont typeface="Arial" panose="020B0604020202020204" pitchFamily="34" charset="0"/>
              <a:buChar char="•"/>
            </a:pPr>
            <a:r>
              <a:rPr lang="en-US" sz="1200" b="0">
                <a:latin typeface="+mj-lt"/>
              </a:rPr>
              <a:t>SubwayStation</a:t>
            </a:r>
          </a:p>
          <a:p>
            <a:pPr marL="285750" indent="-285750" algn="just">
              <a:buSzPct val="100000"/>
              <a:buFont typeface="Arial" panose="020B0604020202020204" pitchFamily="34" charset="0"/>
              <a:buChar char="•"/>
            </a:pPr>
            <a:r>
              <a:rPr lang="en-US" sz="1200" b="0">
                <a:latin typeface="+mj-lt"/>
              </a:rPr>
              <a:t>N_FacilitiesNearBy(ETC)</a:t>
            </a:r>
          </a:p>
          <a:p>
            <a:pPr marL="285750" indent="-285750" algn="just">
              <a:buSzPct val="100000"/>
              <a:buFont typeface="Arial" panose="020B0604020202020204" pitchFamily="34" charset="0"/>
              <a:buChar char="•"/>
            </a:pPr>
            <a:r>
              <a:rPr lang="en-US" sz="1200" b="0">
                <a:latin typeface="+mj-lt"/>
              </a:rPr>
              <a:t>N_FacilitiesNearBy(PublicOffice)</a:t>
            </a:r>
          </a:p>
          <a:p>
            <a:pPr marL="285750" indent="-285750" algn="just">
              <a:buSzPct val="100000"/>
              <a:buFont typeface="Arial" panose="020B0604020202020204" pitchFamily="34" charset="0"/>
              <a:buChar char="•"/>
            </a:pPr>
            <a:r>
              <a:rPr lang="en-US" sz="1200" b="0">
                <a:latin typeface="+mj-lt"/>
              </a:rPr>
              <a:t>N_SchoolNearBy(University)</a:t>
            </a:r>
          </a:p>
          <a:p>
            <a:pPr marL="285750" indent="-285750" algn="just">
              <a:buSzPct val="100000"/>
              <a:buFont typeface="Arial" panose="020B0604020202020204" pitchFamily="34" charset="0"/>
              <a:buChar char="•"/>
            </a:pPr>
            <a:r>
              <a:rPr lang="en-US" sz="1200" b="0">
                <a:latin typeface="+mj-lt"/>
              </a:rPr>
              <a:t>N_Parkinglot(Basement), YearBuilt</a:t>
            </a:r>
          </a:p>
          <a:p>
            <a:pPr marL="285750" indent="-285750" algn="just">
              <a:buSzPct val="100000"/>
              <a:buFont typeface="Arial" panose="020B0604020202020204" pitchFamily="34" charset="0"/>
              <a:buChar char="•"/>
            </a:pPr>
            <a:r>
              <a:rPr lang="en-US" sz="1200" b="0">
                <a:latin typeface="+mj-lt"/>
              </a:rPr>
              <a:t>N_FacilitiesInApt, Size(sqf) </a:t>
            </a:r>
            <a:endParaRPr lang="en-ID" sz="1200" b="0">
              <a:latin typeface="+mj-lt"/>
            </a:endParaRPr>
          </a:p>
        </p:txBody>
      </p:sp>
      <p:sp>
        <p:nvSpPr>
          <p:cNvPr id="18" name="Google Shape;193;p28">
            <a:extLst>
              <a:ext uri="{FF2B5EF4-FFF2-40B4-BE49-F238E27FC236}">
                <a16:creationId xmlns:a16="http://schemas.microsoft.com/office/drawing/2014/main" id="{E0392B21-10AE-4808-9EA7-38F904752212}"/>
              </a:ext>
            </a:extLst>
          </p:cNvPr>
          <p:cNvSpPr txBox="1">
            <a:spLocks/>
          </p:cNvSpPr>
          <p:nvPr/>
        </p:nvSpPr>
        <p:spPr>
          <a:xfrm>
            <a:off x="799182" y="1387016"/>
            <a:ext cx="2019126" cy="383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ID" sz="1400">
                <a:latin typeface="+mj-lt"/>
              </a:rPr>
              <a:t>2. Encoding</a:t>
            </a:r>
          </a:p>
        </p:txBody>
      </p:sp>
      <p:sp>
        <p:nvSpPr>
          <p:cNvPr id="19" name="Google Shape;193;p28">
            <a:extLst>
              <a:ext uri="{FF2B5EF4-FFF2-40B4-BE49-F238E27FC236}">
                <a16:creationId xmlns:a16="http://schemas.microsoft.com/office/drawing/2014/main" id="{D49BCF9A-442D-4105-A161-124CEC62E668}"/>
              </a:ext>
            </a:extLst>
          </p:cNvPr>
          <p:cNvSpPr txBox="1">
            <a:spLocks/>
          </p:cNvSpPr>
          <p:nvPr/>
        </p:nvSpPr>
        <p:spPr>
          <a:xfrm>
            <a:off x="1078883" y="1676536"/>
            <a:ext cx="7546958" cy="8952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marL="285750" indent="-285750" algn="just">
              <a:buSzPct val="100000"/>
              <a:buFont typeface="Arial" panose="020B0604020202020204" pitchFamily="34" charset="0"/>
              <a:buChar char="•"/>
            </a:pPr>
            <a:r>
              <a:rPr lang="en-US" sz="1200" b="0">
                <a:latin typeface="+mj-lt"/>
              </a:rPr>
              <a:t>HallwayType : One-Hot Encoding will be performed on this feature because it consists of 3 categories</a:t>
            </a:r>
          </a:p>
          <a:p>
            <a:pPr marL="285750" indent="-285750" algn="just">
              <a:buSzPct val="100000"/>
              <a:buFont typeface="Arial" panose="020B0604020202020204" pitchFamily="34" charset="0"/>
              <a:buChar char="•"/>
            </a:pPr>
            <a:r>
              <a:rPr lang="en-US" sz="1200" b="0">
                <a:latin typeface="+mj-lt"/>
              </a:rPr>
              <a:t>SubwayStation : Binary Encoding will be performed on this feature because it consists of 8 categories</a:t>
            </a:r>
          </a:p>
          <a:p>
            <a:pPr marL="285750" indent="-285750" algn="just">
              <a:buSzPct val="100000"/>
              <a:buFont typeface="Arial" panose="020B0604020202020204" pitchFamily="34" charset="0"/>
              <a:buChar char="•"/>
            </a:pPr>
            <a:r>
              <a:rPr lang="en-US" sz="1200" b="0">
                <a:latin typeface="+mj-lt"/>
              </a:rPr>
              <a:t>TimeToSubway : Ordinal Encoding will be performed on this feature because the data will be sorted from the lowest (far from the subway) to the highest (close to the subway)</a:t>
            </a:r>
            <a:endParaRPr lang="en-ID" sz="1200" b="0">
              <a:latin typeface="+mj-lt"/>
            </a:endParaRPr>
          </a:p>
        </p:txBody>
      </p:sp>
      <p:sp>
        <p:nvSpPr>
          <p:cNvPr id="20" name="Google Shape;193;p28">
            <a:extLst>
              <a:ext uri="{FF2B5EF4-FFF2-40B4-BE49-F238E27FC236}">
                <a16:creationId xmlns:a16="http://schemas.microsoft.com/office/drawing/2014/main" id="{26A7F72E-A67E-4DC7-920A-F1711C32C32A}"/>
              </a:ext>
            </a:extLst>
          </p:cNvPr>
          <p:cNvSpPr txBox="1">
            <a:spLocks/>
          </p:cNvSpPr>
          <p:nvPr/>
        </p:nvSpPr>
        <p:spPr>
          <a:xfrm>
            <a:off x="3660376" y="2773861"/>
            <a:ext cx="1414195" cy="586083"/>
          </a:xfrm>
          <a:prstGeom prst="rect">
            <a:avLst/>
          </a:prstGeom>
          <a:solidFill>
            <a:schemeClr val="bg2">
              <a:lumMod val="20000"/>
              <a:lumOff val="80000"/>
            </a:schemeClr>
          </a:solidFill>
          <a:ln>
            <a:noFill/>
          </a:ln>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lgn="just">
              <a:buSzPct val="100000"/>
            </a:pPr>
            <a:r>
              <a:rPr lang="en-US" sz="1200">
                <a:latin typeface="+mj-lt"/>
              </a:rPr>
              <a:t>Y / Target : </a:t>
            </a:r>
          </a:p>
          <a:p>
            <a:pPr marL="285750" indent="-285750" algn="just">
              <a:buSzPct val="100000"/>
              <a:buFont typeface="Arial" panose="020B0604020202020204" pitchFamily="34" charset="0"/>
              <a:buChar char="•"/>
            </a:pPr>
            <a:r>
              <a:rPr lang="en-US" sz="1200" b="0">
                <a:latin typeface="+mj-lt"/>
              </a:rPr>
              <a:t>Sales Price</a:t>
            </a:r>
            <a:endParaRPr lang="en-ID" sz="1200" b="0">
              <a:latin typeface="+mj-lt"/>
            </a:endParaRPr>
          </a:p>
        </p:txBody>
      </p:sp>
      <p:sp>
        <p:nvSpPr>
          <p:cNvPr id="21" name="Google Shape;193;p28">
            <a:extLst>
              <a:ext uri="{FF2B5EF4-FFF2-40B4-BE49-F238E27FC236}">
                <a16:creationId xmlns:a16="http://schemas.microsoft.com/office/drawing/2014/main" id="{B150AF28-C46C-4CA5-A2AF-58AAAF6EDCF3}"/>
              </a:ext>
            </a:extLst>
          </p:cNvPr>
          <p:cNvSpPr txBox="1">
            <a:spLocks/>
          </p:cNvSpPr>
          <p:nvPr/>
        </p:nvSpPr>
        <p:spPr>
          <a:xfrm>
            <a:off x="5755899" y="2773860"/>
            <a:ext cx="1999051" cy="586083"/>
          </a:xfrm>
          <a:prstGeom prst="rect">
            <a:avLst/>
          </a:prstGeom>
          <a:solidFill>
            <a:schemeClr val="bg2">
              <a:lumMod val="20000"/>
              <a:lumOff val="80000"/>
            </a:schemeClr>
          </a:solidFill>
          <a:ln>
            <a:noFill/>
          </a:ln>
          <a:effectLst>
            <a:outerShdw blurRad="50800" dist="38100" dir="5400000" algn="t" rotWithShape="0">
              <a:prstClr val="black">
                <a:alpha val="4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lgn="just">
              <a:buSzPct val="100000"/>
            </a:pPr>
            <a:r>
              <a:rPr lang="en-US" sz="1200">
                <a:latin typeface="+mj-lt"/>
              </a:rPr>
              <a:t>Train Test Distribution : </a:t>
            </a:r>
          </a:p>
          <a:p>
            <a:pPr marL="285750" indent="-285750" algn="just">
              <a:buSzPct val="100000"/>
              <a:buFont typeface="Arial" panose="020B0604020202020204" pitchFamily="34" charset="0"/>
              <a:buChar char="•"/>
            </a:pPr>
            <a:r>
              <a:rPr lang="en-US" sz="1200" b="0">
                <a:latin typeface="+mj-lt"/>
              </a:rPr>
              <a:t>80 : 20</a:t>
            </a:r>
            <a:endParaRPr lang="en-ID" sz="1200" b="0">
              <a:latin typeface="+mj-lt"/>
            </a:endParaRPr>
          </a:p>
        </p:txBody>
      </p:sp>
    </p:spTree>
    <p:extLst>
      <p:ext uri="{BB962C8B-B14F-4D97-AF65-F5344CB8AC3E}">
        <p14:creationId xmlns:p14="http://schemas.microsoft.com/office/powerpoint/2010/main" val="3826240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55023" y="162079"/>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u="sng">
                <a:latin typeface="Arial" panose="020B0604020202020204" pitchFamily="34" charset="0"/>
                <a:cs typeface="Arial" panose="020B0604020202020204" pitchFamily="34" charset="0"/>
              </a:rPr>
              <a:t>Benchmark Model</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19</a:t>
            </a:fld>
            <a:endParaRPr lang="en-GB"/>
          </a:p>
        </p:txBody>
      </p:sp>
      <p:sp>
        <p:nvSpPr>
          <p:cNvPr id="9" name="Google Shape;193;p28">
            <a:extLst>
              <a:ext uri="{FF2B5EF4-FFF2-40B4-BE49-F238E27FC236}">
                <a16:creationId xmlns:a16="http://schemas.microsoft.com/office/drawing/2014/main" id="{90EDD460-568E-4065-9CD2-139B863942C4}"/>
              </a:ext>
            </a:extLst>
          </p:cNvPr>
          <p:cNvSpPr txBox="1">
            <a:spLocks/>
          </p:cNvSpPr>
          <p:nvPr/>
        </p:nvSpPr>
        <p:spPr>
          <a:xfrm>
            <a:off x="855023" y="665440"/>
            <a:ext cx="2320945" cy="1617844"/>
          </a:xfrm>
          <a:prstGeom prst="rect">
            <a:avLst/>
          </a:prstGeom>
          <a:solidFill>
            <a:schemeClr val="bg2">
              <a:lumMod val="20000"/>
              <a:lumOff val="80000"/>
            </a:schemeClr>
          </a:solidFill>
          <a:ln>
            <a:noFill/>
          </a:ln>
          <a:effectLst>
            <a:outerShdw blurRad="50800" dist="38100" dir="8100000" algn="tr" rotWithShape="0">
              <a:prstClr val="black">
                <a:alpha val="4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marL="285750" indent="-285750" algn="just">
              <a:buSzPct val="100000"/>
              <a:buFont typeface="Arial" panose="020B0604020202020204" pitchFamily="34" charset="0"/>
              <a:buChar char="•"/>
            </a:pPr>
            <a:r>
              <a:rPr lang="en-US" sz="1200" b="0">
                <a:latin typeface="+mj-lt"/>
              </a:rPr>
              <a:t>Linear Regression</a:t>
            </a:r>
          </a:p>
          <a:p>
            <a:pPr marL="285750" indent="-285750" algn="just">
              <a:buSzPct val="100000"/>
              <a:buFont typeface="Arial" panose="020B0604020202020204" pitchFamily="34" charset="0"/>
              <a:buChar char="•"/>
            </a:pPr>
            <a:r>
              <a:rPr lang="en-US" sz="1200" b="0">
                <a:latin typeface="+mj-lt"/>
              </a:rPr>
              <a:t>Ridge Regression</a:t>
            </a:r>
          </a:p>
          <a:p>
            <a:pPr marL="285750" indent="-285750" algn="just">
              <a:buSzPct val="100000"/>
              <a:buFont typeface="Arial" panose="020B0604020202020204" pitchFamily="34" charset="0"/>
              <a:buChar char="•"/>
            </a:pPr>
            <a:r>
              <a:rPr lang="en-US" sz="1200" b="0">
                <a:latin typeface="+mj-lt"/>
              </a:rPr>
              <a:t>Lasso Regression</a:t>
            </a:r>
          </a:p>
          <a:p>
            <a:pPr marL="285750" indent="-285750" algn="just">
              <a:buSzPct val="100000"/>
              <a:buFont typeface="Arial" panose="020B0604020202020204" pitchFamily="34" charset="0"/>
              <a:buChar char="•"/>
            </a:pPr>
            <a:r>
              <a:rPr lang="en-US" sz="1200" b="0">
                <a:latin typeface="+mj-lt"/>
              </a:rPr>
              <a:t>Support Vector Regressor</a:t>
            </a:r>
          </a:p>
          <a:p>
            <a:pPr marL="285750" indent="-285750" algn="just">
              <a:buSzPct val="100000"/>
              <a:buFont typeface="Arial" panose="020B0604020202020204" pitchFamily="34" charset="0"/>
              <a:buChar char="•"/>
            </a:pPr>
            <a:r>
              <a:rPr lang="en-US" sz="1200" b="0">
                <a:latin typeface="+mj-lt"/>
              </a:rPr>
              <a:t>KNN Regressor</a:t>
            </a:r>
          </a:p>
          <a:p>
            <a:pPr marL="285750" indent="-285750" algn="just">
              <a:buSzPct val="100000"/>
              <a:buFont typeface="Arial" panose="020B0604020202020204" pitchFamily="34" charset="0"/>
              <a:buChar char="•"/>
            </a:pPr>
            <a:r>
              <a:rPr lang="en-US" sz="1200" b="0">
                <a:latin typeface="+mj-lt"/>
              </a:rPr>
              <a:t>Decision Tree</a:t>
            </a:r>
          </a:p>
          <a:p>
            <a:pPr marL="285750" indent="-285750" algn="just">
              <a:buSzPct val="100000"/>
              <a:buFont typeface="Arial" panose="020B0604020202020204" pitchFamily="34" charset="0"/>
              <a:buChar char="•"/>
            </a:pPr>
            <a:r>
              <a:rPr lang="en-US" sz="1200" b="0">
                <a:latin typeface="+mj-lt"/>
              </a:rPr>
              <a:t>Random Forest</a:t>
            </a:r>
          </a:p>
          <a:p>
            <a:pPr marL="285750" indent="-285750" algn="just">
              <a:buSzPct val="100000"/>
              <a:buFont typeface="Arial" panose="020B0604020202020204" pitchFamily="34" charset="0"/>
              <a:buChar char="•"/>
            </a:pPr>
            <a:r>
              <a:rPr lang="en-US" sz="1200" b="0">
                <a:latin typeface="+mj-lt"/>
              </a:rPr>
              <a:t>XGBoost Regressor</a:t>
            </a:r>
            <a:endParaRPr lang="en-ID" sz="1200" b="0">
              <a:latin typeface="+mj-lt"/>
            </a:endParaRPr>
          </a:p>
        </p:txBody>
      </p:sp>
      <p:graphicFrame>
        <p:nvGraphicFramePr>
          <p:cNvPr id="6" name="Table 5">
            <a:extLst>
              <a:ext uri="{FF2B5EF4-FFF2-40B4-BE49-F238E27FC236}">
                <a16:creationId xmlns:a16="http://schemas.microsoft.com/office/drawing/2014/main" id="{21D91670-1E92-4150-855A-AD4E1072D6A2}"/>
              </a:ext>
            </a:extLst>
          </p:cNvPr>
          <p:cNvGraphicFramePr>
            <a:graphicFrameLocks noGrp="1"/>
          </p:cNvGraphicFramePr>
          <p:nvPr>
            <p:extLst>
              <p:ext uri="{D42A27DB-BD31-4B8C-83A1-F6EECF244321}">
                <p14:modId xmlns:p14="http://schemas.microsoft.com/office/powerpoint/2010/main" val="4148693562"/>
              </p:ext>
            </p:extLst>
          </p:nvPr>
        </p:nvGraphicFramePr>
        <p:xfrm>
          <a:off x="1217406" y="2684983"/>
          <a:ext cx="6388100" cy="2141220"/>
        </p:xfrm>
        <a:graphic>
          <a:graphicData uri="http://schemas.openxmlformats.org/drawingml/2006/table">
            <a:tbl>
              <a:tblPr/>
              <a:tblGrid>
                <a:gridCol w="1308100">
                  <a:extLst>
                    <a:ext uri="{9D8B030D-6E8A-4147-A177-3AD203B41FA5}">
                      <a16:colId xmlns:a16="http://schemas.microsoft.com/office/drawing/2014/main" val="2620349605"/>
                    </a:ext>
                  </a:extLst>
                </a:gridCol>
                <a:gridCol w="482600">
                  <a:extLst>
                    <a:ext uri="{9D8B030D-6E8A-4147-A177-3AD203B41FA5}">
                      <a16:colId xmlns:a16="http://schemas.microsoft.com/office/drawing/2014/main" val="2553299484"/>
                    </a:ext>
                  </a:extLst>
                </a:gridCol>
                <a:gridCol w="812800">
                  <a:extLst>
                    <a:ext uri="{9D8B030D-6E8A-4147-A177-3AD203B41FA5}">
                      <a16:colId xmlns:a16="http://schemas.microsoft.com/office/drawing/2014/main" val="3454992780"/>
                    </a:ext>
                  </a:extLst>
                </a:gridCol>
                <a:gridCol w="647700">
                  <a:extLst>
                    <a:ext uri="{9D8B030D-6E8A-4147-A177-3AD203B41FA5}">
                      <a16:colId xmlns:a16="http://schemas.microsoft.com/office/drawing/2014/main" val="3580398460"/>
                    </a:ext>
                  </a:extLst>
                </a:gridCol>
                <a:gridCol w="711200">
                  <a:extLst>
                    <a:ext uri="{9D8B030D-6E8A-4147-A177-3AD203B41FA5}">
                      <a16:colId xmlns:a16="http://schemas.microsoft.com/office/drawing/2014/main" val="715415194"/>
                    </a:ext>
                  </a:extLst>
                </a:gridCol>
                <a:gridCol w="647700">
                  <a:extLst>
                    <a:ext uri="{9D8B030D-6E8A-4147-A177-3AD203B41FA5}">
                      <a16:colId xmlns:a16="http://schemas.microsoft.com/office/drawing/2014/main" val="2635881227"/>
                    </a:ext>
                  </a:extLst>
                </a:gridCol>
                <a:gridCol w="647700">
                  <a:extLst>
                    <a:ext uri="{9D8B030D-6E8A-4147-A177-3AD203B41FA5}">
                      <a16:colId xmlns:a16="http://schemas.microsoft.com/office/drawing/2014/main" val="547059930"/>
                    </a:ext>
                  </a:extLst>
                </a:gridCol>
                <a:gridCol w="635000">
                  <a:extLst>
                    <a:ext uri="{9D8B030D-6E8A-4147-A177-3AD203B41FA5}">
                      <a16:colId xmlns:a16="http://schemas.microsoft.com/office/drawing/2014/main" val="4239343025"/>
                    </a:ext>
                  </a:extLst>
                </a:gridCol>
                <a:gridCol w="495300">
                  <a:extLst>
                    <a:ext uri="{9D8B030D-6E8A-4147-A177-3AD203B41FA5}">
                      <a16:colId xmlns:a16="http://schemas.microsoft.com/office/drawing/2014/main" val="3876394436"/>
                    </a:ext>
                  </a:extLst>
                </a:gridCol>
              </a:tblGrid>
              <a:tr h="388620">
                <a:tc>
                  <a:txBody>
                    <a:bodyPr/>
                    <a:lstStyle/>
                    <a:p>
                      <a:pPr algn="ctr" fontAlgn="ctr"/>
                      <a:r>
                        <a:rPr lang="en-ID" sz="800" b="1" i="0" u="none" strike="noStrike">
                          <a:solidFill>
                            <a:srgbClr val="000000"/>
                          </a:solidFill>
                          <a:effectLst/>
                          <a:latin typeface="Arial" panose="020B0604020202020204" pitchFamily="34" charset="0"/>
                        </a:rPr>
                        <a:t>Model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Mean 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Standar Deviasi 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Mean RMSE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Standard Deviasi RMSE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Mean MAE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Standard Deviasi MAE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Mean 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Standard Deviasi 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189295"/>
                  </a:ext>
                </a:extLst>
              </a:tr>
              <a:tr h="175260">
                <a:tc>
                  <a:txBody>
                    <a:bodyPr/>
                    <a:lstStyle/>
                    <a:p>
                      <a:pPr algn="ctr" fontAlgn="ctr"/>
                      <a:r>
                        <a:rPr lang="en-ID" sz="800" b="1" i="0" u="none" strike="noStrike">
                          <a:solidFill>
                            <a:srgbClr val="000000"/>
                          </a:solidFill>
                          <a:effectLst/>
                          <a:latin typeface="Arial" panose="020B0604020202020204" pitchFamily="34" charset="0"/>
                        </a:rPr>
                        <a:t>Decision Tree Regressor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0.807112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0.013265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-46270.7855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884.24817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-37259.3236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955.537365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-0.190018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0.001301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793771"/>
                  </a:ext>
                </a:extLst>
              </a:tr>
              <a:tr h="175260">
                <a:tc>
                  <a:txBody>
                    <a:bodyPr/>
                    <a:lstStyle/>
                    <a:p>
                      <a:pPr algn="ctr" fontAlgn="ctr"/>
                      <a:r>
                        <a:rPr lang="en-ID" sz="800" b="1" i="0" u="none" strike="noStrike">
                          <a:solidFill>
                            <a:srgbClr val="000000"/>
                          </a:solidFill>
                          <a:effectLst/>
                          <a:latin typeface="Arial" panose="020B0604020202020204" pitchFamily="34" charset="0"/>
                        </a:rPr>
                        <a:t>Random Forest Regressor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0.807865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0.01337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-46178.9943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885.653165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-37214.8226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965.821287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-0.190385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0.001295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607712"/>
                  </a:ext>
                </a:extLst>
              </a:tr>
              <a:tr h="175260">
                <a:tc>
                  <a:txBody>
                    <a:bodyPr/>
                    <a:lstStyle/>
                    <a:p>
                      <a:pPr algn="ctr" fontAlgn="ctr"/>
                      <a:r>
                        <a:rPr lang="en-ID" sz="800" b="1" i="0" u="none" strike="noStrike">
                          <a:solidFill>
                            <a:srgbClr val="000000"/>
                          </a:solidFill>
                          <a:effectLst/>
                          <a:latin typeface="Arial" panose="020B0604020202020204" pitchFamily="34" charset="0"/>
                        </a:rPr>
                        <a:t>XGBoost Regressor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0.806841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0.013167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-46303.8759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865.292775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-37297.5247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922.828434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-0.190406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0.001068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674859"/>
                  </a:ext>
                </a:extLst>
              </a:tr>
              <a:tr h="175260">
                <a:tc>
                  <a:txBody>
                    <a:bodyPr/>
                    <a:lstStyle/>
                    <a:p>
                      <a:pPr algn="ctr" fontAlgn="ctr"/>
                      <a:r>
                        <a:rPr lang="en-ID" sz="800" b="1" i="0" u="none" strike="noStrike">
                          <a:solidFill>
                            <a:srgbClr val="000000"/>
                          </a:solidFill>
                          <a:effectLst/>
                          <a:latin typeface="Arial" panose="020B0604020202020204" pitchFamily="34" charset="0"/>
                        </a:rPr>
                        <a:t>Voting Regressor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0.801248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0.010692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-46984.6059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550.603985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-38382.1282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710.306153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-0.197593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0.003136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172317"/>
                  </a:ext>
                </a:extLst>
              </a:tr>
              <a:tr h="175260">
                <a:tc>
                  <a:txBody>
                    <a:bodyPr/>
                    <a:lstStyle/>
                    <a:p>
                      <a:pPr algn="ctr" fontAlgn="ctr"/>
                      <a:r>
                        <a:rPr lang="en-ID" sz="800" b="1" i="0" u="none" strike="noStrike">
                          <a:solidFill>
                            <a:srgbClr val="000000"/>
                          </a:solidFill>
                          <a:effectLst/>
                          <a:latin typeface="Arial" panose="020B0604020202020204" pitchFamily="34" charset="0"/>
                        </a:rPr>
                        <a:t>KNN Regressor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0.782673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0.017688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-49095.7201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1221.113625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-39484.0833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1473.590874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-0.202705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0.004851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091193"/>
                  </a:ext>
                </a:extLst>
              </a:tr>
              <a:tr h="175260">
                <a:tc>
                  <a:txBody>
                    <a:bodyPr/>
                    <a:lstStyle/>
                    <a:p>
                      <a:pPr algn="ctr" fontAlgn="ctr"/>
                      <a:r>
                        <a:rPr lang="en-ID" sz="800" b="1" i="0" u="none" strike="noStrike">
                          <a:solidFill>
                            <a:srgbClr val="000000"/>
                          </a:solidFill>
                          <a:effectLst/>
                          <a:latin typeface="Arial" panose="020B0604020202020204" pitchFamily="34" charset="0"/>
                        </a:rPr>
                        <a:t>Stacking Regressor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0.781767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0.02449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-49143.5998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1739.925149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-39401.1886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1778.271802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-0.203574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0.006333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6750576"/>
                  </a:ext>
                </a:extLst>
              </a:tr>
              <a:tr h="175260">
                <a:tc>
                  <a:txBody>
                    <a:bodyPr/>
                    <a:lstStyle/>
                    <a:p>
                      <a:pPr algn="ctr" fontAlgn="ctr"/>
                      <a:r>
                        <a:rPr lang="en-ID" sz="800" b="1" i="0" u="none" strike="noStrike">
                          <a:solidFill>
                            <a:srgbClr val="000000"/>
                          </a:solidFill>
                          <a:effectLst/>
                          <a:latin typeface="Arial" panose="020B0604020202020204" pitchFamily="34" charset="0"/>
                        </a:rPr>
                        <a:t>Linear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0.755169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0.010342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-52161.7316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561.053598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-42090.4483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748.236544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-0.216895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0.005181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664687"/>
                  </a:ext>
                </a:extLst>
              </a:tr>
              <a:tr h="175260">
                <a:tc>
                  <a:txBody>
                    <a:bodyPr/>
                    <a:lstStyle/>
                    <a:p>
                      <a:pPr algn="ctr" fontAlgn="ctr"/>
                      <a:r>
                        <a:rPr lang="en-ID" sz="800" b="1" i="0" u="none" strike="noStrike">
                          <a:solidFill>
                            <a:srgbClr val="000000"/>
                          </a:solidFill>
                          <a:effectLst/>
                          <a:latin typeface="Arial" panose="020B0604020202020204" pitchFamily="34" charset="0"/>
                        </a:rPr>
                        <a:t>Lasso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0.755168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0.010343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-52161.8015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561.102159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-42090.9708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748.139394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-0.216901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0.005173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691541"/>
                  </a:ext>
                </a:extLst>
              </a:tr>
              <a:tr h="175260">
                <a:tc>
                  <a:txBody>
                    <a:bodyPr/>
                    <a:lstStyle/>
                    <a:p>
                      <a:pPr algn="ctr" fontAlgn="ctr"/>
                      <a:r>
                        <a:rPr lang="en-ID" sz="800" b="1" i="0" u="none" strike="noStrike">
                          <a:solidFill>
                            <a:srgbClr val="000000"/>
                          </a:solidFill>
                          <a:effectLst/>
                          <a:latin typeface="Arial" panose="020B0604020202020204" pitchFamily="34" charset="0"/>
                        </a:rPr>
                        <a:t>Ridge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0.755153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0.010346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-52163.4155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562.70117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-42099.9641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747.786206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-0.217047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0.005091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008459"/>
                  </a:ext>
                </a:extLst>
              </a:tr>
              <a:tr h="175260">
                <a:tc>
                  <a:txBody>
                    <a:bodyPr/>
                    <a:lstStyle/>
                    <a:p>
                      <a:pPr algn="ctr" fontAlgn="ctr"/>
                      <a:r>
                        <a:rPr lang="en-ID" sz="800" b="1" i="0" u="none" strike="noStrike">
                          <a:solidFill>
                            <a:srgbClr val="000000"/>
                          </a:solidFill>
                          <a:effectLst/>
                          <a:latin typeface="Arial" panose="020B0604020202020204" pitchFamily="34" charset="0"/>
                        </a:rPr>
                        <a:t>SVR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-0.00708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0.005022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-105855.515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2178.696754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-85494.5364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3745.076433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-0.559577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0.049023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052348"/>
                  </a:ext>
                </a:extLst>
              </a:tr>
            </a:tbl>
          </a:graphicData>
        </a:graphic>
      </p:graphicFrame>
      <p:sp>
        <p:nvSpPr>
          <p:cNvPr id="7" name="Google Shape;193;p28">
            <a:extLst>
              <a:ext uri="{FF2B5EF4-FFF2-40B4-BE49-F238E27FC236}">
                <a16:creationId xmlns:a16="http://schemas.microsoft.com/office/drawing/2014/main" id="{A3F081CA-9746-43F0-9EF7-C031763FBD84}"/>
              </a:ext>
            </a:extLst>
          </p:cNvPr>
          <p:cNvSpPr txBox="1">
            <a:spLocks/>
          </p:cNvSpPr>
          <p:nvPr/>
        </p:nvSpPr>
        <p:spPr>
          <a:xfrm>
            <a:off x="659579" y="2233960"/>
            <a:ext cx="76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lgn="ctr"/>
            <a:r>
              <a:rPr lang="en-US" altLang="en-GB" sz="1600">
                <a:latin typeface="Arial" panose="020B0604020202020204" pitchFamily="34" charset="0"/>
                <a:cs typeface="Arial" panose="020B0604020202020204" pitchFamily="34" charset="0"/>
              </a:rPr>
              <a:t>Best Model By Cross Validation</a:t>
            </a:r>
          </a:p>
        </p:txBody>
      </p:sp>
    </p:spTree>
    <p:extLst>
      <p:ext uri="{BB962C8B-B14F-4D97-AF65-F5344CB8AC3E}">
        <p14:creationId xmlns:p14="http://schemas.microsoft.com/office/powerpoint/2010/main" val="266929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525133" y="1026217"/>
            <a:ext cx="2359762" cy="647425"/>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600">
                <a:latin typeface="+mj-lt"/>
              </a:rPr>
              <a:t>Business Problem Understanding</a:t>
            </a:r>
            <a:endParaRPr sz="1600" b="0">
              <a:solidFill>
                <a:schemeClr val="dk2"/>
              </a:solidFill>
              <a:latin typeface="+mj-lt"/>
            </a:endParaRPr>
          </a:p>
        </p:txBody>
      </p:sp>
      <p:sp>
        <p:nvSpPr>
          <p:cNvPr id="235" name="Google Shape;235;p31"/>
          <p:cNvSpPr txBox="1">
            <a:spLocks noGrp="1"/>
          </p:cNvSpPr>
          <p:nvPr>
            <p:ph type="title" idx="2"/>
          </p:nvPr>
        </p:nvSpPr>
        <p:spPr>
          <a:xfrm>
            <a:off x="2814607" y="-12"/>
            <a:ext cx="3371414"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400">
                <a:solidFill>
                  <a:schemeClr val="bg2"/>
                </a:solidFill>
              </a:rPr>
              <a:t>Content</a:t>
            </a:r>
          </a:p>
        </p:txBody>
      </p:sp>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
        <p:nvSpPr>
          <p:cNvPr id="11" name="Google Shape;234;p31">
            <a:extLst>
              <a:ext uri="{FF2B5EF4-FFF2-40B4-BE49-F238E27FC236}">
                <a16:creationId xmlns:a16="http://schemas.microsoft.com/office/drawing/2014/main" id="{3F02CA9D-F5C4-4697-81F1-E58006C0B2C4}"/>
              </a:ext>
            </a:extLst>
          </p:cNvPr>
          <p:cNvSpPr txBox="1">
            <a:spLocks/>
          </p:cNvSpPr>
          <p:nvPr/>
        </p:nvSpPr>
        <p:spPr>
          <a:xfrm>
            <a:off x="3689173" y="1051142"/>
            <a:ext cx="1765653" cy="597574"/>
          </a:xfrm>
          <a:prstGeom prst="rect">
            <a:avLst/>
          </a:prstGeom>
          <a:solidFill>
            <a:schemeClr val="bg2">
              <a:lumMod val="20000"/>
              <a:lumOff val="8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Nanum Myeongjo" panose="02020603020101020101" charset="-127"/>
              <a:buNone/>
              <a:defRPr sz="58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US" altLang="en-GB" sz="1600">
                <a:latin typeface="+mj-lt"/>
              </a:rPr>
              <a:t>Data Undestanding</a:t>
            </a:r>
            <a:endParaRPr lang="en-US" sz="1600" b="0">
              <a:solidFill>
                <a:schemeClr val="dk2"/>
              </a:solidFill>
              <a:latin typeface="+mj-lt"/>
            </a:endParaRPr>
          </a:p>
        </p:txBody>
      </p:sp>
      <p:sp>
        <p:nvSpPr>
          <p:cNvPr id="12" name="Google Shape;234;p31">
            <a:extLst>
              <a:ext uri="{FF2B5EF4-FFF2-40B4-BE49-F238E27FC236}">
                <a16:creationId xmlns:a16="http://schemas.microsoft.com/office/drawing/2014/main" id="{E00BC505-EAD7-4E5F-B4D9-08C5BF4A11DC}"/>
              </a:ext>
            </a:extLst>
          </p:cNvPr>
          <p:cNvSpPr txBox="1">
            <a:spLocks/>
          </p:cNvSpPr>
          <p:nvPr/>
        </p:nvSpPr>
        <p:spPr>
          <a:xfrm>
            <a:off x="6270981" y="979595"/>
            <a:ext cx="2421317" cy="647425"/>
          </a:xfrm>
          <a:prstGeom prst="rect">
            <a:avLst/>
          </a:prstGeom>
          <a:solidFill>
            <a:schemeClr val="bg2">
              <a:lumMod val="20000"/>
              <a:lumOff val="8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Nanum Myeongjo" panose="02020603020101020101" charset="-127"/>
              <a:buNone/>
              <a:defRPr sz="58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US" altLang="en-GB" sz="1600">
                <a:latin typeface="+mj-lt"/>
              </a:rPr>
              <a:t>Explanatory Data Analysis</a:t>
            </a:r>
            <a:endParaRPr lang="en-US" sz="1600" b="0">
              <a:solidFill>
                <a:schemeClr val="dk2"/>
              </a:solidFill>
              <a:latin typeface="+mj-lt"/>
            </a:endParaRPr>
          </a:p>
        </p:txBody>
      </p:sp>
      <p:sp>
        <p:nvSpPr>
          <p:cNvPr id="13" name="Google Shape;234;p31">
            <a:extLst>
              <a:ext uri="{FF2B5EF4-FFF2-40B4-BE49-F238E27FC236}">
                <a16:creationId xmlns:a16="http://schemas.microsoft.com/office/drawing/2014/main" id="{93EBE200-93AF-4879-8F5A-6E699B5C8832}"/>
              </a:ext>
            </a:extLst>
          </p:cNvPr>
          <p:cNvSpPr txBox="1">
            <a:spLocks/>
          </p:cNvSpPr>
          <p:nvPr/>
        </p:nvSpPr>
        <p:spPr>
          <a:xfrm>
            <a:off x="6618213" y="2319696"/>
            <a:ext cx="1929571" cy="647425"/>
          </a:xfrm>
          <a:prstGeom prst="rect">
            <a:avLst/>
          </a:prstGeom>
          <a:solidFill>
            <a:schemeClr val="bg2">
              <a:lumMod val="20000"/>
              <a:lumOff val="8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Nanum Myeongjo" panose="02020603020101020101" charset="-127"/>
              <a:buNone/>
              <a:defRPr sz="58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US" altLang="en-GB" sz="1600">
                <a:latin typeface="+mj-lt"/>
              </a:rPr>
              <a:t>Data Preprocessing</a:t>
            </a:r>
            <a:endParaRPr lang="en-US" sz="1600" b="0">
              <a:solidFill>
                <a:schemeClr val="dk2"/>
              </a:solidFill>
              <a:latin typeface="+mj-lt"/>
            </a:endParaRPr>
          </a:p>
        </p:txBody>
      </p:sp>
      <p:sp>
        <p:nvSpPr>
          <p:cNvPr id="14" name="Google Shape;234;p31">
            <a:extLst>
              <a:ext uri="{FF2B5EF4-FFF2-40B4-BE49-F238E27FC236}">
                <a16:creationId xmlns:a16="http://schemas.microsoft.com/office/drawing/2014/main" id="{5466B03C-41EB-4015-A84D-0662FFA4A716}"/>
              </a:ext>
            </a:extLst>
          </p:cNvPr>
          <p:cNvSpPr txBox="1">
            <a:spLocks/>
          </p:cNvSpPr>
          <p:nvPr/>
        </p:nvSpPr>
        <p:spPr>
          <a:xfrm>
            <a:off x="3689173" y="2438420"/>
            <a:ext cx="2006410" cy="409975"/>
          </a:xfrm>
          <a:prstGeom prst="rect">
            <a:avLst/>
          </a:prstGeom>
          <a:solidFill>
            <a:schemeClr val="bg2">
              <a:lumMod val="20000"/>
              <a:lumOff val="8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Nanum Myeongjo" panose="02020603020101020101" charset="-127"/>
              <a:buNone/>
              <a:defRPr sz="58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US" altLang="en-GB" sz="1600">
                <a:latin typeface="+mj-lt"/>
              </a:rPr>
              <a:t>Modelling</a:t>
            </a:r>
            <a:endParaRPr lang="en-US" sz="1600" b="0">
              <a:solidFill>
                <a:schemeClr val="dk2"/>
              </a:solidFill>
              <a:latin typeface="+mj-lt"/>
            </a:endParaRPr>
          </a:p>
        </p:txBody>
      </p:sp>
      <p:sp>
        <p:nvSpPr>
          <p:cNvPr id="15" name="Google Shape;234;p31">
            <a:extLst>
              <a:ext uri="{FF2B5EF4-FFF2-40B4-BE49-F238E27FC236}">
                <a16:creationId xmlns:a16="http://schemas.microsoft.com/office/drawing/2014/main" id="{B4455A73-24E5-4B8D-94DF-BC8DC3768D1C}"/>
              </a:ext>
            </a:extLst>
          </p:cNvPr>
          <p:cNvSpPr txBox="1">
            <a:spLocks/>
          </p:cNvSpPr>
          <p:nvPr/>
        </p:nvSpPr>
        <p:spPr>
          <a:xfrm>
            <a:off x="632729" y="2433498"/>
            <a:ext cx="2144570" cy="419816"/>
          </a:xfrm>
          <a:prstGeom prst="rect">
            <a:avLst/>
          </a:prstGeom>
          <a:solidFill>
            <a:schemeClr val="bg2">
              <a:lumMod val="20000"/>
              <a:lumOff val="8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Nanum Myeongjo" panose="02020603020101020101" charset="-127"/>
              <a:buNone/>
              <a:defRPr sz="58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US" altLang="en-GB" sz="1600">
                <a:latin typeface="+mj-lt"/>
              </a:rPr>
              <a:t>Conclusion</a:t>
            </a:r>
            <a:endParaRPr lang="en-US" sz="1600" b="0">
              <a:solidFill>
                <a:schemeClr val="dk2"/>
              </a:solidFill>
              <a:latin typeface="+mj-lt"/>
            </a:endParaRPr>
          </a:p>
        </p:txBody>
      </p:sp>
      <p:sp>
        <p:nvSpPr>
          <p:cNvPr id="16" name="Google Shape;234;p31">
            <a:extLst>
              <a:ext uri="{FF2B5EF4-FFF2-40B4-BE49-F238E27FC236}">
                <a16:creationId xmlns:a16="http://schemas.microsoft.com/office/drawing/2014/main" id="{778458B9-2E5C-4AB4-909F-3CAEE3F3BC71}"/>
              </a:ext>
            </a:extLst>
          </p:cNvPr>
          <p:cNvSpPr txBox="1">
            <a:spLocks/>
          </p:cNvSpPr>
          <p:nvPr/>
        </p:nvSpPr>
        <p:spPr>
          <a:xfrm>
            <a:off x="632730" y="3618146"/>
            <a:ext cx="2144570" cy="420360"/>
          </a:xfrm>
          <a:prstGeom prst="rect">
            <a:avLst/>
          </a:prstGeom>
          <a:solidFill>
            <a:schemeClr val="bg2">
              <a:lumMod val="20000"/>
              <a:lumOff val="8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Nanum Myeongjo" panose="02020603020101020101" charset="-127"/>
              <a:buNone/>
              <a:defRPr sz="58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ctr" rtl="0">
              <a:lnSpc>
                <a:spcPct val="100000"/>
              </a:lnSpc>
              <a:spcBef>
                <a:spcPts val="0"/>
              </a:spcBef>
              <a:spcAft>
                <a:spcPts val="0"/>
              </a:spcAft>
              <a:buClr>
                <a:schemeClr val="dk1"/>
              </a:buClr>
              <a:buSzPts val="3600"/>
              <a:buFont typeface="Nanum Myeongjo" panose="02020603020101020101" charset="-127"/>
              <a:buNone/>
              <a:defRPr sz="36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r>
              <a:rPr lang="en-US" altLang="en-GB" sz="1600">
                <a:latin typeface="+mj-lt"/>
              </a:rPr>
              <a:t>Recomendation</a:t>
            </a:r>
            <a:endParaRPr lang="en-US" sz="1600" b="0">
              <a:solidFill>
                <a:schemeClr val="dk2"/>
              </a:solidFill>
              <a:latin typeface="+mj-lt"/>
            </a:endParaRPr>
          </a:p>
        </p:txBody>
      </p:sp>
      <p:sp>
        <p:nvSpPr>
          <p:cNvPr id="4" name="Arrow: Right 3">
            <a:extLst>
              <a:ext uri="{FF2B5EF4-FFF2-40B4-BE49-F238E27FC236}">
                <a16:creationId xmlns:a16="http://schemas.microsoft.com/office/drawing/2014/main" id="{0D0FDA0D-05A2-4F35-9F0E-0C831CBB66DA}"/>
              </a:ext>
            </a:extLst>
          </p:cNvPr>
          <p:cNvSpPr/>
          <p:nvPr/>
        </p:nvSpPr>
        <p:spPr>
          <a:xfrm>
            <a:off x="3059737" y="1231896"/>
            <a:ext cx="380242" cy="216385"/>
          </a:xfrm>
          <a:prstGeom prst="rightArrow">
            <a:avLst/>
          </a:prstGeom>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Arrow: Right 17">
            <a:extLst>
              <a:ext uri="{FF2B5EF4-FFF2-40B4-BE49-F238E27FC236}">
                <a16:creationId xmlns:a16="http://schemas.microsoft.com/office/drawing/2014/main" id="{EE7E7F29-D13E-41EA-8112-46F26AFF8801}"/>
              </a:ext>
            </a:extLst>
          </p:cNvPr>
          <p:cNvSpPr/>
          <p:nvPr/>
        </p:nvSpPr>
        <p:spPr>
          <a:xfrm>
            <a:off x="5704020" y="1231895"/>
            <a:ext cx="380242" cy="216385"/>
          </a:xfrm>
          <a:prstGeom prst="rightArrow">
            <a:avLst/>
          </a:prstGeom>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Arrow: Right 18">
            <a:extLst>
              <a:ext uri="{FF2B5EF4-FFF2-40B4-BE49-F238E27FC236}">
                <a16:creationId xmlns:a16="http://schemas.microsoft.com/office/drawing/2014/main" id="{F7EB1742-D59A-4BAE-B0D5-BEA8C571D82E}"/>
              </a:ext>
            </a:extLst>
          </p:cNvPr>
          <p:cNvSpPr/>
          <p:nvPr/>
        </p:nvSpPr>
        <p:spPr>
          <a:xfrm rot="5400000">
            <a:off x="7392876" y="1865166"/>
            <a:ext cx="380242" cy="216385"/>
          </a:xfrm>
          <a:prstGeom prst="rightArrow">
            <a:avLst/>
          </a:prstGeom>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Arrow: Right 19">
            <a:extLst>
              <a:ext uri="{FF2B5EF4-FFF2-40B4-BE49-F238E27FC236}">
                <a16:creationId xmlns:a16="http://schemas.microsoft.com/office/drawing/2014/main" id="{138B46D9-49D5-4440-9F80-040C10C55B92}"/>
              </a:ext>
            </a:extLst>
          </p:cNvPr>
          <p:cNvSpPr/>
          <p:nvPr/>
        </p:nvSpPr>
        <p:spPr>
          <a:xfrm rot="10800000">
            <a:off x="5924866" y="2535214"/>
            <a:ext cx="380242" cy="216385"/>
          </a:xfrm>
          <a:prstGeom prst="rightArrow">
            <a:avLst/>
          </a:prstGeom>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Arrow: Right 20">
            <a:extLst>
              <a:ext uri="{FF2B5EF4-FFF2-40B4-BE49-F238E27FC236}">
                <a16:creationId xmlns:a16="http://schemas.microsoft.com/office/drawing/2014/main" id="{6756EF25-D6B6-4A94-B75E-3435863585D4}"/>
              </a:ext>
            </a:extLst>
          </p:cNvPr>
          <p:cNvSpPr/>
          <p:nvPr/>
        </p:nvSpPr>
        <p:spPr>
          <a:xfrm rot="10800000">
            <a:off x="3037737" y="2535214"/>
            <a:ext cx="380242" cy="216385"/>
          </a:xfrm>
          <a:prstGeom prst="rightArrow">
            <a:avLst/>
          </a:prstGeom>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Arrow: Right 21">
            <a:extLst>
              <a:ext uri="{FF2B5EF4-FFF2-40B4-BE49-F238E27FC236}">
                <a16:creationId xmlns:a16="http://schemas.microsoft.com/office/drawing/2014/main" id="{07957B75-4A1F-4D4F-B68D-7C1DF225F9FF}"/>
              </a:ext>
            </a:extLst>
          </p:cNvPr>
          <p:cNvSpPr/>
          <p:nvPr/>
        </p:nvSpPr>
        <p:spPr>
          <a:xfrm rot="5400000">
            <a:off x="1514892" y="3208047"/>
            <a:ext cx="380242" cy="216385"/>
          </a:xfrm>
          <a:prstGeom prst="rightArrow">
            <a:avLst/>
          </a:prstGeom>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4750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478094" y="1351446"/>
            <a:ext cx="7699200" cy="572700"/>
          </a:xfrm>
          <a:prstGeom prst="rect">
            <a:avLst/>
          </a:prstGeom>
        </p:spPr>
        <p:txBody>
          <a:bodyPr spcFirstLastPara="1" wrap="square" lIns="91425" tIns="91425" rIns="91425" bIns="91425" anchor="t" anchorCtr="0">
            <a:noAutofit/>
          </a:bodyPr>
          <a:lstStyle/>
          <a:p>
            <a:pPr lvl="0" algn="ctr"/>
            <a:r>
              <a:rPr lang="en-US" altLang="en-GB" sz="1600">
                <a:latin typeface="Arial" panose="020B0604020202020204" pitchFamily="34" charset="0"/>
                <a:cs typeface="Arial" panose="020B0604020202020204" pitchFamily="34" charset="0"/>
              </a:rPr>
              <a:t>Prediction from Testing Data with Benchmark 3 Best Models</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20</a:t>
            </a:fld>
            <a:endParaRPr lang="en-GB"/>
          </a:p>
        </p:txBody>
      </p:sp>
      <p:graphicFrame>
        <p:nvGraphicFramePr>
          <p:cNvPr id="6" name="Table 5">
            <a:extLst>
              <a:ext uri="{FF2B5EF4-FFF2-40B4-BE49-F238E27FC236}">
                <a16:creationId xmlns:a16="http://schemas.microsoft.com/office/drawing/2014/main" id="{3DB21F1F-F122-4B78-AC51-506F37ED1E29}"/>
              </a:ext>
            </a:extLst>
          </p:cNvPr>
          <p:cNvGraphicFramePr>
            <a:graphicFrameLocks noGrp="1"/>
          </p:cNvGraphicFramePr>
          <p:nvPr>
            <p:extLst>
              <p:ext uri="{D42A27DB-BD31-4B8C-83A1-F6EECF244321}">
                <p14:modId xmlns:p14="http://schemas.microsoft.com/office/powerpoint/2010/main" val="96230212"/>
              </p:ext>
            </p:extLst>
          </p:nvPr>
        </p:nvGraphicFramePr>
        <p:xfrm>
          <a:off x="2108442" y="1852067"/>
          <a:ext cx="4229100" cy="914342"/>
        </p:xfrm>
        <a:graphic>
          <a:graphicData uri="http://schemas.openxmlformats.org/drawingml/2006/table">
            <a:tbl>
              <a:tblPr/>
              <a:tblGrid>
                <a:gridCol w="1308100">
                  <a:extLst>
                    <a:ext uri="{9D8B030D-6E8A-4147-A177-3AD203B41FA5}">
                      <a16:colId xmlns:a16="http://schemas.microsoft.com/office/drawing/2014/main" val="3782023026"/>
                    </a:ext>
                  </a:extLst>
                </a:gridCol>
                <a:gridCol w="584200">
                  <a:extLst>
                    <a:ext uri="{9D8B030D-6E8A-4147-A177-3AD203B41FA5}">
                      <a16:colId xmlns:a16="http://schemas.microsoft.com/office/drawing/2014/main" val="1274427988"/>
                    </a:ext>
                  </a:extLst>
                </a:gridCol>
                <a:gridCol w="825500">
                  <a:extLst>
                    <a:ext uri="{9D8B030D-6E8A-4147-A177-3AD203B41FA5}">
                      <a16:colId xmlns:a16="http://schemas.microsoft.com/office/drawing/2014/main" val="674486476"/>
                    </a:ext>
                  </a:extLst>
                </a:gridCol>
                <a:gridCol w="787400">
                  <a:extLst>
                    <a:ext uri="{9D8B030D-6E8A-4147-A177-3AD203B41FA5}">
                      <a16:colId xmlns:a16="http://schemas.microsoft.com/office/drawing/2014/main" val="60910628"/>
                    </a:ext>
                  </a:extLst>
                </a:gridCol>
                <a:gridCol w="723900">
                  <a:extLst>
                    <a:ext uri="{9D8B030D-6E8A-4147-A177-3AD203B41FA5}">
                      <a16:colId xmlns:a16="http://schemas.microsoft.com/office/drawing/2014/main" val="3802984097"/>
                    </a:ext>
                  </a:extLst>
                </a:gridCol>
              </a:tblGrid>
              <a:tr h="388562">
                <a:tc>
                  <a:txBody>
                    <a:bodyPr/>
                    <a:lstStyle/>
                    <a:p>
                      <a:pPr algn="ctr" fontAlgn="ctr"/>
                      <a:r>
                        <a:rPr lang="en-ID" sz="800" b="1" i="0" u="none" strike="noStrike">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RMSE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MAE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800" b="1" i="0" u="none" strike="noStrike">
                          <a:solidFill>
                            <a:srgbClr val="000000"/>
                          </a:solidFill>
                          <a:effectLst/>
                          <a:latin typeface="Arial" panose="020B0604020202020204" pitchFamily="34" charset="0"/>
                        </a:rPr>
                        <a:t>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157830"/>
                  </a:ext>
                </a:extLst>
              </a:tr>
              <a:tr h="175260">
                <a:tc>
                  <a:txBody>
                    <a:bodyPr/>
                    <a:lstStyle/>
                    <a:p>
                      <a:pPr algn="ctr" fontAlgn="ctr"/>
                      <a:r>
                        <a:rPr lang="en-ID" sz="800" b="1" i="0" u="none" strike="noStrike">
                          <a:solidFill>
                            <a:srgbClr val="000000"/>
                          </a:solidFill>
                          <a:effectLst/>
                          <a:latin typeface="Arial" panose="020B0604020202020204" pitchFamily="34" charset="0"/>
                        </a:rPr>
                        <a:t>XGBoost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0.783239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47985.30313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38951.3142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0.198598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518427"/>
                  </a:ext>
                </a:extLst>
              </a:tr>
              <a:tr h="175260">
                <a:tc>
                  <a:txBody>
                    <a:bodyPr/>
                    <a:lstStyle/>
                    <a:p>
                      <a:pPr algn="ctr" fontAlgn="ctr"/>
                      <a:r>
                        <a:rPr lang="en-ID" sz="800" b="1" i="0" u="none" strike="noStrike">
                          <a:solidFill>
                            <a:srgbClr val="000000"/>
                          </a:solidFill>
                          <a:effectLst/>
                          <a:latin typeface="Arial" panose="020B0604020202020204" pitchFamily="34" charset="0"/>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0.781391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48189.46003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39010.78694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0.200358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595121"/>
                  </a:ext>
                </a:extLst>
              </a:tr>
              <a:tr h="175260">
                <a:tc>
                  <a:txBody>
                    <a:bodyPr/>
                    <a:lstStyle/>
                    <a:p>
                      <a:pPr algn="ctr" fontAlgn="ctr"/>
                      <a:r>
                        <a:rPr lang="en-ID" sz="800" b="1" i="0" u="none" strike="noStrike">
                          <a:solidFill>
                            <a:srgbClr val="000000"/>
                          </a:solidFill>
                          <a:effectLst/>
                          <a:latin typeface="Arial" panose="020B0604020202020204" pitchFamily="34" charset="0"/>
                        </a:rPr>
                        <a:t>Decision Tree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0.777481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48618.45297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39169.16265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800" b="0" i="0" u="none" strike="noStrike">
                          <a:solidFill>
                            <a:srgbClr val="000000"/>
                          </a:solidFill>
                          <a:effectLst/>
                          <a:latin typeface="Arial" panose="020B0604020202020204" pitchFamily="34" charset="0"/>
                        </a:rPr>
                        <a:t>0.202106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8389014"/>
                  </a:ext>
                </a:extLst>
              </a:tr>
            </a:tbl>
          </a:graphicData>
        </a:graphic>
      </p:graphicFrame>
    </p:spTree>
    <p:extLst>
      <p:ext uri="{BB962C8B-B14F-4D97-AF65-F5344CB8AC3E}">
        <p14:creationId xmlns:p14="http://schemas.microsoft.com/office/powerpoint/2010/main" val="2389691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55023" y="162079"/>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u="sng">
                <a:latin typeface="Arial" panose="020B0604020202020204" pitchFamily="34" charset="0"/>
                <a:cs typeface="Arial" panose="020B0604020202020204" pitchFamily="34" charset="0"/>
              </a:rPr>
              <a:t>Hyperparameter Tuning</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21</a:t>
            </a:fld>
            <a:endParaRPr lang="en-GB"/>
          </a:p>
        </p:txBody>
      </p:sp>
      <p:sp>
        <p:nvSpPr>
          <p:cNvPr id="7" name="Google Shape;193;p28">
            <a:extLst>
              <a:ext uri="{FF2B5EF4-FFF2-40B4-BE49-F238E27FC236}">
                <a16:creationId xmlns:a16="http://schemas.microsoft.com/office/drawing/2014/main" id="{A3F081CA-9746-43F0-9EF7-C031763FBD84}"/>
              </a:ext>
            </a:extLst>
          </p:cNvPr>
          <p:cNvSpPr txBox="1">
            <a:spLocks/>
          </p:cNvSpPr>
          <p:nvPr/>
        </p:nvSpPr>
        <p:spPr>
          <a:xfrm>
            <a:off x="902675" y="680656"/>
            <a:ext cx="3870541" cy="1897772"/>
          </a:xfrm>
          <a:prstGeom prst="rect">
            <a:avLst/>
          </a:prstGeom>
          <a:solidFill>
            <a:schemeClr val="bg2">
              <a:lumMod val="20000"/>
              <a:lumOff val="80000"/>
            </a:schemeClr>
          </a:solidFill>
          <a:ln>
            <a:noFill/>
          </a:ln>
          <a:effectLst>
            <a:outerShdw blurRad="50800" dist="38100" dir="8100000" algn="tr" rotWithShape="0">
              <a:prstClr val="black">
                <a:alpha val="4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buSzPct val="100000"/>
            </a:pPr>
            <a:r>
              <a:rPr lang="en-US" altLang="en-GB" sz="1400" b="0">
                <a:latin typeface="Arial" panose="020B0604020202020204" pitchFamily="34" charset="0"/>
                <a:cs typeface="Arial" panose="020B0604020202020204" pitchFamily="34" charset="0"/>
              </a:rPr>
              <a:t>Best Hyparameter </a:t>
            </a:r>
            <a:r>
              <a:rPr lang="en-US" altLang="en-GB" sz="1400">
                <a:latin typeface="Arial" panose="020B0604020202020204" pitchFamily="34" charset="0"/>
                <a:cs typeface="Arial" panose="020B0604020202020204" pitchFamily="34" charset="0"/>
              </a:rPr>
              <a:t>XGBoost</a:t>
            </a:r>
            <a:r>
              <a:rPr lang="en-US" altLang="en-GB" sz="1400" b="0">
                <a:latin typeface="Arial" panose="020B0604020202020204" pitchFamily="34" charset="0"/>
                <a:cs typeface="Arial" panose="020B0604020202020204" pitchFamily="34" charset="0"/>
              </a:rPr>
              <a:t> :</a:t>
            </a:r>
          </a:p>
          <a:p>
            <a:pPr marL="538163" lvl="6" indent="-273050">
              <a:buSzPct val="100000"/>
              <a:buFont typeface="Arial" panose="020B0604020202020204" pitchFamily="34" charset="0"/>
              <a:buChar char="•"/>
            </a:pPr>
            <a:r>
              <a:rPr lang="en-US" altLang="en-GB" sz="1400" b="0">
                <a:latin typeface="Arial" panose="020B0604020202020204" pitchFamily="34" charset="0"/>
                <a:cs typeface="Arial" panose="020B0604020202020204" pitchFamily="34" charset="0"/>
              </a:rPr>
              <a:t>subsample: 0.8,</a:t>
            </a:r>
          </a:p>
          <a:p>
            <a:pPr marL="538163" lvl="6" indent="-273050">
              <a:buSzPct val="100000"/>
              <a:buFont typeface="Arial" panose="020B0604020202020204" pitchFamily="34" charset="0"/>
              <a:buChar char="•"/>
            </a:pPr>
            <a:r>
              <a:rPr lang="en-US" altLang="en-GB" sz="1400" b="0">
                <a:latin typeface="Arial" panose="020B0604020202020204" pitchFamily="34" charset="0"/>
                <a:cs typeface="Arial" panose="020B0604020202020204" pitchFamily="34" charset="0"/>
              </a:rPr>
              <a:t>reg_alpha: 0.46415888336127775,</a:t>
            </a:r>
          </a:p>
          <a:p>
            <a:pPr marL="538163" lvl="6" indent="-273050">
              <a:buSzPct val="100000"/>
              <a:buFont typeface="Arial" panose="020B0604020202020204" pitchFamily="34" charset="0"/>
              <a:buChar char="•"/>
            </a:pPr>
            <a:r>
              <a:rPr lang="en-US" altLang="en-GB" sz="1400" b="0">
                <a:latin typeface="Arial" panose="020B0604020202020204" pitchFamily="34" charset="0"/>
                <a:cs typeface="Arial" panose="020B0604020202020204" pitchFamily="34" charset="0"/>
              </a:rPr>
              <a:t>n_estimators: 120,</a:t>
            </a:r>
          </a:p>
          <a:p>
            <a:pPr marL="538163" lvl="6" indent="-273050">
              <a:buSzPct val="100000"/>
              <a:buFont typeface="Arial" panose="020B0604020202020204" pitchFamily="34" charset="0"/>
              <a:buChar char="•"/>
            </a:pPr>
            <a:r>
              <a:rPr lang="en-US" altLang="en-GB" sz="1400" b="0">
                <a:latin typeface="Arial" panose="020B0604020202020204" pitchFamily="34" charset="0"/>
                <a:cs typeface="Arial" panose="020B0604020202020204" pitchFamily="34" charset="0"/>
              </a:rPr>
              <a:t>max_depth: 3,</a:t>
            </a:r>
          </a:p>
          <a:p>
            <a:pPr marL="538163" lvl="6" indent="-273050">
              <a:buSzPct val="100000"/>
              <a:buFont typeface="Arial" panose="020B0604020202020204" pitchFamily="34" charset="0"/>
              <a:buChar char="•"/>
            </a:pPr>
            <a:r>
              <a:rPr lang="en-US" altLang="en-GB" sz="1400" b="0">
                <a:latin typeface="Arial" panose="020B0604020202020204" pitchFamily="34" charset="0"/>
                <a:cs typeface="Arial" panose="020B0604020202020204" pitchFamily="34" charset="0"/>
              </a:rPr>
              <a:t>learning_rate: 0.68,</a:t>
            </a:r>
          </a:p>
          <a:p>
            <a:pPr marL="538163" lvl="6" indent="-273050">
              <a:buSzPct val="100000"/>
              <a:buFont typeface="Arial" panose="020B0604020202020204" pitchFamily="34" charset="0"/>
              <a:buChar char="•"/>
            </a:pPr>
            <a:r>
              <a:rPr lang="en-US" altLang="en-GB" sz="1400" b="0">
                <a:latin typeface="Arial" panose="020B0604020202020204" pitchFamily="34" charset="0"/>
                <a:cs typeface="Arial" panose="020B0604020202020204" pitchFamily="34" charset="0"/>
              </a:rPr>
              <a:t>gamma: 4,</a:t>
            </a:r>
          </a:p>
          <a:p>
            <a:pPr marL="538163" lvl="6" indent="-273050">
              <a:buSzPct val="100000"/>
              <a:buFont typeface="Arial" panose="020B0604020202020204" pitchFamily="34" charset="0"/>
              <a:buChar char="•"/>
            </a:pPr>
            <a:r>
              <a:rPr lang="en-US" altLang="en-GB" sz="1400" b="0">
                <a:latin typeface="Arial" panose="020B0604020202020204" pitchFamily="34" charset="0"/>
                <a:cs typeface="Arial" panose="020B0604020202020204" pitchFamily="34" charset="0"/>
              </a:rPr>
              <a:t>colsample_bytree: 0.6</a:t>
            </a:r>
          </a:p>
        </p:txBody>
      </p:sp>
      <p:graphicFrame>
        <p:nvGraphicFramePr>
          <p:cNvPr id="3" name="Table 2">
            <a:extLst>
              <a:ext uri="{FF2B5EF4-FFF2-40B4-BE49-F238E27FC236}">
                <a16:creationId xmlns:a16="http://schemas.microsoft.com/office/drawing/2014/main" id="{D1BC2AD3-2B24-4BA5-8CEA-BDBEA467AFDF}"/>
              </a:ext>
            </a:extLst>
          </p:cNvPr>
          <p:cNvGraphicFramePr>
            <a:graphicFrameLocks noGrp="1"/>
          </p:cNvGraphicFramePr>
          <p:nvPr>
            <p:extLst>
              <p:ext uri="{D42A27DB-BD31-4B8C-83A1-F6EECF244321}">
                <p14:modId xmlns:p14="http://schemas.microsoft.com/office/powerpoint/2010/main" val="1724806556"/>
              </p:ext>
            </p:extLst>
          </p:nvPr>
        </p:nvGraphicFramePr>
        <p:xfrm>
          <a:off x="3763511" y="2984268"/>
          <a:ext cx="3352800" cy="365760"/>
        </p:xfrm>
        <a:graphic>
          <a:graphicData uri="http://schemas.openxmlformats.org/drawingml/2006/table">
            <a:tbl>
              <a:tblPr/>
              <a:tblGrid>
                <a:gridCol w="609600">
                  <a:extLst>
                    <a:ext uri="{9D8B030D-6E8A-4147-A177-3AD203B41FA5}">
                      <a16:colId xmlns:a16="http://schemas.microsoft.com/office/drawing/2014/main" val="3795742775"/>
                    </a:ext>
                  </a:extLst>
                </a:gridCol>
                <a:gridCol w="584200">
                  <a:extLst>
                    <a:ext uri="{9D8B030D-6E8A-4147-A177-3AD203B41FA5}">
                      <a16:colId xmlns:a16="http://schemas.microsoft.com/office/drawing/2014/main" val="3127879106"/>
                    </a:ext>
                  </a:extLst>
                </a:gridCol>
                <a:gridCol w="787400">
                  <a:extLst>
                    <a:ext uri="{9D8B030D-6E8A-4147-A177-3AD203B41FA5}">
                      <a16:colId xmlns:a16="http://schemas.microsoft.com/office/drawing/2014/main" val="1303457140"/>
                    </a:ext>
                  </a:extLst>
                </a:gridCol>
                <a:gridCol w="787400">
                  <a:extLst>
                    <a:ext uri="{9D8B030D-6E8A-4147-A177-3AD203B41FA5}">
                      <a16:colId xmlns:a16="http://schemas.microsoft.com/office/drawing/2014/main" val="3802783805"/>
                    </a:ext>
                  </a:extLst>
                </a:gridCol>
                <a:gridCol w="584200">
                  <a:extLst>
                    <a:ext uri="{9D8B030D-6E8A-4147-A177-3AD203B41FA5}">
                      <a16:colId xmlns:a16="http://schemas.microsoft.com/office/drawing/2014/main" val="3535191927"/>
                    </a:ext>
                  </a:extLst>
                </a:gridCol>
              </a:tblGrid>
              <a:tr h="182880">
                <a:tc>
                  <a:txBody>
                    <a:bodyPr/>
                    <a:lstStyle/>
                    <a:p>
                      <a:pPr algn="ctr" fontAlgn="ctr"/>
                      <a:r>
                        <a:rPr lang="en-ID" sz="1000" b="1" i="0" u="none" strike="noStrike">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RMSE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MAE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990334"/>
                  </a:ext>
                </a:extLst>
              </a:tr>
              <a:tr h="182880">
                <a:tc>
                  <a:txBody>
                    <a:bodyPr/>
                    <a:lstStyle/>
                    <a:p>
                      <a:pPr algn="ctr" fontAlgn="ctr"/>
                      <a:r>
                        <a:rPr lang="en-ID" sz="1000" b="1" i="0" u="none" strike="noStrike">
                          <a:solidFill>
                            <a:srgbClr val="000000"/>
                          </a:solidFill>
                          <a:effectLst/>
                          <a:latin typeface="Arial" panose="020B0604020202020204" pitchFamily="34" charset="0"/>
                        </a:rPr>
                        <a:t>XGBoost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FF0000"/>
                          </a:solidFill>
                          <a:effectLst/>
                          <a:latin typeface="Arial" panose="020B0604020202020204" pitchFamily="34" charset="0"/>
                        </a:rPr>
                        <a:t>0.78324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FF0000"/>
                          </a:solidFill>
                          <a:effectLst/>
                          <a:latin typeface="Arial" panose="020B0604020202020204" pitchFamily="34" charset="0"/>
                        </a:rPr>
                        <a:t>47985.3031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FF0000"/>
                          </a:solidFill>
                          <a:effectLst/>
                          <a:latin typeface="Arial" panose="020B0604020202020204" pitchFamily="34" charset="0"/>
                        </a:rPr>
                        <a:t>38951.3142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FF0000"/>
                          </a:solidFill>
                          <a:effectLst/>
                          <a:latin typeface="Arial" panose="020B0604020202020204" pitchFamily="34" charset="0"/>
                        </a:rPr>
                        <a:t>0.1986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260492"/>
                  </a:ext>
                </a:extLst>
              </a:tr>
            </a:tbl>
          </a:graphicData>
        </a:graphic>
      </p:graphicFrame>
      <p:graphicFrame>
        <p:nvGraphicFramePr>
          <p:cNvPr id="5" name="Table 4">
            <a:extLst>
              <a:ext uri="{FF2B5EF4-FFF2-40B4-BE49-F238E27FC236}">
                <a16:creationId xmlns:a16="http://schemas.microsoft.com/office/drawing/2014/main" id="{0DD239F4-70EA-4A10-B818-7EDCB0F5C4E6}"/>
              </a:ext>
            </a:extLst>
          </p:cNvPr>
          <p:cNvGraphicFramePr>
            <a:graphicFrameLocks noGrp="1"/>
          </p:cNvGraphicFramePr>
          <p:nvPr>
            <p:extLst>
              <p:ext uri="{D42A27DB-BD31-4B8C-83A1-F6EECF244321}">
                <p14:modId xmlns:p14="http://schemas.microsoft.com/office/powerpoint/2010/main" val="3314217475"/>
              </p:ext>
            </p:extLst>
          </p:nvPr>
        </p:nvGraphicFramePr>
        <p:xfrm>
          <a:off x="3763511" y="3859502"/>
          <a:ext cx="3352800" cy="365760"/>
        </p:xfrm>
        <a:graphic>
          <a:graphicData uri="http://schemas.openxmlformats.org/drawingml/2006/table">
            <a:tbl>
              <a:tblPr/>
              <a:tblGrid>
                <a:gridCol w="609600">
                  <a:extLst>
                    <a:ext uri="{9D8B030D-6E8A-4147-A177-3AD203B41FA5}">
                      <a16:colId xmlns:a16="http://schemas.microsoft.com/office/drawing/2014/main" val="3438782677"/>
                    </a:ext>
                  </a:extLst>
                </a:gridCol>
                <a:gridCol w="584200">
                  <a:extLst>
                    <a:ext uri="{9D8B030D-6E8A-4147-A177-3AD203B41FA5}">
                      <a16:colId xmlns:a16="http://schemas.microsoft.com/office/drawing/2014/main" val="2628353577"/>
                    </a:ext>
                  </a:extLst>
                </a:gridCol>
                <a:gridCol w="787400">
                  <a:extLst>
                    <a:ext uri="{9D8B030D-6E8A-4147-A177-3AD203B41FA5}">
                      <a16:colId xmlns:a16="http://schemas.microsoft.com/office/drawing/2014/main" val="4127631220"/>
                    </a:ext>
                  </a:extLst>
                </a:gridCol>
                <a:gridCol w="787400">
                  <a:extLst>
                    <a:ext uri="{9D8B030D-6E8A-4147-A177-3AD203B41FA5}">
                      <a16:colId xmlns:a16="http://schemas.microsoft.com/office/drawing/2014/main" val="3691496270"/>
                    </a:ext>
                  </a:extLst>
                </a:gridCol>
                <a:gridCol w="584200">
                  <a:extLst>
                    <a:ext uri="{9D8B030D-6E8A-4147-A177-3AD203B41FA5}">
                      <a16:colId xmlns:a16="http://schemas.microsoft.com/office/drawing/2014/main" val="4254475019"/>
                    </a:ext>
                  </a:extLst>
                </a:gridCol>
              </a:tblGrid>
              <a:tr h="182880">
                <a:tc>
                  <a:txBody>
                    <a:bodyPr/>
                    <a:lstStyle/>
                    <a:p>
                      <a:pPr algn="ctr" fontAlgn="ctr"/>
                      <a:r>
                        <a:rPr lang="en-ID" sz="1000" b="1" i="0" u="none" strike="noStrike">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RMSE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MAE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Arial" panose="020B0604020202020204" pitchFamily="34" charset="0"/>
                        </a:rPr>
                        <a:t>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626067"/>
                  </a:ext>
                </a:extLst>
              </a:tr>
              <a:tr h="182880">
                <a:tc>
                  <a:txBody>
                    <a:bodyPr/>
                    <a:lstStyle/>
                    <a:p>
                      <a:pPr algn="ctr" fontAlgn="ctr"/>
                      <a:r>
                        <a:rPr lang="en-ID" sz="1000" b="1" i="0" u="none" strike="noStrike">
                          <a:solidFill>
                            <a:srgbClr val="000000"/>
                          </a:solidFill>
                          <a:effectLst/>
                          <a:latin typeface="Arial" panose="020B0604020202020204" pitchFamily="34" charset="0"/>
                        </a:rPr>
                        <a:t>XGBoost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00B050"/>
                          </a:solidFill>
                          <a:effectLst/>
                          <a:latin typeface="Arial" panose="020B0604020202020204" pitchFamily="34" charset="0"/>
                        </a:rPr>
                        <a:t>0.78705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00B050"/>
                          </a:solidFill>
                          <a:effectLst/>
                          <a:latin typeface="Arial" panose="020B0604020202020204" pitchFamily="34" charset="0"/>
                        </a:rPr>
                        <a:t>47562.1205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00B050"/>
                          </a:solidFill>
                          <a:effectLst/>
                          <a:latin typeface="Arial" panose="020B0604020202020204" pitchFamily="34" charset="0"/>
                        </a:rPr>
                        <a:t>38599.2833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D" sz="1000" b="0" i="0" u="none" strike="noStrike">
                          <a:solidFill>
                            <a:srgbClr val="00B050"/>
                          </a:solidFill>
                          <a:effectLst/>
                          <a:latin typeface="Arial" panose="020B0604020202020204" pitchFamily="34" charset="0"/>
                        </a:rPr>
                        <a:t>0.19492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7049532"/>
                  </a:ext>
                </a:extLst>
              </a:tr>
            </a:tbl>
          </a:graphicData>
        </a:graphic>
      </p:graphicFrame>
      <p:sp>
        <p:nvSpPr>
          <p:cNvPr id="11" name="Google Shape;193;p28">
            <a:extLst>
              <a:ext uri="{FF2B5EF4-FFF2-40B4-BE49-F238E27FC236}">
                <a16:creationId xmlns:a16="http://schemas.microsoft.com/office/drawing/2014/main" id="{0ACDB21E-C31B-4D73-96B1-56E614F737CD}"/>
              </a:ext>
            </a:extLst>
          </p:cNvPr>
          <p:cNvSpPr txBox="1">
            <a:spLocks/>
          </p:cNvSpPr>
          <p:nvPr/>
        </p:nvSpPr>
        <p:spPr>
          <a:xfrm>
            <a:off x="2167314" y="2900063"/>
            <a:ext cx="1749737" cy="371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buSzPct val="100000"/>
            </a:pPr>
            <a:r>
              <a:rPr lang="en-US" altLang="en-GB" sz="1400" b="0">
                <a:latin typeface="Arial" panose="020B0604020202020204" pitchFamily="34" charset="0"/>
                <a:cs typeface="Arial" panose="020B0604020202020204" pitchFamily="34" charset="0"/>
              </a:rPr>
              <a:t>Before Tuning :</a:t>
            </a:r>
          </a:p>
        </p:txBody>
      </p:sp>
      <p:sp>
        <p:nvSpPr>
          <p:cNvPr id="12" name="Google Shape;193;p28">
            <a:extLst>
              <a:ext uri="{FF2B5EF4-FFF2-40B4-BE49-F238E27FC236}">
                <a16:creationId xmlns:a16="http://schemas.microsoft.com/office/drawing/2014/main" id="{6BBC578C-12C0-4CF7-A8DE-AFA07EE3061E}"/>
              </a:ext>
            </a:extLst>
          </p:cNvPr>
          <p:cNvSpPr txBox="1">
            <a:spLocks/>
          </p:cNvSpPr>
          <p:nvPr/>
        </p:nvSpPr>
        <p:spPr>
          <a:xfrm>
            <a:off x="2235929" y="3696423"/>
            <a:ext cx="1749737" cy="371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buSzPct val="100000"/>
            </a:pPr>
            <a:r>
              <a:rPr lang="en-US" altLang="en-GB" sz="1400" b="0">
                <a:latin typeface="Arial" panose="020B0604020202020204" pitchFamily="34" charset="0"/>
                <a:cs typeface="Arial" panose="020B0604020202020204" pitchFamily="34" charset="0"/>
              </a:rPr>
              <a:t>After Tuning :</a:t>
            </a:r>
          </a:p>
        </p:txBody>
      </p:sp>
      <p:sp>
        <p:nvSpPr>
          <p:cNvPr id="14" name="Arrow: Right 13">
            <a:extLst>
              <a:ext uri="{FF2B5EF4-FFF2-40B4-BE49-F238E27FC236}">
                <a16:creationId xmlns:a16="http://schemas.microsoft.com/office/drawing/2014/main" id="{CBD750FE-B7AB-46EF-B93D-417E72F2AE3B}"/>
              </a:ext>
            </a:extLst>
          </p:cNvPr>
          <p:cNvSpPr/>
          <p:nvPr/>
        </p:nvSpPr>
        <p:spPr>
          <a:xfrm rot="5400000">
            <a:off x="5411993" y="3490074"/>
            <a:ext cx="307127" cy="19544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9438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55023" y="162079"/>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u="sng">
                <a:latin typeface="Arial" panose="020B0604020202020204" pitchFamily="34" charset="0"/>
                <a:cs typeface="Arial" panose="020B0604020202020204" pitchFamily="34" charset="0"/>
              </a:rPr>
              <a:t>Hyperparameter Tuning</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22</a:t>
            </a:fld>
            <a:endParaRPr lang="en-GB"/>
          </a:p>
        </p:txBody>
      </p:sp>
      <p:sp>
        <p:nvSpPr>
          <p:cNvPr id="7" name="Google Shape;193;p28">
            <a:extLst>
              <a:ext uri="{FF2B5EF4-FFF2-40B4-BE49-F238E27FC236}">
                <a16:creationId xmlns:a16="http://schemas.microsoft.com/office/drawing/2014/main" id="{A3F081CA-9746-43F0-9EF7-C031763FBD84}"/>
              </a:ext>
            </a:extLst>
          </p:cNvPr>
          <p:cNvSpPr txBox="1">
            <a:spLocks/>
          </p:cNvSpPr>
          <p:nvPr/>
        </p:nvSpPr>
        <p:spPr>
          <a:xfrm>
            <a:off x="715419" y="3733191"/>
            <a:ext cx="7556062" cy="1779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buSzPct val="100000"/>
            </a:pPr>
            <a:r>
              <a:rPr lang="en-US" altLang="en-GB" sz="1400" b="0">
                <a:latin typeface="Arial" panose="020B0604020202020204" pitchFamily="34" charset="0"/>
                <a:cs typeface="Arial" panose="020B0604020202020204" pitchFamily="34" charset="0"/>
              </a:rPr>
              <a:t>Based on the residual plot above, the residuals appear to be randomly distributed along the horizontal axis and do not have a particular pattern, indicating that the regression model is generally suitable for apartment price data in Daegu, South Korea.</a:t>
            </a:r>
          </a:p>
        </p:txBody>
      </p:sp>
      <p:pic>
        <p:nvPicPr>
          <p:cNvPr id="2" name="Picture 1">
            <a:extLst>
              <a:ext uri="{FF2B5EF4-FFF2-40B4-BE49-F238E27FC236}">
                <a16:creationId xmlns:a16="http://schemas.microsoft.com/office/drawing/2014/main" id="{AD2BF70C-B542-4257-A131-0199879C1BA8}"/>
              </a:ext>
            </a:extLst>
          </p:cNvPr>
          <p:cNvPicPr>
            <a:picLocks noChangeAspect="1"/>
          </p:cNvPicPr>
          <p:nvPr/>
        </p:nvPicPr>
        <p:blipFill>
          <a:blip r:embed="rId3"/>
          <a:stretch>
            <a:fillRect/>
          </a:stretch>
        </p:blipFill>
        <p:spPr>
          <a:xfrm>
            <a:off x="1625880" y="734779"/>
            <a:ext cx="5072920" cy="2998412"/>
          </a:xfrm>
          <a:prstGeom prst="rect">
            <a:avLst/>
          </a:prstGeom>
        </p:spPr>
      </p:pic>
    </p:spTree>
    <p:extLst>
      <p:ext uri="{BB962C8B-B14F-4D97-AF65-F5344CB8AC3E}">
        <p14:creationId xmlns:p14="http://schemas.microsoft.com/office/powerpoint/2010/main" val="380565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55023" y="162079"/>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u="sng">
                <a:latin typeface="Arial" panose="020B0604020202020204" pitchFamily="34" charset="0"/>
                <a:cs typeface="Arial" panose="020B0604020202020204" pitchFamily="34" charset="0"/>
              </a:rPr>
              <a:t>Feature Importance</a:t>
            </a:r>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23</a:t>
            </a:fld>
            <a:endParaRPr lang="en-GB"/>
          </a:p>
        </p:txBody>
      </p:sp>
      <p:sp>
        <p:nvSpPr>
          <p:cNvPr id="7" name="Google Shape;193;p28">
            <a:extLst>
              <a:ext uri="{FF2B5EF4-FFF2-40B4-BE49-F238E27FC236}">
                <a16:creationId xmlns:a16="http://schemas.microsoft.com/office/drawing/2014/main" id="{A3F081CA-9746-43F0-9EF7-C031763FBD84}"/>
              </a:ext>
            </a:extLst>
          </p:cNvPr>
          <p:cNvSpPr txBox="1">
            <a:spLocks/>
          </p:cNvSpPr>
          <p:nvPr/>
        </p:nvSpPr>
        <p:spPr>
          <a:xfrm>
            <a:off x="715419" y="3733191"/>
            <a:ext cx="7556062" cy="838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1pPr>
            <a:lvl2pPr marR="0" lvl="1"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2pPr>
            <a:lvl3pPr marR="0" lvl="2"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3pPr>
            <a:lvl4pPr marR="0" lvl="3"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4pPr>
            <a:lvl5pPr marR="0" lvl="4"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5pPr>
            <a:lvl6pPr marR="0" lvl="5"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6pPr>
            <a:lvl7pPr marR="0" lvl="6"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7pPr>
            <a:lvl8pPr marR="0" lvl="7"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8pPr>
            <a:lvl9pPr marR="0" lvl="8" algn="l" rtl="0">
              <a:lnSpc>
                <a:spcPct val="100000"/>
              </a:lnSpc>
              <a:spcBef>
                <a:spcPts val="0"/>
              </a:spcBef>
              <a:spcAft>
                <a:spcPts val="0"/>
              </a:spcAft>
              <a:buClr>
                <a:schemeClr val="dk1"/>
              </a:buClr>
              <a:buSzPts val="3200"/>
              <a:buFont typeface="Nanum Myeongjo" panose="02020603020101020101" charset="-127"/>
              <a:buNone/>
              <a:defRPr sz="3200" b="1" i="0" u="none" strike="noStrike" cap="none">
                <a:solidFill>
                  <a:schemeClr val="dk1"/>
                </a:solidFill>
                <a:latin typeface="Nanum Myeongjo" panose="02020603020101020101" charset="-127"/>
                <a:ea typeface="Nanum Myeongjo" panose="02020603020101020101" charset="-127"/>
                <a:cs typeface="Nanum Myeongjo" panose="02020603020101020101" charset="-127"/>
                <a:sym typeface="Nanum Myeongjo" panose="02020603020101020101" charset="-127"/>
              </a:defRPr>
            </a:lvl9pPr>
          </a:lstStyle>
          <a:p>
            <a:pPr>
              <a:buSzPct val="100000"/>
            </a:pPr>
            <a:r>
              <a:rPr lang="en-US" altLang="en-GB" sz="1400" b="0">
                <a:latin typeface="Arial" panose="020B0604020202020204" pitchFamily="34" charset="0"/>
                <a:cs typeface="Arial" panose="020B0604020202020204" pitchFamily="34" charset="0"/>
              </a:rPr>
              <a:t>In the XGboost Regressor model with tuned parameters, the features that most influence apartment prices in Daegu, South Korea are the type of terraced apartment, the number of nearby facilities, and the size of the apartment.</a:t>
            </a:r>
          </a:p>
        </p:txBody>
      </p:sp>
      <p:pic>
        <p:nvPicPr>
          <p:cNvPr id="3" name="Picture 2">
            <a:extLst>
              <a:ext uri="{FF2B5EF4-FFF2-40B4-BE49-F238E27FC236}">
                <a16:creationId xmlns:a16="http://schemas.microsoft.com/office/drawing/2014/main" id="{58E4B4F8-73C5-4C8A-82B7-C2B747F69680}"/>
              </a:ext>
            </a:extLst>
          </p:cNvPr>
          <p:cNvPicPr>
            <a:picLocks noChangeAspect="1"/>
          </p:cNvPicPr>
          <p:nvPr/>
        </p:nvPicPr>
        <p:blipFill>
          <a:blip r:embed="rId3"/>
          <a:stretch>
            <a:fillRect/>
          </a:stretch>
        </p:blipFill>
        <p:spPr>
          <a:xfrm>
            <a:off x="383127" y="886479"/>
            <a:ext cx="4321496" cy="2298106"/>
          </a:xfrm>
          <a:prstGeom prst="rect">
            <a:avLst/>
          </a:prstGeom>
        </p:spPr>
      </p:pic>
      <p:graphicFrame>
        <p:nvGraphicFramePr>
          <p:cNvPr id="5" name="Table 4">
            <a:extLst>
              <a:ext uri="{FF2B5EF4-FFF2-40B4-BE49-F238E27FC236}">
                <a16:creationId xmlns:a16="http://schemas.microsoft.com/office/drawing/2014/main" id="{DD20C89D-1DA2-411B-9B41-3D6755FB51FF}"/>
              </a:ext>
            </a:extLst>
          </p:cNvPr>
          <p:cNvGraphicFramePr>
            <a:graphicFrameLocks noGrp="1"/>
          </p:cNvGraphicFramePr>
          <p:nvPr>
            <p:extLst>
              <p:ext uri="{D42A27DB-BD31-4B8C-83A1-F6EECF244321}">
                <p14:modId xmlns:p14="http://schemas.microsoft.com/office/powerpoint/2010/main" val="3613989257"/>
              </p:ext>
            </p:extLst>
          </p:nvPr>
        </p:nvGraphicFramePr>
        <p:xfrm>
          <a:off x="5125468" y="644443"/>
          <a:ext cx="3276600" cy="2910840"/>
        </p:xfrm>
        <a:graphic>
          <a:graphicData uri="http://schemas.openxmlformats.org/drawingml/2006/table">
            <a:tbl>
              <a:tblPr/>
              <a:tblGrid>
                <a:gridCol w="2527300">
                  <a:extLst>
                    <a:ext uri="{9D8B030D-6E8A-4147-A177-3AD203B41FA5}">
                      <a16:colId xmlns:a16="http://schemas.microsoft.com/office/drawing/2014/main" val="3372118539"/>
                    </a:ext>
                  </a:extLst>
                </a:gridCol>
                <a:gridCol w="749300">
                  <a:extLst>
                    <a:ext uri="{9D8B030D-6E8A-4147-A177-3AD203B41FA5}">
                      <a16:colId xmlns:a16="http://schemas.microsoft.com/office/drawing/2014/main" val="2250994105"/>
                    </a:ext>
                  </a:extLst>
                </a:gridCol>
              </a:tblGrid>
              <a:tr h="350520">
                <a:tc>
                  <a:txBody>
                    <a:bodyPr/>
                    <a:lstStyle/>
                    <a:p>
                      <a:pPr algn="ctr" fontAlgn="ctr"/>
                      <a:r>
                        <a:rPr lang="en-ID" sz="1000" b="1"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1" i="0" u="none" strike="noStrike">
                          <a:solidFill>
                            <a:srgbClr val="000000"/>
                          </a:solidFill>
                          <a:effectLst/>
                          <a:latin typeface="Calibri" panose="020F0502020204030204" pitchFamily="34" charset="0"/>
                        </a:rPr>
                        <a:t>Feature Importances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122540"/>
                  </a:ext>
                </a:extLst>
              </a:tr>
              <a:tr h="182880">
                <a:tc>
                  <a:txBody>
                    <a:bodyPr/>
                    <a:lstStyle/>
                    <a:p>
                      <a:pPr algn="ctr" fontAlgn="ctr"/>
                      <a:r>
                        <a:rPr lang="en-ID" sz="1000" b="1" i="0" u="none" strike="noStrike">
                          <a:solidFill>
                            <a:srgbClr val="000000"/>
                          </a:solidFill>
                          <a:effectLst/>
                          <a:latin typeface="Calibri" panose="020F0502020204030204" pitchFamily="34" charset="0"/>
                        </a:rPr>
                        <a:t>OneHotEncoding__HallwayType_terraced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0.764231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6391960"/>
                  </a:ext>
                </a:extLst>
              </a:tr>
              <a:tr h="182880">
                <a:tc>
                  <a:txBody>
                    <a:bodyPr/>
                    <a:lstStyle/>
                    <a:p>
                      <a:pPr algn="ctr" fontAlgn="ctr"/>
                      <a:r>
                        <a:rPr lang="en-ID" sz="1000" b="1" i="0" u="none" strike="noStrike">
                          <a:solidFill>
                            <a:srgbClr val="000000"/>
                          </a:solidFill>
                          <a:effectLst/>
                          <a:latin typeface="Calibri" panose="020F0502020204030204" pitchFamily="34" charset="0"/>
                        </a:rPr>
                        <a:t>remainder__N_FacilitiesNearBy(ETC)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0.100243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677721"/>
                  </a:ext>
                </a:extLst>
              </a:tr>
              <a:tr h="182880">
                <a:tc>
                  <a:txBody>
                    <a:bodyPr/>
                    <a:lstStyle/>
                    <a:p>
                      <a:pPr algn="ctr" fontAlgn="ctr"/>
                      <a:r>
                        <a:rPr lang="en-ID" sz="1000" b="1" i="0" u="none" strike="noStrike">
                          <a:solidFill>
                            <a:srgbClr val="000000"/>
                          </a:solidFill>
                          <a:effectLst/>
                          <a:latin typeface="Calibri" panose="020F0502020204030204" pitchFamily="34" charset="0"/>
                        </a:rPr>
                        <a:t>Robust__Size(sqf)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0.035617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143102"/>
                  </a:ext>
                </a:extLst>
              </a:tr>
              <a:tr h="182880">
                <a:tc>
                  <a:txBody>
                    <a:bodyPr/>
                    <a:lstStyle/>
                    <a:p>
                      <a:pPr algn="ctr" fontAlgn="ctr"/>
                      <a:r>
                        <a:rPr lang="en-ID" sz="1000" b="1" i="0" u="none" strike="noStrike">
                          <a:solidFill>
                            <a:srgbClr val="000000"/>
                          </a:solidFill>
                          <a:effectLst/>
                          <a:latin typeface="Calibri" panose="020F0502020204030204" pitchFamily="34" charset="0"/>
                        </a:rPr>
                        <a:t>remainder__N_FacilitiesInApt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0.034851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2116689"/>
                  </a:ext>
                </a:extLst>
              </a:tr>
              <a:tr h="182880">
                <a:tc>
                  <a:txBody>
                    <a:bodyPr/>
                    <a:lstStyle/>
                    <a:p>
                      <a:pPr algn="ctr" fontAlgn="ctr"/>
                      <a:r>
                        <a:rPr lang="en-ID" sz="1000" b="1" i="0" u="none" strike="noStrike">
                          <a:solidFill>
                            <a:srgbClr val="000000"/>
                          </a:solidFill>
                          <a:effectLst/>
                          <a:latin typeface="Calibri" panose="020F0502020204030204" pitchFamily="34" charset="0"/>
                        </a:rPr>
                        <a:t>remainder__YearBuilt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0.022182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253892"/>
                  </a:ext>
                </a:extLst>
              </a:tr>
              <a:tr h="182880">
                <a:tc>
                  <a:txBody>
                    <a:bodyPr/>
                    <a:lstStyle/>
                    <a:p>
                      <a:pPr algn="ctr" fontAlgn="ctr"/>
                      <a:r>
                        <a:rPr lang="en-ID" sz="1000" b="1" i="0" u="none" strike="noStrike">
                          <a:solidFill>
                            <a:srgbClr val="000000"/>
                          </a:solidFill>
                          <a:effectLst/>
                          <a:latin typeface="Calibri" panose="020F0502020204030204" pitchFamily="34" charset="0"/>
                        </a:rPr>
                        <a:t>BinaryEncoding__SubwayStation_3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0.01179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9314911"/>
                  </a:ext>
                </a:extLst>
              </a:tr>
              <a:tr h="182880">
                <a:tc>
                  <a:txBody>
                    <a:bodyPr/>
                    <a:lstStyle/>
                    <a:p>
                      <a:pPr algn="ctr" fontAlgn="ctr"/>
                      <a:r>
                        <a:rPr lang="en-ID" sz="1000" b="1" i="0" u="none" strike="noStrike">
                          <a:solidFill>
                            <a:srgbClr val="000000"/>
                          </a:solidFill>
                          <a:effectLst/>
                          <a:latin typeface="Calibri" panose="020F0502020204030204" pitchFamily="34" charset="0"/>
                        </a:rPr>
                        <a:t>Robust__N_Parkinglot(Basement)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0.007103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119548"/>
                  </a:ext>
                </a:extLst>
              </a:tr>
              <a:tr h="182880">
                <a:tc>
                  <a:txBody>
                    <a:bodyPr/>
                    <a:lstStyle/>
                    <a:p>
                      <a:pPr algn="ctr" fontAlgn="ctr"/>
                      <a:r>
                        <a:rPr lang="en-ID" sz="1000" b="1" i="0" u="none" strike="noStrike">
                          <a:solidFill>
                            <a:srgbClr val="000000"/>
                          </a:solidFill>
                          <a:effectLst/>
                          <a:latin typeface="Calibri" panose="020F0502020204030204" pitchFamily="34" charset="0"/>
                        </a:rPr>
                        <a:t>OneHotEncoding__HallwayType_mixed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0.006031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185937"/>
                  </a:ext>
                </a:extLst>
              </a:tr>
              <a:tr h="182880">
                <a:tc>
                  <a:txBody>
                    <a:bodyPr/>
                    <a:lstStyle/>
                    <a:p>
                      <a:pPr algn="ctr" fontAlgn="ctr"/>
                      <a:r>
                        <a:rPr lang="en-ID" sz="1000" b="1" i="0" u="none" strike="noStrike">
                          <a:solidFill>
                            <a:srgbClr val="000000"/>
                          </a:solidFill>
                          <a:effectLst/>
                          <a:latin typeface="Calibri" panose="020F0502020204030204" pitchFamily="34" charset="0"/>
                        </a:rPr>
                        <a:t>OrdinalEncoding__TimeToSubway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0.004452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776752"/>
                  </a:ext>
                </a:extLst>
              </a:tr>
              <a:tr h="182880">
                <a:tc>
                  <a:txBody>
                    <a:bodyPr/>
                    <a:lstStyle/>
                    <a:p>
                      <a:pPr algn="ctr" fontAlgn="ctr"/>
                      <a:r>
                        <a:rPr lang="en-ID" sz="1000" b="1" i="0" u="none" strike="noStrike">
                          <a:solidFill>
                            <a:srgbClr val="000000"/>
                          </a:solidFill>
                          <a:effectLst/>
                          <a:latin typeface="Calibri" panose="020F0502020204030204" pitchFamily="34" charset="0"/>
                        </a:rPr>
                        <a:t>remainder__N_FacilitiesNearBy(PublicOffice)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0.003652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7212204"/>
                  </a:ext>
                </a:extLst>
              </a:tr>
              <a:tr h="182880">
                <a:tc>
                  <a:txBody>
                    <a:bodyPr/>
                    <a:lstStyle/>
                    <a:p>
                      <a:pPr algn="ctr" fontAlgn="ctr"/>
                      <a:r>
                        <a:rPr lang="en-ID" sz="1000" b="1" i="0" u="none" strike="noStrike">
                          <a:solidFill>
                            <a:srgbClr val="000000"/>
                          </a:solidFill>
                          <a:effectLst/>
                          <a:latin typeface="Calibri" panose="020F0502020204030204" pitchFamily="34" charset="0"/>
                        </a:rPr>
                        <a:t>remainder__N_SchoolNearBy(University)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0.003079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735866"/>
                  </a:ext>
                </a:extLst>
              </a:tr>
              <a:tr h="182880">
                <a:tc>
                  <a:txBody>
                    <a:bodyPr/>
                    <a:lstStyle/>
                    <a:p>
                      <a:pPr algn="ctr" fontAlgn="ctr"/>
                      <a:r>
                        <a:rPr lang="en-ID" sz="1000" b="1" i="0" u="none" strike="noStrike">
                          <a:solidFill>
                            <a:srgbClr val="000000"/>
                          </a:solidFill>
                          <a:effectLst/>
                          <a:latin typeface="Calibri" panose="020F0502020204030204" pitchFamily="34" charset="0"/>
                        </a:rPr>
                        <a:t>BinaryEncoding__SubwayStation_2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0.003002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38481"/>
                  </a:ext>
                </a:extLst>
              </a:tr>
              <a:tr h="182880">
                <a:tc>
                  <a:txBody>
                    <a:bodyPr/>
                    <a:lstStyle/>
                    <a:p>
                      <a:pPr algn="ctr" fontAlgn="ctr"/>
                      <a:r>
                        <a:rPr lang="en-ID" sz="1000" b="1" i="0" u="none" strike="noStrike">
                          <a:solidFill>
                            <a:srgbClr val="000000"/>
                          </a:solidFill>
                          <a:effectLst/>
                          <a:latin typeface="Calibri" panose="020F0502020204030204" pitchFamily="34" charset="0"/>
                        </a:rPr>
                        <a:t>BinaryEncoding__SubwayStation_1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0.002157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085387"/>
                  </a:ext>
                </a:extLst>
              </a:tr>
              <a:tr h="182880">
                <a:tc>
                  <a:txBody>
                    <a:bodyPr/>
                    <a:lstStyle/>
                    <a:p>
                      <a:pPr algn="ctr" fontAlgn="ctr"/>
                      <a:r>
                        <a:rPr lang="en-ID" sz="1000" b="1" i="0" u="none" strike="noStrike">
                          <a:solidFill>
                            <a:srgbClr val="000000"/>
                          </a:solidFill>
                          <a:effectLst/>
                          <a:latin typeface="Calibri" panose="020F0502020204030204" pitchFamily="34" charset="0"/>
                        </a:rPr>
                        <a:t>BinaryEncoding__SubwayStation_0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000" b="0" i="0" u="none" strike="noStrike">
                          <a:solidFill>
                            <a:srgbClr val="000000"/>
                          </a:solidFill>
                          <a:effectLst/>
                          <a:latin typeface="Calibri" panose="020F0502020204030204" pitchFamily="34" charset="0"/>
                        </a:rPr>
                        <a:t>0.001611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8630433"/>
                  </a:ext>
                </a:extLst>
              </a:tr>
            </a:tbl>
          </a:graphicData>
        </a:graphic>
      </p:graphicFrame>
    </p:spTree>
    <p:extLst>
      <p:ext uri="{BB962C8B-B14F-4D97-AF65-F5344CB8AC3E}">
        <p14:creationId xmlns:p14="http://schemas.microsoft.com/office/powerpoint/2010/main" val="390991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019893" y="2143971"/>
            <a:ext cx="5412105" cy="8555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800">
                <a:latin typeface="+mj-lt"/>
              </a:rPr>
              <a:t>Conclusion</a:t>
            </a:r>
            <a:endParaRPr sz="4800" b="0">
              <a:solidFill>
                <a:schemeClr val="dk2"/>
              </a:solidFill>
              <a:latin typeface="+mj-lt"/>
            </a:endParaRPr>
          </a:p>
        </p:txBody>
      </p:sp>
      <p:sp>
        <p:nvSpPr>
          <p:cNvPr id="235" name="Google Shape;235;p31"/>
          <p:cNvSpPr txBox="1">
            <a:spLocks noGrp="1"/>
          </p:cNvSpPr>
          <p:nvPr>
            <p:ph type="title" idx="2"/>
          </p:nvPr>
        </p:nvSpPr>
        <p:spPr>
          <a:xfrm>
            <a:off x="5827028" y="1279498"/>
            <a:ext cx="1648500"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bg2"/>
                </a:solidFill>
              </a:rPr>
              <a:t>0</a:t>
            </a:r>
            <a:r>
              <a:rPr lang="en-US">
                <a:solidFill>
                  <a:schemeClr val="bg2"/>
                </a:solidFill>
              </a:rPr>
              <a:t>6</a:t>
            </a:r>
            <a:endParaRPr lang="en-US" altLang="en-GB">
              <a:solidFill>
                <a:schemeClr val="bg2"/>
              </a:solidFill>
            </a:endParaRP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24</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2493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25</a:t>
            </a:fld>
            <a:endParaRPr lang="en-GB"/>
          </a:p>
        </p:txBody>
      </p:sp>
      <p:sp>
        <p:nvSpPr>
          <p:cNvPr id="11" name="Google Shape;195;p28">
            <a:extLst>
              <a:ext uri="{FF2B5EF4-FFF2-40B4-BE49-F238E27FC236}">
                <a16:creationId xmlns:a16="http://schemas.microsoft.com/office/drawing/2014/main" id="{3E213361-65F5-4985-9802-0C4E0518D7A6}"/>
              </a:ext>
            </a:extLst>
          </p:cNvPr>
          <p:cNvSpPr txBox="1"/>
          <p:nvPr/>
        </p:nvSpPr>
        <p:spPr>
          <a:xfrm>
            <a:off x="1059121" y="570913"/>
            <a:ext cx="6179298" cy="3728862"/>
          </a:xfrm>
          <a:prstGeom prst="rect">
            <a:avLst/>
          </a:prstGeom>
          <a:noFill/>
          <a:ln>
            <a:noFill/>
          </a:ln>
        </p:spPr>
        <p:txBody>
          <a:bodyPr spcFirstLastPara="1" wrap="square" lIns="91425" tIns="91425" rIns="0" bIns="91425" anchor="t" anchorCtr="0">
            <a:noAutofit/>
          </a:bodyPr>
          <a:lstStyle/>
          <a:p>
            <a:pPr marL="228600" lvl="0" indent="-228600" algn="just">
              <a:buFont typeface="+mj-lt"/>
              <a:buAutoNum type="arabicPeriod"/>
            </a:pPr>
            <a:r>
              <a:rPr lang="en-US" altLang="en-GB" sz="1000">
                <a:solidFill>
                  <a:schemeClr val="dk1"/>
                </a:solidFill>
                <a:latin typeface="Arial" panose="020B0604020202020204" pitchFamily="34" charset="0"/>
                <a:ea typeface="Open Sans"/>
                <a:cs typeface="Arial" panose="020B0604020202020204" pitchFamily="34" charset="0"/>
                <a:sym typeface="Open Sans"/>
              </a:rPr>
              <a:t>The evaluation metrics used for regression models are </a:t>
            </a:r>
            <a:r>
              <a:rPr lang="en-US" altLang="en-GB" sz="1000" b="1">
                <a:solidFill>
                  <a:schemeClr val="dk1"/>
                </a:solidFill>
                <a:latin typeface="Arial" panose="020B0604020202020204" pitchFamily="34" charset="0"/>
                <a:ea typeface="Open Sans"/>
                <a:cs typeface="Arial" panose="020B0604020202020204" pitchFamily="34" charset="0"/>
                <a:sym typeface="Open Sans"/>
              </a:rPr>
              <a:t>RMSE, MAE, and MAPE </a:t>
            </a:r>
          </a:p>
          <a:p>
            <a:pPr marL="228600" lvl="0" indent="-228600" algn="just">
              <a:buFont typeface="+mj-lt"/>
              <a:buAutoNum type="arabicPeriod"/>
            </a:pPr>
            <a:r>
              <a:rPr lang="en-US" altLang="en-GB" sz="1000">
                <a:solidFill>
                  <a:schemeClr val="dk1"/>
                </a:solidFill>
                <a:latin typeface="Arial" panose="020B0604020202020204" pitchFamily="34" charset="0"/>
                <a:ea typeface="Open Sans"/>
                <a:cs typeface="Arial" panose="020B0604020202020204" pitchFamily="34" charset="0"/>
                <a:sym typeface="Open Sans"/>
              </a:rPr>
              <a:t>The final model chosen is </a:t>
            </a:r>
            <a:r>
              <a:rPr lang="en-US" altLang="en-GB" sz="1000" b="1">
                <a:solidFill>
                  <a:schemeClr val="dk1"/>
                </a:solidFill>
                <a:latin typeface="Arial" panose="020B0604020202020204" pitchFamily="34" charset="0"/>
                <a:ea typeface="Open Sans"/>
                <a:cs typeface="Arial" panose="020B0604020202020204" pitchFamily="34" charset="0"/>
                <a:sym typeface="Open Sans"/>
              </a:rPr>
              <a:t>XGboost Regressor</a:t>
            </a:r>
            <a:r>
              <a:rPr lang="en-US" altLang="en-GB" sz="1000">
                <a:solidFill>
                  <a:schemeClr val="dk1"/>
                </a:solidFill>
                <a:latin typeface="Arial" panose="020B0604020202020204" pitchFamily="34" charset="0"/>
                <a:ea typeface="Open Sans"/>
                <a:cs typeface="Arial" panose="020B0604020202020204" pitchFamily="34" charset="0"/>
                <a:sym typeface="Open Sans"/>
              </a:rPr>
              <a:t> model where the model has a MAPE value of </a:t>
            </a:r>
            <a:r>
              <a:rPr lang="en-US" altLang="en-GB" sz="1000">
                <a:solidFill>
                  <a:srgbClr val="00B050"/>
                </a:solidFill>
                <a:latin typeface="Arial" panose="020B0604020202020204" pitchFamily="34" charset="0"/>
                <a:ea typeface="Open Sans"/>
                <a:cs typeface="Arial" panose="020B0604020202020204" pitchFamily="34" charset="0"/>
                <a:sym typeface="Open Sans"/>
              </a:rPr>
              <a:t>19.4%</a:t>
            </a:r>
            <a:r>
              <a:rPr lang="en-US" altLang="en-GB" sz="1000">
                <a:solidFill>
                  <a:schemeClr val="dk1"/>
                </a:solidFill>
                <a:latin typeface="Arial" panose="020B0604020202020204" pitchFamily="34" charset="0"/>
                <a:ea typeface="Open Sans"/>
                <a:cs typeface="Arial" panose="020B0604020202020204" pitchFamily="34" charset="0"/>
                <a:sym typeface="Open Sans"/>
              </a:rPr>
              <a:t>, so this means that if the model is used to predict apartment prices within the same price range has been trained on the model (the minimum apartment price is 32,743 won and the maximum apartment price is 521,902 won) then the average percentage of absolute error between the predicted apartment price and the actual value of the apartment price is </a:t>
            </a:r>
            <a:r>
              <a:rPr lang="en-US" altLang="en-GB" sz="1000">
                <a:solidFill>
                  <a:srgbClr val="00B050"/>
                </a:solidFill>
                <a:latin typeface="Arial" panose="020B0604020202020204" pitchFamily="34" charset="0"/>
                <a:ea typeface="Open Sans"/>
                <a:cs typeface="Arial" panose="020B0604020202020204" pitchFamily="34" charset="0"/>
                <a:sym typeface="Open Sans"/>
              </a:rPr>
              <a:t>19.4%</a:t>
            </a:r>
            <a:r>
              <a:rPr lang="en-US" altLang="en-GB" sz="1000">
                <a:solidFill>
                  <a:schemeClr val="dk1"/>
                </a:solidFill>
                <a:latin typeface="Arial" panose="020B0604020202020204" pitchFamily="34" charset="0"/>
                <a:ea typeface="Open Sans"/>
                <a:cs typeface="Arial" panose="020B0604020202020204" pitchFamily="34" charset="0"/>
                <a:sym typeface="Open Sans"/>
              </a:rPr>
              <a:t>. Based on Lewis (1982), a MAPE value of 10% to 20% can be interpreted as a model that has good forecasting capabilities.</a:t>
            </a:r>
          </a:p>
          <a:p>
            <a:pPr marL="228600" lvl="0" indent="-228600" algn="just">
              <a:buFont typeface="+mj-lt"/>
              <a:buAutoNum type="arabicPeriod"/>
            </a:pPr>
            <a:endParaRPr lang="en-US" altLang="en-GB" sz="1000">
              <a:solidFill>
                <a:schemeClr val="dk1"/>
              </a:solidFill>
              <a:latin typeface="Arial" panose="020B0604020202020204" pitchFamily="34" charset="0"/>
              <a:ea typeface="Open Sans"/>
              <a:cs typeface="Arial" panose="020B0604020202020204" pitchFamily="34" charset="0"/>
              <a:sym typeface="Open Sans"/>
            </a:endParaRPr>
          </a:p>
          <a:p>
            <a:pPr marL="228600" lvl="0" indent="-228600" algn="just">
              <a:buFont typeface="+mj-lt"/>
              <a:buAutoNum type="arabicPeriod"/>
            </a:pPr>
            <a:r>
              <a:rPr lang="en-US" altLang="en-GB" sz="1000">
                <a:solidFill>
                  <a:schemeClr val="dk1"/>
                </a:solidFill>
                <a:latin typeface="Arial" panose="020B0604020202020204" pitchFamily="34" charset="0"/>
                <a:ea typeface="Open Sans"/>
                <a:cs typeface="Arial" panose="020B0604020202020204" pitchFamily="34" charset="0"/>
                <a:sym typeface="Open Sans"/>
              </a:rPr>
              <a:t>However, apartment price predictions can also miss the actual apartment price due to bias that may occur due to the limited features used so that the features in the dataset do not adequately represent the factors that influence apartment prices in Daegu, South Korea. </a:t>
            </a:r>
          </a:p>
          <a:p>
            <a:pPr marL="228600" lvl="0" indent="-228600" algn="just">
              <a:buFont typeface="+mj-lt"/>
              <a:buAutoNum type="arabicPeriod"/>
            </a:pPr>
            <a:endParaRPr lang="en-US" altLang="en-GB" sz="1000">
              <a:solidFill>
                <a:schemeClr val="dk1"/>
              </a:solidFill>
              <a:latin typeface="Arial" panose="020B0604020202020204" pitchFamily="34" charset="0"/>
              <a:ea typeface="Open Sans"/>
              <a:cs typeface="Arial" panose="020B0604020202020204" pitchFamily="34" charset="0"/>
              <a:sym typeface="Open Sans"/>
            </a:endParaRPr>
          </a:p>
          <a:p>
            <a:pPr marL="228600" lvl="0" indent="-228600" algn="just">
              <a:buFont typeface="+mj-lt"/>
              <a:buAutoNum type="arabicPeriod"/>
            </a:pPr>
            <a:r>
              <a:rPr lang="en-US" altLang="en-GB" sz="1000">
                <a:solidFill>
                  <a:schemeClr val="dk1"/>
                </a:solidFill>
                <a:latin typeface="Arial" panose="020B0604020202020204" pitchFamily="34" charset="0"/>
                <a:ea typeface="Open Sans"/>
                <a:cs typeface="Arial" panose="020B0604020202020204" pitchFamily="34" charset="0"/>
                <a:sym typeface="Open Sans"/>
              </a:rPr>
              <a:t>Based on the final model chosen, the features that most influence apartment prices in Daegu, South Korea are the </a:t>
            </a:r>
            <a:r>
              <a:rPr lang="en-US" altLang="en-GB" sz="1000" b="1">
                <a:solidFill>
                  <a:schemeClr val="dk1"/>
                </a:solidFill>
                <a:latin typeface="Arial" panose="020B0604020202020204" pitchFamily="34" charset="0"/>
                <a:ea typeface="Open Sans"/>
                <a:cs typeface="Arial" panose="020B0604020202020204" pitchFamily="34" charset="0"/>
                <a:sym typeface="Open Sans"/>
              </a:rPr>
              <a:t>type of terraced apartment, the number of nearby facilities, and the size of the apartment</a:t>
            </a:r>
            <a:r>
              <a:rPr lang="en-US" altLang="en-GB" sz="1000">
                <a:solidFill>
                  <a:schemeClr val="dk1"/>
                </a:solidFill>
                <a:latin typeface="Arial" panose="020B0604020202020204" pitchFamily="34" charset="0"/>
                <a:ea typeface="Open Sans"/>
                <a:cs typeface="Arial" panose="020B0604020202020204" pitchFamily="34" charset="0"/>
                <a:sym typeface="Open Sans"/>
              </a:rPr>
              <a:t>. </a:t>
            </a:r>
          </a:p>
          <a:p>
            <a:pPr marL="228600" lvl="0" indent="-228600" algn="just">
              <a:buFont typeface="+mj-lt"/>
              <a:buAutoNum type="arabicPeriod"/>
            </a:pPr>
            <a:endParaRPr lang="en-US" altLang="en-GB" sz="1000">
              <a:solidFill>
                <a:schemeClr val="dk1"/>
              </a:solidFill>
              <a:latin typeface="Arial" panose="020B0604020202020204" pitchFamily="34" charset="0"/>
              <a:ea typeface="Open Sans"/>
              <a:cs typeface="Arial" panose="020B0604020202020204" pitchFamily="34" charset="0"/>
              <a:sym typeface="Open Sans"/>
            </a:endParaRPr>
          </a:p>
          <a:p>
            <a:pPr marL="228600" lvl="0" indent="-228600" algn="just">
              <a:buFont typeface="+mj-lt"/>
              <a:buAutoNum type="arabicPeriod"/>
            </a:pPr>
            <a:r>
              <a:rPr lang="en-US" altLang="en-GB" sz="1000">
                <a:solidFill>
                  <a:schemeClr val="dk1"/>
                </a:solidFill>
                <a:latin typeface="Arial" panose="020B0604020202020204" pitchFamily="34" charset="0"/>
                <a:ea typeface="Open Sans"/>
                <a:cs typeface="Arial" panose="020B0604020202020204" pitchFamily="34" charset="0"/>
                <a:sym typeface="Open Sans"/>
              </a:rPr>
              <a:t>Before there was a regression model, we only had raw data regarding apartment characteristics and apartment prices in Daegu which was difficult to interpret and did not provide useful insight into the relationship between apartment characteristics and apartment prices. With a regression model, we can conduct a more detailed analysis and gain a better understanding of how apartment characteristics and apartment prices are related. Apart from that, the regression model can also be used to predict changes in the value of apartment prices that might occur if the characteristics of the apartment change. In this case, the impact after the regression model is greater than before the regression model, because real estate agents can take more appropriate actions or decisions based on the results of the regression model analysis, namely being able to determine the appropriate apartment price.</a:t>
            </a:r>
            <a:endParaRPr lang="en-GB" sz="1000">
              <a:solidFill>
                <a:schemeClr val="dk1"/>
              </a:solidFill>
              <a:latin typeface="Arial" panose="020B0604020202020204" pitchFamily="34" charset="0"/>
              <a:ea typeface="Open Sans"/>
              <a:cs typeface="Arial" panose="020B0604020202020204" pitchFamily="34" charset="0"/>
              <a:sym typeface="Open Sans"/>
            </a:endParaRPr>
          </a:p>
        </p:txBody>
      </p:sp>
    </p:spTree>
    <p:extLst>
      <p:ext uri="{BB962C8B-B14F-4D97-AF65-F5344CB8AC3E}">
        <p14:creationId xmlns:p14="http://schemas.microsoft.com/office/powerpoint/2010/main" val="836389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019893" y="2143971"/>
            <a:ext cx="5412105" cy="8555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800">
                <a:latin typeface="+mj-lt"/>
              </a:rPr>
              <a:t>Recomendation</a:t>
            </a:r>
            <a:endParaRPr sz="4800" b="0">
              <a:solidFill>
                <a:schemeClr val="dk2"/>
              </a:solidFill>
              <a:latin typeface="+mj-lt"/>
            </a:endParaRPr>
          </a:p>
        </p:txBody>
      </p:sp>
      <p:sp>
        <p:nvSpPr>
          <p:cNvPr id="235" name="Google Shape;235;p31"/>
          <p:cNvSpPr txBox="1">
            <a:spLocks noGrp="1"/>
          </p:cNvSpPr>
          <p:nvPr>
            <p:ph type="title" idx="2"/>
          </p:nvPr>
        </p:nvSpPr>
        <p:spPr>
          <a:xfrm>
            <a:off x="5827028" y="1279498"/>
            <a:ext cx="1648500"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bg2"/>
                </a:solidFill>
              </a:rPr>
              <a:t>0</a:t>
            </a:r>
            <a:r>
              <a:rPr lang="en-US">
                <a:solidFill>
                  <a:schemeClr val="bg2"/>
                </a:solidFill>
              </a:rPr>
              <a:t>7</a:t>
            </a:r>
            <a:endParaRPr lang="en-US" altLang="en-GB">
              <a:solidFill>
                <a:schemeClr val="bg2"/>
              </a:solidFill>
            </a:endParaRP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26</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3481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27</a:t>
            </a:fld>
            <a:endParaRPr lang="en-GB"/>
          </a:p>
        </p:txBody>
      </p:sp>
      <p:sp>
        <p:nvSpPr>
          <p:cNvPr id="11" name="Google Shape;195;p28">
            <a:extLst>
              <a:ext uri="{FF2B5EF4-FFF2-40B4-BE49-F238E27FC236}">
                <a16:creationId xmlns:a16="http://schemas.microsoft.com/office/drawing/2014/main" id="{3E213361-65F5-4985-9802-0C4E0518D7A6}"/>
              </a:ext>
            </a:extLst>
          </p:cNvPr>
          <p:cNvSpPr txBox="1"/>
          <p:nvPr/>
        </p:nvSpPr>
        <p:spPr>
          <a:xfrm>
            <a:off x="1757136" y="1414638"/>
            <a:ext cx="5069454" cy="3728862"/>
          </a:xfrm>
          <a:prstGeom prst="rect">
            <a:avLst/>
          </a:prstGeom>
          <a:noFill/>
          <a:ln>
            <a:noFill/>
          </a:ln>
        </p:spPr>
        <p:txBody>
          <a:bodyPr spcFirstLastPara="1" wrap="square" lIns="91425" tIns="91425" rIns="0" bIns="91425" anchor="t" anchorCtr="0">
            <a:noAutofit/>
          </a:bodyPr>
          <a:lstStyle/>
          <a:p>
            <a:pPr marL="228600" lvl="0" indent="-228600" algn="just">
              <a:buFont typeface="+mj-lt"/>
              <a:buAutoNum type="arabicPeriod"/>
            </a:pPr>
            <a:r>
              <a:rPr lang="en-US" altLang="en-GB" sz="1000">
                <a:solidFill>
                  <a:schemeClr val="dk1"/>
                </a:solidFill>
                <a:latin typeface="Arial" panose="020B0604020202020204" pitchFamily="34" charset="0"/>
                <a:ea typeface="Open Sans"/>
                <a:cs typeface="Arial" panose="020B0604020202020204" pitchFamily="34" charset="0"/>
                <a:sym typeface="Open Sans"/>
              </a:rPr>
              <a:t>Consider adding features that have a stronger relationship to the price of an apartment in Daegu, South Korea, such as what floor the apartment is on, the year the apartment was sold, the number of rooms in the apartment (number of bedrooms, bathrooms, kitchen), information on the inclusiveness of furniture in the apartment, and so on. </a:t>
            </a:r>
          </a:p>
          <a:p>
            <a:pPr marL="228600" lvl="0" indent="-228600" algn="just">
              <a:buFont typeface="+mj-lt"/>
              <a:buAutoNum type="arabicPeriod"/>
            </a:pPr>
            <a:endParaRPr lang="en-US" altLang="en-GB" sz="1000">
              <a:solidFill>
                <a:schemeClr val="dk1"/>
              </a:solidFill>
              <a:latin typeface="Arial" panose="020B0604020202020204" pitchFamily="34" charset="0"/>
              <a:ea typeface="Open Sans"/>
              <a:cs typeface="Arial" panose="020B0604020202020204" pitchFamily="34" charset="0"/>
              <a:sym typeface="Open Sans"/>
            </a:endParaRPr>
          </a:p>
          <a:p>
            <a:pPr marL="228600" lvl="0" indent="-228600" algn="just">
              <a:buFont typeface="+mj-lt"/>
              <a:buAutoNum type="arabicPeriod"/>
            </a:pPr>
            <a:r>
              <a:rPr lang="en-US" altLang="en-GB" sz="1000">
                <a:solidFill>
                  <a:schemeClr val="dk1"/>
                </a:solidFill>
                <a:latin typeface="Arial" panose="020B0604020202020204" pitchFamily="34" charset="0"/>
                <a:ea typeface="Open Sans"/>
                <a:cs typeface="Arial" panose="020B0604020202020204" pitchFamily="34" charset="0"/>
                <a:sym typeface="Open Sans"/>
              </a:rPr>
              <a:t>Expand the dataset by collecting more data that has more updated information regarding apartment prices in Daegu, South Korea to increase the relevance of the dataset when building prediction models so that it can produce better prediction model accuracy and help improve regression models to learn patterns in the data.</a:t>
            </a:r>
            <a:endParaRPr lang="en-GB" sz="1000">
              <a:solidFill>
                <a:schemeClr val="dk1"/>
              </a:solidFill>
              <a:latin typeface="Arial" panose="020B0604020202020204" pitchFamily="34" charset="0"/>
              <a:ea typeface="Open Sans"/>
              <a:cs typeface="Arial" panose="020B0604020202020204" pitchFamily="34" charset="0"/>
              <a:sym typeface="Open Sans"/>
            </a:endParaRPr>
          </a:p>
        </p:txBody>
      </p:sp>
    </p:spTree>
    <p:extLst>
      <p:ext uri="{BB962C8B-B14F-4D97-AF65-F5344CB8AC3E}">
        <p14:creationId xmlns:p14="http://schemas.microsoft.com/office/powerpoint/2010/main" val="845797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1"/>
          <p:cNvSpPr txBox="1">
            <a:spLocks noGrp="1"/>
          </p:cNvSpPr>
          <p:nvPr>
            <p:ph type="title" idx="2"/>
          </p:nvPr>
        </p:nvSpPr>
        <p:spPr>
          <a:xfrm>
            <a:off x="4334107" y="1963439"/>
            <a:ext cx="4033519"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2"/>
                </a:solidFill>
              </a:rPr>
              <a:t>Thank You</a:t>
            </a:r>
            <a:endParaRPr lang="en-US" altLang="en-GB">
              <a:solidFill>
                <a:schemeClr val="bg2"/>
              </a:solidFill>
            </a:endParaRP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28</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96536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262774" y="1577515"/>
            <a:ext cx="4720683" cy="2378603"/>
          </a:xfrm>
          <a:prstGeom prst="rect">
            <a:avLst/>
          </a:prstGeom>
        </p:spPr>
        <p:txBody>
          <a:bodyPr spcFirstLastPara="1" wrap="square" lIns="91425" tIns="91425" rIns="91425" bIns="91425" anchor="b" anchorCtr="0">
            <a:noAutofit/>
          </a:bodyPr>
          <a:lstStyle/>
          <a:p>
            <a:pPr lvl="0"/>
            <a:r>
              <a:rPr lang="en-US" altLang="en-GB" sz="4400">
                <a:latin typeface="+mj-lt"/>
              </a:rPr>
              <a:t>Business Problem Understanding</a:t>
            </a:r>
            <a:endParaRPr sz="4400" b="0">
              <a:solidFill>
                <a:schemeClr val="dk2"/>
              </a:solidFill>
              <a:latin typeface="+mj-lt"/>
            </a:endParaRPr>
          </a:p>
        </p:txBody>
      </p:sp>
      <p:sp>
        <p:nvSpPr>
          <p:cNvPr id="235" name="Google Shape;235;p31"/>
          <p:cNvSpPr txBox="1">
            <a:spLocks noGrp="1"/>
          </p:cNvSpPr>
          <p:nvPr>
            <p:ph type="title" idx="2"/>
          </p:nvPr>
        </p:nvSpPr>
        <p:spPr>
          <a:xfrm>
            <a:off x="5861929" y="988702"/>
            <a:ext cx="1648500"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bg2"/>
                </a:solidFill>
              </a:rPr>
              <a:t>01</a:t>
            </a: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298484" y="1197662"/>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latin typeface="Arial" panose="020B0604020202020204" pitchFamily="34" charset="0"/>
                <a:cs typeface="Arial" panose="020B0604020202020204" pitchFamily="34" charset="0"/>
              </a:rPr>
              <a:t>Context</a:t>
            </a:r>
          </a:p>
        </p:txBody>
      </p:sp>
      <p:sp>
        <p:nvSpPr>
          <p:cNvPr id="195" name="Google Shape;195;p28"/>
          <p:cNvSpPr txBox="1"/>
          <p:nvPr/>
        </p:nvSpPr>
        <p:spPr>
          <a:xfrm>
            <a:off x="1094105" y="1836759"/>
            <a:ext cx="6955790" cy="2763520"/>
          </a:xfrm>
          <a:prstGeom prst="rect">
            <a:avLst/>
          </a:prstGeom>
          <a:noFill/>
          <a:ln>
            <a:noFill/>
          </a:ln>
        </p:spPr>
        <p:txBody>
          <a:bodyPr spcFirstLastPara="1" wrap="square" lIns="91425" tIns="91425" rIns="0" bIns="91425" anchor="t" anchorCtr="0">
            <a:noAutofit/>
          </a:bodyPr>
          <a:lstStyle/>
          <a:p>
            <a:pPr marL="171450" indent="-171450">
              <a:buFont typeface="Arial" panose="020B0604020202020204" pitchFamily="34" charset="0"/>
              <a:buChar char="•"/>
            </a:pPr>
            <a:r>
              <a:rPr lang="en-US" sz="1600"/>
              <a:t>Daegu City is the </a:t>
            </a:r>
            <a:r>
              <a:rPr lang="en-US" sz="1600" b="1">
                <a:solidFill>
                  <a:srgbClr val="FF0000"/>
                </a:solidFill>
              </a:rPr>
              <a:t>3rd</a:t>
            </a:r>
            <a:r>
              <a:rPr lang="en-US" sz="1600"/>
              <a:t> largest metropolitan area in Korea</a:t>
            </a:r>
          </a:p>
          <a:p>
            <a:pPr marL="171450" indent="-171450">
              <a:buFont typeface="Arial" panose="020B0604020202020204" pitchFamily="34" charset="0"/>
              <a:buChar char="•"/>
            </a:pPr>
            <a:r>
              <a:rPr lang="en-US" sz="1600"/>
              <a:t>The majority of residents, especially in big cities in South Korea, prefer to sell or buy apartments through real estate agents</a:t>
            </a:r>
          </a:p>
          <a:p>
            <a:pPr marL="171450" indent="-171450">
              <a:buFont typeface="Arial" panose="020B0604020202020204" pitchFamily="34" charset="0"/>
              <a:buChar char="•"/>
            </a:pPr>
            <a:r>
              <a:rPr lang="en-US" sz="1600"/>
              <a:t>Price competition determines sales</a:t>
            </a:r>
            <a:endParaRPr lang="en-ID" sz="1600"/>
          </a:p>
        </p:txBody>
      </p:sp>
      <p:sp>
        <p:nvSpPr>
          <p:cNvPr id="198" name="Google Shape;198;p28"/>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a:p>
        </p:txBody>
      </p:sp>
      <p:sp>
        <p:nvSpPr>
          <p:cNvPr id="5" name="Google Shape;195;p28">
            <a:extLst>
              <a:ext uri="{FF2B5EF4-FFF2-40B4-BE49-F238E27FC236}">
                <a16:creationId xmlns:a16="http://schemas.microsoft.com/office/drawing/2014/main" id="{ABC1520E-A476-4CA3-AA03-0BA5BA26CFCA}"/>
              </a:ext>
            </a:extLst>
          </p:cNvPr>
          <p:cNvSpPr txBox="1"/>
          <p:nvPr/>
        </p:nvSpPr>
        <p:spPr>
          <a:xfrm>
            <a:off x="541965" y="4508139"/>
            <a:ext cx="6397129" cy="444887"/>
          </a:xfrm>
          <a:prstGeom prst="rect">
            <a:avLst/>
          </a:prstGeom>
          <a:noFill/>
          <a:ln>
            <a:noFill/>
          </a:ln>
        </p:spPr>
        <p:txBody>
          <a:bodyPr spcFirstLastPara="1" wrap="square" lIns="91425" tIns="91425" rIns="0" bIns="91425" anchor="t" anchorCtr="0">
            <a:noAutofit/>
          </a:bodyPr>
          <a:lstStyle/>
          <a:p>
            <a:pPr algn="just"/>
            <a:r>
              <a:rPr lang="en-US" i="1"/>
              <a:t>Sumber : </a:t>
            </a:r>
            <a:r>
              <a:rPr lang="en-US" i="1">
                <a:hlinkClick r:id="rId3"/>
              </a:rPr>
              <a:t>https://en.wikipedia.org/wiki/Daegu</a:t>
            </a:r>
            <a:r>
              <a:rPr lang="en-US" i="1"/>
              <a:t>  </a:t>
            </a:r>
            <a:endParaRPr lang="en-ID" i="1"/>
          </a:p>
        </p:txBody>
      </p:sp>
      <p:pic>
        <p:nvPicPr>
          <p:cNvPr id="7" name="Graphic 6" descr="City">
            <a:extLst>
              <a:ext uri="{FF2B5EF4-FFF2-40B4-BE49-F238E27FC236}">
                <a16:creationId xmlns:a16="http://schemas.microsoft.com/office/drawing/2014/main" id="{56C57E6A-CEDD-49CE-A841-73EF3FF02A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0" y="1081487"/>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a:t>
            </a:fld>
            <a:endParaRPr lang="en-GB"/>
          </a:p>
        </p:txBody>
      </p:sp>
      <p:sp>
        <p:nvSpPr>
          <p:cNvPr id="287" name="Google Shape;287;p34"/>
          <p:cNvSpPr txBox="1">
            <a:spLocks noGrp="1"/>
          </p:cNvSpPr>
          <p:nvPr>
            <p:ph type="title"/>
          </p:nvPr>
        </p:nvSpPr>
        <p:spPr>
          <a:xfrm>
            <a:off x="1444800" y="1019191"/>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u="sng">
                <a:latin typeface="Arial" panose="020B0604020202020204" pitchFamily="34" charset="0"/>
                <a:cs typeface="Arial" panose="020B0604020202020204" pitchFamily="34" charset="0"/>
              </a:rPr>
              <a:t>Problem Statements</a:t>
            </a:r>
          </a:p>
        </p:txBody>
      </p:sp>
      <p:cxnSp>
        <p:nvCxnSpPr>
          <p:cNvPr id="308" name="Google Shape;308;p34"/>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34"/>
          <p:cNvCxnSpPr/>
          <p:nvPr/>
        </p:nvCxnSpPr>
        <p:spPr>
          <a:xfrm rot="10800000" flipH="1">
            <a:off x="3360238" y="4603988"/>
            <a:ext cx="1340100" cy="1340100"/>
          </a:xfrm>
          <a:prstGeom prst="straightConnector1">
            <a:avLst/>
          </a:prstGeom>
          <a:noFill/>
          <a:ln w="9525" cap="flat" cmpd="sng">
            <a:solidFill>
              <a:schemeClr val="lt2"/>
            </a:solidFill>
            <a:prstDash val="solid"/>
            <a:round/>
            <a:headEnd type="none" w="med" len="med"/>
            <a:tailEnd type="none" w="med" len="med"/>
          </a:ln>
        </p:spPr>
      </p:cxnSp>
      <p:sp>
        <p:nvSpPr>
          <p:cNvPr id="16" name="Google Shape;195;p28">
            <a:extLst>
              <a:ext uri="{FF2B5EF4-FFF2-40B4-BE49-F238E27FC236}">
                <a16:creationId xmlns:a16="http://schemas.microsoft.com/office/drawing/2014/main" id="{84572824-0CC7-4217-ABFB-1D6240536B65}"/>
              </a:ext>
            </a:extLst>
          </p:cNvPr>
          <p:cNvSpPr txBox="1"/>
          <p:nvPr/>
        </p:nvSpPr>
        <p:spPr>
          <a:xfrm>
            <a:off x="836295" y="1782945"/>
            <a:ext cx="6397129" cy="2763520"/>
          </a:xfrm>
          <a:prstGeom prst="rect">
            <a:avLst/>
          </a:prstGeom>
          <a:noFill/>
          <a:ln>
            <a:noFill/>
          </a:ln>
        </p:spPr>
        <p:txBody>
          <a:bodyPr spcFirstLastPara="1" wrap="square" lIns="91425" tIns="91425" rIns="0" bIns="91425" anchor="t" anchorCtr="0">
            <a:noAutofit/>
          </a:bodyPr>
          <a:lstStyle/>
          <a:p>
            <a:pPr marL="171450" indent="-171450" algn="just">
              <a:buFont typeface="Arial" panose="020B0604020202020204" pitchFamily="34" charset="0"/>
              <a:buChar char="•"/>
            </a:pPr>
            <a:r>
              <a:rPr lang="en-US" sz="1600"/>
              <a:t>Determine the selling price of the apartment in accordance with market prices</a:t>
            </a:r>
          </a:p>
          <a:p>
            <a:pPr marL="171450" indent="-171450" algn="just">
              <a:buFont typeface="Arial" panose="020B0604020202020204" pitchFamily="34" charset="0"/>
              <a:buChar char="•"/>
            </a:pPr>
            <a:r>
              <a:rPr lang="en-US" sz="1600"/>
              <a:t>Before making a transaction, consumers will find out about the price of the apartment</a:t>
            </a:r>
          </a:p>
          <a:p>
            <a:pPr marL="171450" indent="-171450" algn="just">
              <a:buFont typeface="Arial" panose="020B0604020202020204" pitchFamily="34" charset="0"/>
              <a:buChar char="•"/>
            </a:pPr>
            <a:r>
              <a:rPr lang="en-US" sz="1600"/>
              <a:t>Determining the right selling price to be able to remain competitive in the environment in the city of Daegu, South Korea is very important to ensure that apartment prices in an area are still considered reasonable.</a:t>
            </a:r>
            <a:endParaRPr lang="en-ID" sz="1600"/>
          </a:p>
        </p:txBody>
      </p:sp>
      <p:pic>
        <p:nvPicPr>
          <p:cNvPr id="8" name="Graphic 7" descr="Research">
            <a:extLst>
              <a:ext uri="{FF2B5EF4-FFF2-40B4-BE49-F238E27FC236}">
                <a16:creationId xmlns:a16="http://schemas.microsoft.com/office/drawing/2014/main" id="{076E3409-8D4D-4068-ABA7-F3D621D2DC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1374" y="942365"/>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lang="en-GB"/>
          </a:p>
        </p:txBody>
      </p:sp>
      <p:sp>
        <p:nvSpPr>
          <p:cNvPr id="287" name="Google Shape;287;p34"/>
          <p:cNvSpPr txBox="1">
            <a:spLocks noGrp="1"/>
          </p:cNvSpPr>
          <p:nvPr>
            <p:ph type="title"/>
          </p:nvPr>
        </p:nvSpPr>
        <p:spPr>
          <a:xfrm>
            <a:off x="-131247" y="902691"/>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latin typeface="Arial" panose="020B0604020202020204" pitchFamily="34" charset="0"/>
                <a:cs typeface="Arial" panose="020B0604020202020204" pitchFamily="34" charset="0"/>
              </a:rPr>
              <a:t>Goals</a:t>
            </a:r>
          </a:p>
        </p:txBody>
      </p:sp>
      <p:cxnSp>
        <p:nvCxnSpPr>
          <p:cNvPr id="308" name="Google Shape;308;p34"/>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34"/>
          <p:cNvCxnSpPr/>
          <p:nvPr/>
        </p:nvCxnSpPr>
        <p:spPr>
          <a:xfrm rot="10800000" flipH="1">
            <a:off x="3360238" y="4603988"/>
            <a:ext cx="1340100" cy="1340100"/>
          </a:xfrm>
          <a:prstGeom prst="straightConnector1">
            <a:avLst/>
          </a:prstGeom>
          <a:noFill/>
          <a:ln w="9525" cap="flat" cmpd="sng">
            <a:solidFill>
              <a:schemeClr val="lt2"/>
            </a:solidFill>
            <a:prstDash val="solid"/>
            <a:round/>
            <a:headEnd type="none" w="med" len="med"/>
            <a:tailEnd type="none" w="med" len="med"/>
          </a:ln>
        </p:spPr>
      </p:cxnSp>
      <p:sp>
        <p:nvSpPr>
          <p:cNvPr id="16" name="Google Shape;195;p28">
            <a:extLst>
              <a:ext uri="{FF2B5EF4-FFF2-40B4-BE49-F238E27FC236}">
                <a16:creationId xmlns:a16="http://schemas.microsoft.com/office/drawing/2014/main" id="{84572824-0CC7-4217-ABFB-1D6240536B65}"/>
              </a:ext>
            </a:extLst>
          </p:cNvPr>
          <p:cNvSpPr txBox="1"/>
          <p:nvPr/>
        </p:nvSpPr>
        <p:spPr>
          <a:xfrm>
            <a:off x="836295" y="1782945"/>
            <a:ext cx="6397129" cy="2763520"/>
          </a:xfrm>
          <a:prstGeom prst="rect">
            <a:avLst/>
          </a:prstGeom>
          <a:noFill/>
          <a:ln>
            <a:noFill/>
          </a:ln>
        </p:spPr>
        <p:txBody>
          <a:bodyPr spcFirstLastPara="1" wrap="square" lIns="91425" tIns="91425" rIns="0" bIns="91425" anchor="t" anchorCtr="0">
            <a:noAutofit/>
          </a:bodyPr>
          <a:lstStyle/>
          <a:p>
            <a:pPr marL="171450" indent="-171450" algn="just">
              <a:buFont typeface="Arial" panose="020B0604020202020204" pitchFamily="34" charset="0"/>
              <a:buChar char="•"/>
            </a:pPr>
            <a:r>
              <a:rPr lang="en-US" sz="1600"/>
              <a:t>To help real estate agents and buyers determine fair apartment rental prices, it's important to create a model that can predict those prices based on available data. The model should have the best learning rate and the lowest possible error rate to ensure accuracy.</a:t>
            </a:r>
          </a:p>
          <a:p>
            <a:pPr marL="171450" indent="-171450" algn="just">
              <a:buFont typeface="Arial" panose="020B0604020202020204" pitchFamily="34" charset="0"/>
              <a:buChar char="•"/>
            </a:pPr>
            <a:r>
              <a:rPr lang="en-US" sz="1600"/>
              <a:t>This will result in higher customer satisfaction for buyers who can get competitive rental prices.</a:t>
            </a:r>
            <a:endParaRPr lang="en-ID" sz="1600"/>
          </a:p>
        </p:txBody>
      </p:sp>
      <p:pic>
        <p:nvPicPr>
          <p:cNvPr id="3" name="Graphic 2" descr="Checklist RTL">
            <a:extLst>
              <a:ext uri="{FF2B5EF4-FFF2-40B4-BE49-F238E27FC236}">
                <a16:creationId xmlns:a16="http://schemas.microsoft.com/office/drawing/2014/main" id="{CE25CEF5-284D-46AB-AECB-E84F3AA487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43138" y="731841"/>
            <a:ext cx="914400" cy="914400"/>
          </a:xfrm>
          <a:prstGeom prst="rect">
            <a:avLst/>
          </a:prstGeom>
        </p:spPr>
      </p:pic>
    </p:spTree>
    <p:extLst>
      <p:ext uri="{BB962C8B-B14F-4D97-AF65-F5344CB8AC3E}">
        <p14:creationId xmlns:p14="http://schemas.microsoft.com/office/powerpoint/2010/main" val="57138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lang="en-GB"/>
          </a:p>
        </p:txBody>
      </p:sp>
      <p:sp>
        <p:nvSpPr>
          <p:cNvPr id="287" name="Google Shape;287;p34"/>
          <p:cNvSpPr txBox="1">
            <a:spLocks noGrp="1"/>
          </p:cNvSpPr>
          <p:nvPr>
            <p:ph type="title"/>
          </p:nvPr>
        </p:nvSpPr>
        <p:spPr>
          <a:xfrm>
            <a:off x="1550970" y="981872"/>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u="sng">
                <a:latin typeface="Arial" panose="020B0604020202020204" pitchFamily="34" charset="0"/>
                <a:cs typeface="Arial" panose="020B0604020202020204" pitchFamily="34" charset="0"/>
              </a:rPr>
              <a:t>Analytical Approach</a:t>
            </a:r>
          </a:p>
        </p:txBody>
      </p:sp>
      <p:cxnSp>
        <p:nvCxnSpPr>
          <p:cNvPr id="308" name="Google Shape;308;p34"/>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34"/>
          <p:cNvCxnSpPr/>
          <p:nvPr/>
        </p:nvCxnSpPr>
        <p:spPr>
          <a:xfrm rot="10800000" flipH="1">
            <a:off x="3360238" y="4603988"/>
            <a:ext cx="1340100" cy="1340100"/>
          </a:xfrm>
          <a:prstGeom prst="straightConnector1">
            <a:avLst/>
          </a:prstGeom>
          <a:noFill/>
          <a:ln w="9525" cap="flat" cmpd="sng">
            <a:solidFill>
              <a:schemeClr val="lt2"/>
            </a:solidFill>
            <a:prstDash val="solid"/>
            <a:round/>
            <a:headEnd type="none" w="med" len="med"/>
            <a:tailEnd type="none" w="med" len="med"/>
          </a:ln>
        </p:spPr>
      </p:cxnSp>
      <p:sp>
        <p:nvSpPr>
          <p:cNvPr id="16" name="Google Shape;195;p28">
            <a:extLst>
              <a:ext uri="{FF2B5EF4-FFF2-40B4-BE49-F238E27FC236}">
                <a16:creationId xmlns:a16="http://schemas.microsoft.com/office/drawing/2014/main" id="{84572824-0CC7-4217-ABFB-1D6240536B65}"/>
              </a:ext>
            </a:extLst>
          </p:cNvPr>
          <p:cNvSpPr txBox="1"/>
          <p:nvPr/>
        </p:nvSpPr>
        <p:spPr>
          <a:xfrm>
            <a:off x="831722" y="1833138"/>
            <a:ext cx="6397129" cy="2763520"/>
          </a:xfrm>
          <a:prstGeom prst="rect">
            <a:avLst/>
          </a:prstGeom>
          <a:noFill/>
          <a:ln>
            <a:noFill/>
          </a:ln>
        </p:spPr>
        <p:txBody>
          <a:bodyPr spcFirstLastPara="1" wrap="square" lIns="91425" tIns="91425" rIns="0" bIns="91425" anchor="t" anchorCtr="0">
            <a:noAutofit/>
          </a:bodyPr>
          <a:lstStyle/>
          <a:p>
            <a:pPr marL="171450" indent="-171450" algn="just">
              <a:buFont typeface="Arial" panose="020B0604020202020204" pitchFamily="34" charset="0"/>
              <a:buChar char="•"/>
            </a:pPr>
            <a:r>
              <a:rPr lang="en-US" sz="1600"/>
              <a:t>Analysis to explore and see patterns in the data and build a regression model as a method to test whether there is an influence between various features and the selling price of the apartment. expressed in the form of a mathematical equation. </a:t>
            </a:r>
          </a:p>
          <a:p>
            <a:pPr marL="171450" indent="-171450" algn="just">
              <a:buFont typeface="Arial" panose="020B0604020202020204" pitchFamily="34" charset="0"/>
              <a:buChar char="•"/>
            </a:pPr>
            <a:r>
              <a:rPr lang="en-US" sz="1600"/>
              <a:t>The regression model formed can also predict the selling price of apartments and so can help new apartment owners to determine the selling price of apartments.</a:t>
            </a:r>
            <a:endParaRPr lang="en-ID" sz="1600"/>
          </a:p>
        </p:txBody>
      </p:sp>
      <p:pic>
        <p:nvPicPr>
          <p:cNvPr id="3" name="Graphic 2" descr="Head with gears">
            <a:extLst>
              <a:ext uri="{FF2B5EF4-FFF2-40B4-BE49-F238E27FC236}">
                <a16:creationId xmlns:a16="http://schemas.microsoft.com/office/drawing/2014/main" id="{5B4BBD8E-DD0A-4C54-9EE2-0167CDDA4E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2910" y="754359"/>
            <a:ext cx="914400" cy="914400"/>
          </a:xfrm>
          <a:prstGeom prst="rect">
            <a:avLst/>
          </a:prstGeom>
        </p:spPr>
      </p:pic>
    </p:spTree>
    <p:extLst>
      <p:ext uri="{BB962C8B-B14F-4D97-AF65-F5344CB8AC3E}">
        <p14:creationId xmlns:p14="http://schemas.microsoft.com/office/powerpoint/2010/main" val="212336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sldNum" idx="12"/>
          </p:nvPr>
        </p:nvSpPr>
        <p:spPr>
          <a:xfrm>
            <a:off x="8825600"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8</a:t>
            </a:fld>
            <a:endParaRPr lang="en-GB"/>
          </a:p>
        </p:txBody>
      </p:sp>
      <p:sp>
        <p:nvSpPr>
          <p:cNvPr id="287" name="Google Shape;287;p34"/>
          <p:cNvSpPr txBox="1">
            <a:spLocks noGrp="1"/>
          </p:cNvSpPr>
          <p:nvPr>
            <p:ph type="title"/>
          </p:nvPr>
        </p:nvSpPr>
        <p:spPr>
          <a:xfrm>
            <a:off x="-228969" y="432814"/>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latin typeface="Arial" panose="020B0604020202020204" pitchFamily="34" charset="0"/>
                <a:cs typeface="Arial" panose="020B0604020202020204" pitchFamily="34" charset="0"/>
              </a:rPr>
              <a:t>Matric Evaluation</a:t>
            </a:r>
          </a:p>
        </p:txBody>
      </p:sp>
      <p:cxnSp>
        <p:nvCxnSpPr>
          <p:cNvPr id="308" name="Google Shape;308;p34"/>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34"/>
          <p:cNvCxnSpPr/>
          <p:nvPr/>
        </p:nvCxnSpPr>
        <p:spPr>
          <a:xfrm rot="10800000" flipH="1">
            <a:off x="3360238" y="4603988"/>
            <a:ext cx="1340100" cy="1340100"/>
          </a:xfrm>
          <a:prstGeom prst="straightConnector1">
            <a:avLst/>
          </a:prstGeom>
          <a:noFill/>
          <a:ln w="9525" cap="flat" cmpd="sng">
            <a:solidFill>
              <a:schemeClr val="lt2"/>
            </a:solidFill>
            <a:prstDash val="solid"/>
            <a:round/>
            <a:headEnd type="none" w="med" len="med"/>
            <a:tailEnd type="none" w="med" len="med"/>
          </a:ln>
        </p:spPr>
      </p:cxnSp>
      <p:sp>
        <p:nvSpPr>
          <p:cNvPr id="16" name="Google Shape;195;p28">
            <a:extLst>
              <a:ext uri="{FF2B5EF4-FFF2-40B4-BE49-F238E27FC236}">
                <a16:creationId xmlns:a16="http://schemas.microsoft.com/office/drawing/2014/main" id="{84572824-0CC7-4217-ABFB-1D6240536B65}"/>
              </a:ext>
            </a:extLst>
          </p:cNvPr>
          <p:cNvSpPr txBox="1"/>
          <p:nvPr/>
        </p:nvSpPr>
        <p:spPr>
          <a:xfrm>
            <a:off x="846131" y="1032452"/>
            <a:ext cx="6397129" cy="3544598"/>
          </a:xfrm>
          <a:prstGeom prst="rect">
            <a:avLst/>
          </a:prstGeom>
          <a:noFill/>
          <a:ln>
            <a:noFill/>
          </a:ln>
        </p:spPr>
        <p:txBody>
          <a:bodyPr spcFirstLastPara="1" wrap="square" lIns="91425" tIns="91425" rIns="0" bIns="91425" anchor="t" anchorCtr="0">
            <a:noAutofit/>
          </a:bodyPr>
          <a:lstStyle/>
          <a:p>
            <a:pPr marL="285750" indent="-285750">
              <a:buFont typeface="Arial" panose="020B0604020202020204" pitchFamily="34" charset="0"/>
              <a:buChar char="•"/>
            </a:pPr>
            <a:r>
              <a:rPr lang="en-US"/>
              <a:t>The evaluation metrics used for the regression model are </a:t>
            </a:r>
            <a:r>
              <a:rPr lang="en-US" b="1"/>
              <a:t>RMSE</a:t>
            </a:r>
            <a:r>
              <a:rPr lang="en-US"/>
              <a:t>, </a:t>
            </a:r>
            <a:r>
              <a:rPr lang="en-US" b="1"/>
              <a:t>MAE</a:t>
            </a:r>
            <a:r>
              <a:rPr lang="en-US"/>
              <a:t>, and </a:t>
            </a:r>
            <a:r>
              <a:rPr lang="en-US" b="1"/>
              <a:t>MAPE</a:t>
            </a:r>
            <a:r>
              <a:rPr lang="en-US"/>
              <a:t>. </a:t>
            </a:r>
          </a:p>
          <a:p>
            <a:endParaRPr lang="en-US"/>
          </a:p>
          <a:p>
            <a:pPr marL="285750" indent="-285750">
              <a:buFont typeface="Arial" panose="020B0604020202020204" pitchFamily="34" charset="0"/>
              <a:buChar char="•"/>
            </a:pPr>
            <a:r>
              <a:rPr lang="en-US"/>
              <a:t>RMSE is the root of the mean square residual. </a:t>
            </a:r>
          </a:p>
          <a:p>
            <a:pPr marL="285750" indent="-285750">
              <a:buFont typeface="Arial" panose="020B0604020202020204" pitchFamily="34" charset="0"/>
              <a:buChar char="•"/>
            </a:pPr>
            <a:r>
              <a:rPr lang="en-US"/>
              <a:t>MAE is the average of absolute errors and is a metric that is not sensitive to outliers. </a:t>
            </a:r>
          </a:p>
          <a:p>
            <a:pPr marL="285750" indent="-285750">
              <a:buFont typeface="Arial" panose="020B0604020202020204" pitchFamily="34" charset="0"/>
              <a:buChar char="•"/>
            </a:pPr>
            <a:r>
              <a:rPr lang="en-US"/>
              <a:t>MAPE is the absolute average percentage error. </a:t>
            </a:r>
          </a:p>
          <a:p>
            <a:endParaRPr lang="en-US"/>
          </a:p>
          <a:p>
            <a:pPr algn="ctr"/>
            <a:r>
              <a:rPr lang="en-US">
                <a:solidFill>
                  <a:srgbClr val="00B050"/>
                </a:solidFill>
              </a:rPr>
              <a:t>The smaller</a:t>
            </a:r>
            <a:r>
              <a:rPr lang="en-US"/>
              <a:t> the RMSE, MAE, and MAPE values, </a:t>
            </a:r>
          </a:p>
          <a:p>
            <a:pPr algn="ctr"/>
            <a:r>
              <a:rPr lang="en-US">
                <a:solidFill>
                  <a:srgbClr val="00B050"/>
                </a:solidFill>
              </a:rPr>
              <a:t>the better</a:t>
            </a:r>
            <a:r>
              <a:rPr lang="en-US"/>
              <a:t> the model will be at predicting apartment prices.</a:t>
            </a:r>
          </a:p>
          <a:p>
            <a:endParaRPr lang="en-US"/>
          </a:p>
          <a:p>
            <a:pPr marL="285750" indent="-285750">
              <a:buFont typeface="Arial" panose="020B0604020202020204" pitchFamily="34" charset="0"/>
              <a:buChar char="•"/>
            </a:pPr>
            <a:r>
              <a:rPr lang="en-US" b="1"/>
              <a:t>R-Squared</a:t>
            </a:r>
            <a:r>
              <a:rPr lang="en-US"/>
              <a:t> can also be used if the best model chosen is a linear model.</a:t>
            </a:r>
          </a:p>
          <a:p>
            <a:pPr algn="ctr"/>
            <a:r>
              <a:rPr lang="en-US">
                <a:solidFill>
                  <a:srgbClr val="00B050"/>
                </a:solidFill>
              </a:rPr>
              <a:t>The closer</a:t>
            </a:r>
            <a:r>
              <a:rPr lang="en-US"/>
              <a:t> the value is to 1, </a:t>
            </a:r>
          </a:p>
          <a:p>
            <a:pPr algn="ctr"/>
            <a:r>
              <a:rPr lang="en-US">
                <a:solidFill>
                  <a:srgbClr val="00B050"/>
                </a:solidFill>
              </a:rPr>
              <a:t>the better</a:t>
            </a:r>
            <a:r>
              <a:rPr lang="en-US"/>
              <a:t> the regression line will represent the data.</a:t>
            </a:r>
          </a:p>
        </p:txBody>
      </p:sp>
      <p:pic>
        <p:nvPicPr>
          <p:cNvPr id="3" name="Graphic 2" descr="Presentation with bar chart">
            <a:extLst>
              <a:ext uri="{FF2B5EF4-FFF2-40B4-BE49-F238E27FC236}">
                <a16:creationId xmlns:a16="http://schemas.microsoft.com/office/drawing/2014/main" id="{443B272F-6C81-41E4-998F-B3B88D59D1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08405" y="261964"/>
            <a:ext cx="914400" cy="914400"/>
          </a:xfrm>
          <a:prstGeom prst="rect">
            <a:avLst/>
          </a:prstGeom>
        </p:spPr>
      </p:pic>
    </p:spTree>
    <p:extLst>
      <p:ext uri="{BB962C8B-B14F-4D97-AF65-F5344CB8AC3E}">
        <p14:creationId xmlns:p14="http://schemas.microsoft.com/office/powerpoint/2010/main" val="27371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3743783" y="2069492"/>
            <a:ext cx="5412105" cy="1794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800">
                <a:latin typeface="+mj-lt"/>
              </a:rPr>
              <a:t>Data</a:t>
            </a:r>
            <a:br>
              <a:rPr lang="en-US" altLang="en-GB" sz="4800">
                <a:latin typeface="+mj-lt"/>
              </a:rPr>
            </a:br>
            <a:r>
              <a:rPr lang="en-US" altLang="en-GB" sz="4800">
                <a:latin typeface="+mj-lt"/>
              </a:rPr>
              <a:t>Understanding</a:t>
            </a:r>
            <a:endParaRPr sz="4800" b="0">
              <a:solidFill>
                <a:schemeClr val="dk2"/>
              </a:solidFill>
              <a:latin typeface="+mj-lt"/>
            </a:endParaRPr>
          </a:p>
        </p:txBody>
      </p:sp>
      <p:sp>
        <p:nvSpPr>
          <p:cNvPr id="235" name="Google Shape;235;p31"/>
          <p:cNvSpPr txBox="1">
            <a:spLocks noGrp="1"/>
          </p:cNvSpPr>
          <p:nvPr>
            <p:ph type="title" idx="2"/>
          </p:nvPr>
        </p:nvSpPr>
        <p:spPr>
          <a:xfrm>
            <a:off x="5827028" y="1279498"/>
            <a:ext cx="1648500" cy="9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bg2"/>
                </a:solidFill>
              </a:rPr>
              <a:t>0</a:t>
            </a:r>
            <a:r>
              <a:rPr lang="en-US">
                <a:solidFill>
                  <a:schemeClr val="bg2"/>
                </a:solidFill>
              </a:rPr>
              <a:t>2</a:t>
            </a:r>
            <a:endParaRPr lang="en-US" altLang="en-GB">
              <a:solidFill>
                <a:schemeClr val="bg2"/>
              </a:solidFill>
            </a:endParaRPr>
          </a:p>
        </p:txBody>
      </p:sp>
      <p:pic>
        <p:nvPicPr>
          <p:cNvPr id="236" name="Google Shape;236;p31"/>
          <p:cNvPicPr preferRelativeResize="0">
            <a:picLocks noGrp="1"/>
          </p:cNvPicPr>
          <p:nvPr>
            <p:ph type="pic" idx="3"/>
          </p:nvPr>
        </p:nvPicPr>
        <p:blipFill rotWithShape="1">
          <a:blip r:embed="rId3"/>
          <a:srcRect l="19226" r="36967"/>
          <a:stretch>
            <a:fillRect/>
          </a:stretch>
        </p:blipFill>
        <p:spPr>
          <a:xfrm>
            <a:off x="320040" y="0"/>
            <a:ext cx="3379800" cy="5143500"/>
          </a:xfrm>
          <a:prstGeom prst="rect">
            <a:avLst/>
          </a:prstGeom>
        </p:spPr>
      </p:pic>
      <p:sp>
        <p:nvSpPr>
          <p:cNvPr id="237" name="Google Shape;237;p31"/>
          <p:cNvSpPr txBox="1">
            <a:spLocks noGrp="1"/>
          </p:cNvSpPr>
          <p:nvPr>
            <p:ph type="sldNum" idx="12"/>
          </p:nvPr>
        </p:nvSpPr>
        <p:spPr>
          <a:xfrm>
            <a:off x="-6754" y="4875225"/>
            <a:ext cx="330300" cy="26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lang="en-GB"/>
          </a:p>
        </p:txBody>
      </p:sp>
      <p:cxnSp>
        <p:nvCxnSpPr>
          <p:cNvPr id="238" name="Google Shape;238;p31"/>
          <p:cNvCxnSpPr/>
          <p:nvPr/>
        </p:nvCxnSpPr>
        <p:spPr>
          <a:xfrm rot="10800000" flipH="1">
            <a:off x="-12" y="-12"/>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31"/>
          <p:cNvCxnSpPr/>
          <p:nvPr/>
        </p:nvCxnSpPr>
        <p:spPr>
          <a:xfrm rot="10800000" flipH="1">
            <a:off x="2359750" y="3803400"/>
            <a:ext cx="1340100" cy="13401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31"/>
          <p:cNvCxnSpPr/>
          <p:nvPr/>
        </p:nvCxnSpPr>
        <p:spPr>
          <a:xfrm rot="10800000" flipH="1">
            <a:off x="7815788" y="-12"/>
            <a:ext cx="1340100" cy="13401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Clean Style Business Plan by Slidesgo">
  <a:themeElements>
    <a:clrScheme name="Simple Light">
      <a:dk1>
        <a:srgbClr val="000000"/>
      </a:dk1>
      <a:lt1>
        <a:srgbClr val="FFFFFF"/>
      </a:lt1>
      <a:dk2>
        <a:srgbClr val="2B2BC1"/>
      </a:dk2>
      <a:lt2>
        <a:srgbClr val="E7E7E7"/>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2354</Words>
  <Application>Microsoft Office PowerPoint</Application>
  <PresentationFormat>On-screen Show (16:9)</PresentationFormat>
  <Paragraphs>513</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Open Sans</vt:lpstr>
      <vt:lpstr>Commissioner</vt:lpstr>
      <vt:lpstr>Nanum Myeongjo</vt:lpstr>
      <vt:lpstr>Arial</vt:lpstr>
      <vt:lpstr>Calibri</vt:lpstr>
      <vt:lpstr>Clean Style Business Plan by Slidesgo</vt:lpstr>
      <vt:lpstr>Apartment Price Prediction</vt:lpstr>
      <vt:lpstr>Business Problem Understanding</vt:lpstr>
      <vt:lpstr>Business Problem Understanding</vt:lpstr>
      <vt:lpstr>Context</vt:lpstr>
      <vt:lpstr>Problem Statements</vt:lpstr>
      <vt:lpstr>Goals</vt:lpstr>
      <vt:lpstr>Analytical Approach</vt:lpstr>
      <vt:lpstr>Matric Evaluation</vt:lpstr>
      <vt:lpstr>Data Understanding</vt:lpstr>
      <vt:lpstr>Dataset :</vt:lpstr>
      <vt:lpstr>Exploratory Data Analysis</vt:lpstr>
      <vt:lpstr>Summary Statistics</vt:lpstr>
      <vt:lpstr>Summary :</vt:lpstr>
      <vt:lpstr>Data Correlation</vt:lpstr>
      <vt:lpstr>Data Preprocessing</vt:lpstr>
      <vt:lpstr>Data Cleaning</vt:lpstr>
      <vt:lpstr>Modelling</vt:lpstr>
      <vt:lpstr>Feature Engineering</vt:lpstr>
      <vt:lpstr>Benchmark Model</vt:lpstr>
      <vt:lpstr>Prediction from Testing Data with Benchmark 3 Best Models</vt:lpstr>
      <vt:lpstr>Hyperparameter Tuning</vt:lpstr>
      <vt:lpstr>Hyperparameter Tuning</vt:lpstr>
      <vt:lpstr>Feature Importance</vt:lpstr>
      <vt:lpstr>Conclusion</vt:lpstr>
      <vt:lpstr>PowerPoint Presentation</vt:lpstr>
      <vt:lpstr>Recomendation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Perbaikan Layanan Operasional Transjakarta Dalam Peningkatan Profit</dc:title>
  <dc:creator/>
  <cp:lastModifiedBy> </cp:lastModifiedBy>
  <cp:revision>62</cp:revision>
  <dcterms:created xsi:type="dcterms:W3CDTF">2024-04-28T04:45:00Z</dcterms:created>
  <dcterms:modified xsi:type="dcterms:W3CDTF">2024-05-27T06:33:35Z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BE25421F96F8455EA62A71DF227578C9_12</vt:lpwstr>
  </property>
  <property fmtid="{D5CDD505-2E9C-101B-9397-08002B2CF9AE}" pid="3" name="KSOProductBuildVer">
    <vt:lpwstr>1033-12.2.0.16731</vt:lpwstr>
  </property>
</Properties>
</file>