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/>
  <p:notesSz cx="6858000" cy="9144000"/>
  <p:embeddedFontLst>
    <p:embeddedFont>
      <p:font typeface="SimSun" panose="02010600030101010101" pitchFamily="2" charset="-122"/>
      <p:regular r:id="rId35"/>
    </p:embeddedFont>
    <p:embeddedFont>
      <p:font typeface="Montserrat" panose="00000500000000000000"/>
      <p:regular r:id="rId36"/>
      <p:italic r:id="rId37"/>
      <p:boldItalic r:id="rId38"/>
    </p:embeddedFont>
    <p:embeddedFont>
      <p:font typeface="Inconsolata" panose="0000050900000000000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3ddf83d9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3ddf83d9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3ddf83d9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3ddf83d9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3e28ca2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3e28ca2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3e28ca26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3e28ca26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437e675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437e675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3e28ca26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3e28ca26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3e28ca26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3e28ca26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3e28ca26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3e28ca26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3e28ca26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3e28ca26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3e28ca26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3e28ca26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3e28ca26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3e28ca26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3e28ca26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3e28ca26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3e28ca26_0_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3e28ca26_0_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3e28ca26_0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3e28ca26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3e28ca26_0_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3e28ca26_0_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3e28ca26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c3e28ca26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3e28ca26_0_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3e28ca26_0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407f750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c407f750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407f750a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c407f750a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ddf83d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ddf83d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3ddf83d9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3ddf83d9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3ddf83d9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3ddf83d9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3ddf83d9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3ddf83d9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3ddf83d9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3ddf83d9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3ddf83d9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3ddf83d9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3ddf83d9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3ddf83d9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519113"/>
            <a:ext cx="8913812" cy="45827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411956"/>
            <a:ext cx="9144000" cy="1133475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1869281"/>
            <a:ext cx="5545138" cy="916781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465535"/>
            <a:ext cx="7772400" cy="1102519"/>
          </a:xfrm>
        </p:spPr>
        <p:txBody>
          <a:bodyPr/>
          <a:lstStyle>
            <a:lvl1pPr>
              <a:defRPr sz="27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250031"/>
            <a:ext cx="9144000" cy="757238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5797550" y="3328988"/>
            <a:ext cx="3340100" cy="17502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hyperlink" Target="http://127.0.0.1:8000/" TargetMode="Externa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- </a:t>
            </a:r>
            <a:r>
              <a:rPr lang="en-US" alt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K</a:t>
            </a:r>
            <a:r>
              <a:rPr lang="en-US" alt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irish</a:t>
            </a: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endParaRPr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 bilan ishlashni boshlash!</a:t>
            </a:r>
            <a:endParaRPr lang="en-GB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27" name="Google Shape;127;p22"/>
          <p:cNvSpPr txBox="1"/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Siz paketning yangi versiyasini o'z ichiga olgan virtual muhit yaratasiz.</a:t>
            </a:r>
            <a:endParaRPr lang="en-GB"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Yaxshiyamki, Anaconda 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yoki Pycharm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buni biz uchun juda oson 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yaratib beradi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!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35" name="Google Shape;135;p23"/>
          <p:cNvSpPr txBox="1"/>
          <p:nvPr>
            <p:ph type="body" idx="1"/>
          </p:nvPr>
        </p:nvSpPr>
        <p:spPr>
          <a:xfrm>
            <a:off x="589915" y="847725"/>
            <a:ext cx="8695055" cy="3447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onda bilan virtual muhitdan foydalanish uchun biz quyidagi buyruqlardan foydalanamiz: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 panose="00000509000000000000"/>
              <a:buChar char="○"/>
            </a:pPr>
            <a:r>
              <a:rPr lang="en-GB" sz="3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conda create --name myEnv django</a:t>
            </a:r>
            <a:endParaRPr lang="en-GB" sz="3000"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 panose="00000509000000000000"/>
              <a:buChar char="○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Bu erda biz Djangoning so'nggi versiyasi bilan "myEnv" deb nomlangan muhit yaratdik.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43" name="Google Shape;143;p24"/>
          <p:cNvSpPr txBox="1"/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Keyin environment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ni 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faollashtirishingiz mumkin: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 panose="00000509000000000000"/>
              <a:buChar char="○"/>
            </a:pPr>
            <a:r>
              <a:rPr lang="en-GB" sz="3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activate myEnv  </a:t>
            </a:r>
            <a:endParaRPr sz="3000"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 panose="00000509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Endi ushbu muhit faollashtirilganda pip yoki conda bilan o'rnatilgan har qanday narsa faqat shu muhit uchun o'rnatiladi.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31653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51" name="Google Shape;151;p25"/>
          <p:cNvSpPr txBox="1"/>
          <p:nvPr>
            <p:ph type="body" idx="1"/>
          </p:nvPr>
        </p:nvSpPr>
        <p:spPr>
          <a:xfrm>
            <a:off x="448860" y="863550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27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Keyin siz environmentni o'chirishingiz mumkin </a:t>
            </a:r>
            <a:endParaRPr sz="27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 panose="00000509000000000000"/>
              <a:buChar char="○"/>
            </a:pPr>
            <a:r>
              <a:rPr lang="en-GB" sz="27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deactivate myEnv </a:t>
            </a:r>
            <a:endParaRPr sz="27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27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O'zingizning loyihangiz uchun virtual muhitlardan foydalanishni tavsiya etamiz, </a:t>
            </a:r>
            <a:endParaRPr sz="27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</a:t>
            </a:r>
            <a:endParaRPr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59" name="Google Shape;159;p26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Bizning birinchi django loyihamizni yaratish!</a:t>
            </a:r>
            <a:endParaRPr lang="en-GB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67" name="Google Shape;167;p27"/>
          <p:cNvSpPr txBox="1"/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Shunday qilib, 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Django-ni 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quidagicha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o'rnatishingiz mumkin 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 panose="00000509000000000000"/>
              <a:buChar char="○"/>
            </a:pPr>
            <a:r>
              <a:rPr lang="en-GB" sz="3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conda install django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Yoki oddiy python 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muhiti 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uchun: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Inconsolata" panose="00000509000000000000"/>
              <a:buChar char="○"/>
            </a:pPr>
            <a:r>
              <a:rPr lang="en-US" altLang="en-GB" sz="3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pip</a:t>
            </a:r>
            <a:r>
              <a:rPr lang="en-GB" sz="3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 install django</a:t>
            </a:r>
            <a:endParaRPr lang="en-GB" sz="3000"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75" name="Google Shape;175;p28"/>
          <p:cNvSpPr txBox="1"/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Django-ni o'rnatganingizda, u aslida quyidagi buyruq qatori vositasini o'rnatdi: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 panose="00000509000000000000"/>
              <a:buChar char="○"/>
            </a:pPr>
            <a:r>
              <a:rPr lang="en-GB" sz="3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django-admin</a:t>
            </a:r>
            <a:endParaRPr sz="3000"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Birinchi loyihamizni yarataylik. 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Uning T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uri: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 panose="00000509000000000000"/>
              <a:buChar char="○"/>
            </a:pPr>
            <a:r>
              <a:rPr lang="en-GB" sz="3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django-admin startproject first_project</a:t>
            </a:r>
            <a:endParaRPr sz="3000"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83" name="Google Shape;183;p29"/>
          <p:cNvSpPr txBox="1"/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Keyin siz shunga o'xshash narsani olasiz:</a:t>
            </a:r>
            <a:endParaRPr sz="3000"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186" name="Google Shape;186;p29" descr="Screen Shot 2017-01-28 at 12.48.16 AM.png"/>
          <p:cNvPicPr preferRelativeResize="0"/>
          <p:nvPr/>
        </p:nvPicPr>
        <p:blipFill rotWithShape="1">
          <a:blip r:embed="rId1"/>
          <a:srcRect t="5320" r="22618"/>
          <a:stretch>
            <a:fillRect/>
          </a:stretch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92" name="Google Shape;192;p30"/>
          <p:cNvSpPr txBox="1"/>
          <p:nvPr>
            <p:ph type="body" idx="1"/>
          </p:nvPr>
        </p:nvSpPr>
        <p:spPr>
          <a:xfrm>
            <a:off x="311065" y="108516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Keling, bu erda nima bo'layotganini tushuntirib beraylik!</a:t>
            </a:r>
            <a:endParaRPr sz="3000"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195" name="Google Shape;195;p30" descr="Screen Shot 2017-01-28 at 12.48.16 AM.png"/>
          <p:cNvPicPr preferRelativeResize="0"/>
          <p:nvPr/>
        </p:nvPicPr>
        <p:blipFill rotWithShape="1">
          <a:blip r:embed="rId1"/>
          <a:srcRect t="5320" r="22618"/>
          <a:stretch>
            <a:fillRect/>
          </a:stretch>
        </p:blipFill>
        <p:spPr>
          <a:xfrm>
            <a:off x="3260180" y="2310860"/>
            <a:ext cx="2797725" cy="27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01" name="Google Shape;201;p31"/>
          <p:cNvSpPr txBox="1"/>
          <p:nvPr>
            <p:ph type="body" idx="1"/>
          </p:nvPr>
        </p:nvSpPr>
        <p:spPr>
          <a:xfrm>
            <a:off x="3271520" y="619125"/>
            <a:ext cx="5692775" cy="4237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__init__.py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○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Bu bo'sh Python skriptidir, uning maxsus nomi tufayli Python ushbu katalogni paket sifatida ko'rib chiqish mumkin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.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04" name="Google Shape;204;p31" descr="Screen Shot 2017-01-28 at 12.48.16 AM.png"/>
          <p:cNvPicPr preferRelativeResize="0"/>
          <p:nvPr/>
        </p:nvPicPr>
        <p:blipFill rotWithShape="1">
          <a:blip r:embed="rId1"/>
          <a:srcRect t="5320" r="22618"/>
          <a:stretch>
            <a:fillRect/>
          </a:stretch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3" name="Google Shape;63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Nihoyat biz kutgan lahzaga yetdik - Django!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Djangoning texnik tafsilotlariga sho'ng'ishdan oldin, keling, bu haqda bir oz ko'proq bilib olaylik va bu qiziqarli ma'lumot </a:t>
            </a:r>
            <a:r>
              <a:rPr lang="en-US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bilan tanishib chiqing.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10" name="Google Shape;210;p32"/>
          <p:cNvSpPr txBox="1"/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 panose="00000500000000000000"/>
              <a:buChar char="●"/>
            </a:pP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settings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.py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○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Bu erda siz barcha loyiha sozlamalarini saqlaysiz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13" name="Google Shape;213;p32" descr="Screen Shot 2017-01-28 at 12.48.16 AM.png"/>
          <p:cNvPicPr preferRelativeResize="0"/>
          <p:nvPr/>
        </p:nvPicPr>
        <p:blipFill rotWithShape="1">
          <a:blip r:embed="rId1"/>
          <a:srcRect t="5320" r="22618"/>
          <a:stretch>
            <a:fillRect/>
          </a:stretch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19" name="Google Shape;219;p33"/>
          <p:cNvSpPr txBox="1"/>
          <p:nvPr>
            <p:ph type="body" idx="1"/>
          </p:nvPr>
        </p:nvSpPr>
        <p:spPr>
          <a:xfrm>
            <a:off x="3001010" y="205105"/>
            <a:ext cx="5692775" cy="4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 panose="00000500000000000000"/>
              <a:buChar char="●"/>
            </a:pP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urls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.py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○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Bu sizning loyihangiz uchun barcha URL 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buyruqlarini 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saqlaydigan Python skriptidir. Asosan veb-ilovangizning turli xil sahifalari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ni o'z ichiga oladi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.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22" name="Google Shape;222;p33" descr="Screen Shot 2017-01-28 at 12.48.16 AM.png"/>
          <p:cNvPicPr preferRelativeResize="0"/>
          <p:nvPr/>
        </p:nvPicPr>
        <p:blipFill rotWithShape="1">
          <a:blip r:embed="rId1"/>
          <a:srcRect t="5320" r="22618"/>
          <a:stretch>
            <a:fillRect/>
          </a:stretch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28" name="Google Shape;228;p34"/>
          <p:cNvSpPr txBox="1"/>
          <p:nvPr>
            <p:ph type="body" idx="1"/>
          </p:nvPr>
        </p:nvSpPr>
        <p:spPr>
          <a:xfrm>
            <a:off x="2641600" y="295910"/>
            <a:ext cx="5692775" cy="4494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 panose="00000500000000000000"/>
              <a:buChar char="●"/>
            </a:pPr>
            <a:r>
              <a:rPr lang="en-GB" sz="2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wsgi.py</a:t>
            </a:r>
            <a:endParaRPr sz="28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○"/>
            </a:pPr>
            <a:r>
              <a:rPr lang="en-GB" sz="2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Bu veb-server shlyuz interfeysi vazifasini bajaradig</a:t>
            </a:r>
            <a:r>
              <a:rPr lang="en-US" altLang="en-GB" sz="2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</a:t>
            </a:r>
            <a:r>
              <a:rPr lang="en-GB" sz="2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 Python skriptidir. Keyinchalik bu bizning veb-ilovamizni ishlab chiqarish </a:t>
            </a:r>
            <a:r>
              <a:rPr lang="en-US" altLang="en-GB" sz="2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uchun</a:t>
            </a:r>
            <a:r>
              <a:rPr lang="en-GB" sz="2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joylashtirishimizga yordam beradi</a:t>
            </a:r>
            <a:endParaRPr sz="28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8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31" name="Google Shape;231;p34" descr="Screen Shot 2017-01-28 at 12.48.16 AM.png"/>
          <p:cNvPicPr preferRelativeResize="0"/>
          <p:nvPr/>
        </p:nvPicPr>
        <p:blipFill rotWithShape="1">
          <a:blip r:embed="rId1"/>
          <a:srcRect t="5320" r="22618"/>
          <a:stretch>
            <a:fillRect/>
          </a:stretch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37" name="Google Shape;237;p35"/>
          <p:cNvSpPr txBox="1"/>
          <p:nvPr>
            <p:ph type="body" idx="1"/>
          </p:nvPr>
        </p:nvSpPr>
        <p:spPr>
          <a:xfrm>
            <a:off x="3139440" y="672465"/>
            <a:ext cx="5692775" cy="3874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 panose="00000500000000000000"/>
              <a:buChar char="●"/>
            </a:pP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manage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.py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○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Bu biz juda ko'p foydalanadigan Python skriptidir. Bizning veb-dasturimizni yaratishda 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eng asosiy vazifani bajaradi 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!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40" name="Google Shape;240;p35" descr="Screen Shot 2017-01-28 at 12.48.16 AM.png"/>
          <p:cNvPicPr preferRelativeResize="0"/>
          <p:nvPr/>
        </p:nvPicPr>
        <p:blipFill rotWithShape="1">
          <a:blip r:embed="rId1"/>
          <a:srcRect t="5320" r="22618"/>
          <a:stretch>
            <a:fillRect/>
          </a:stretch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46" name="Google Shape;246;p36"/>
          <p:cNvSpPr txBox="1"/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Endi 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manage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.py dan foydalanamiz: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 panose="00000509000000000000"/>
              <a:buChar char="○"/>
            </a:pPr>
            <a:r>
              <a:rPr lang="en-GB" sz="3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python manage.py runserver</a:t>
            </a:r>
            <a:endParaRPr sz="3000"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Dastur ishga tushadi va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pastki qismida siz quyidagilarni ko'rasiz: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Django version 1.10.5, using settings 'first_project.settings'</a:t>
            </a:r>
            <a:endParaRPr lang="en-GB" sz="2400"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Starting development server at http://127.0.0.1:8000/</a:t>
            </a:r>
            <a:endParaRPr lang="en-GB" sz="2400"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54" name="Google Shape;254;p37"/>
          <p:cNvSpPr txBox="1"/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Ushbu URL manzilini nusxa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lab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brauzeringizga joylashtir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ishingiz mumkin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 panose="00000509000000000000"/>
              <a:buChar char="○"/>
            </a:pPr>
            <a:r>
              <a:rPr lang="en-GB" sz="3000" u="sng">
                <a:solidFill>
                  <a:schemeClr val="hlink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  <a:hlinkClick r:id="rId1"/>
              </a:rPr>
              <a:t>http://127.0.0.1:8000/</a:t>
            </a:r>
            <a:endParaRPr sz="3000"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Endi sizning birinchi veb-sahifangiz kompyuteringizda joylashtirilganini ko'rishingiz 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mumkin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.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Tabriklaymiz!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62" name="Google Shape;262;p38"/>
          <p:cNvSpPr txBox="1"/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Shuningdek, siz migratsiya to'g'risida ogohlantirishni sezishingiz kerak edi. 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Bu ma'lumotlar bazalari va ularni Django-ga qanday ulash bilan bog'liq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.</a:t>
            </a:r>
            <a:endParaRPr lang="en-US" altLang="en-GB"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381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 panose="00000500000000000000"/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Migratsiya nima?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70" name="Google Shape;270;p39"/>
          <p:cNvSpPr txBox="1"/>
          <p:nvPr>
            <p:ph type="body" idx="1"/>
          </p:nvPr>
        </p:nvSpPr>
        <p:spPr>
          <a:xfrm>
            <a:off x="448860" y="863550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Migratsiya ma'lumotlar bazalarini bir dizayndan ikkinchisiga ko'chirishga imkon beradi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.</a:t>
            </a:r>
            <a:endParaRPr lang="en-US" altLang="en-GB"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hunday qilib, siz ma'lumotlar bazangizni "ko'chirishingiz" mumkin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Bu haqda keyinroq to'xtalamiz, chunki siz ushbu ogohlantirishni e'tiborsiz qoldirishingiz mumkin.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78" name="Google Shape;278;p40"/>
          <p:cNvSpPr txBox="1"/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bilan ishlashni boshlash asoslari shu edi!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Keyingi bosqichda biz juda oddiy </a:t>
            </a:r>
            <a:r>
              <a:rPr lang="en-GB" sz="30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Hello World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Django dasturini yaratishda davom etamiz!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1" name="Google Shape;71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- bu bepul va ochiq manbali 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python 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veb-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frameworki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.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Bu ko'plab saytlar, jumladan Pinterest, PBS, Instagram, BitBucket, Washington Times, Mozilla va boshqalar tomonidan qo'llaniladi!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2003 yilda "Lawrence Journal-World" gazetasida veb-ishlab chiquvchilar o'zlarining rivojlanishi uchun Python-dan foydalanishni boshlaganlarida yaratilgan.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 dastlab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Gazetada paydo bo'lgan !	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87" name="Google Shape;87;p17"/>
          <p:cNvSpPr txBox="1"/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Dastlabki ishlab chiquvchilar yozuvchilar bilan o'ralganligi sababli, yaxshi yozma hujjatlar Djangoning asosiy qismidir!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Bu sizning rasmiy Django hujjatlarini tekshirish uchun juda yaxshi ma'lumotlarga ega ekanligingizni anglatadi!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95" name="Google Shape;95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o'zining eng yaxshi asosiy o'quv qo'llanmasiga ega bo'lib, u erda siz asosiy so'rovnoma veb-ilovasini yaratishingiz mumkin.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Bu so'rovnomaning sababi gazeta ildizlariga ham borib taqaladi!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03" name="Google Shape;103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 qo'llanmalariga duch kelganda, siz ko'pincha virtual muhit yoki "venv" yaratishingiz kerakligini o'qiysiz.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Keling, bu nima va undan qanday foydalanish haqida suhbatlashamiz!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11" name="Google Shape;111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Virtual muhit sizning kompyuteringizda Python va paketlarni virtual o'rnatishga imkon beradi.</a:t>
            </a:r>
            <a:endParaRPr lang="en-GB"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None/>
            </a:pP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Xo'sh, nega buni  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nega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o'rnatish kerak 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?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Django</a:t>
            </a:r>
            <a:endParaRPr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19" name="Google Shape;119;p21"/>
          <p:cNvSpPr txBox="1"/>
          <p:nvPr>
            <p:ph type="body" idx="1"/>
          </p:nvPr>
        </p:nvSpPr>
        <p:spPr>
          <a:xfrm>
            <a:off x="224790" y="868680"/>
            <a:ext cx="8695055" cy="3736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To'plamlar tez-tez o'zgarib turadi va yangilanadi!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US" alt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</a:t>
            </a: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uvofiqlikni buzadigan o'zgarishlar mavjud.</a:t>
            </a:r>
            <a:endParaRPr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 panose="00000500000000000000"/>
              <a:buChar char="●"/>
            </a:pPr>
            <a:r>
              <a:rPr lang="en-GB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Xo'sh, agar siz yangi xususiyatlarni sinab ko'rishni istasangiz, </a:t>
            </a:r>
            <a:r>
              <a:rPr lang="en-US" sz="30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veb ilovangizni buzishga to'g'ri keladi</a:t>
            </a:r>
            <a:endParaRPr lang="en-US" sz="30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9190" r="3086" b="12567"/>
          <a:stretch>
            <a:fillRect/>
          </a:stretch>
        </p:blipFill>
        <p:spPr>
          <a:xfrm>
            <a:off x="152400" y="4718685"/>
            <a:ext cx="1281430" cy="3092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205105"/>
            <a:ext cx="3992880" cy="539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4469</Words>
  <Application>WPS Presentation</Application>
  <PresentationFormat/>
  <Paragraphs>170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Arial</vt:lpstr>
      <vt:lpstr>Montserrat</vt:lpstr>
      <vt:lpstr>Microsoft YaHei</vt:lpstr>
      <vt:lpstr/>
      <vt:lpstr>Arial Unicode MS</vt:lpstr>
      <vt:lpstr>Inconsolata</vt:lpstr>
      <vt:lpstr>Segoe Print</vt:lpstr>
      <vt:lpstr>Business Cooperate</vt:lpstr>
      <vt:lpstr>Django - Birinchi daraja 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 </vt:lpstr>
      <vt:lpstr>Django 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Birinchi daraja </dc:title>
  <dc:creator/>
  <cp:lastModifiedBy>bek</cp:lastModifiedBy>
  <cp:revision>3</cp:revision>
  <dcterms:created xsi:type="dcterms:W3CDTF">2020-12-23T18:55:00Z</dcterms:created>
  <dcterms:modified xsi:type="dcterms:W3CDTF">2020-12-24T07:53:34Z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